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7569200" cy="10693400"/>
  <p:notesSz cx="7569200" cy="10693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690" y="3314954"/>
            <a:ext cx="6433820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9090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5380" y="5988304"/>
            <a:ext cx="529844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090909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4A5320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9090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090909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4A5320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9090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8460" y="2459482"/>
            <a:ext cx="329260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8138" y="2459482"/>
            <a:ext cx="329260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4A5320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15180"/>
            <a:ext cx="7569200" cy="1027821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9090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4A5320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4A5320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300" y="1237460"/>
            <a:ext cx="5942330" cy="1130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9090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300" y="2367189"/>
            <a:ext cx="6145530" cy="7073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090909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1439801" y="9798050"/>
            <a:ext cx="4680585" cy="281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rgbClr val="4A5320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8460" y="9944862"/>
            <a:ext cx="1740916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9824" y="9944862"/>
            <a:ext cx="1740916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31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29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hyperlink" Target="https://www.tst.jus.br/documents/24638414/33573093/Ata%2BTRT4.pdf/9c5f94f9-c1f1-8654-4c10-9764ca6149e8?t=1749241209063" TargetMode="External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slide" Target="slide5.xml"/><Relationship Id="rId4" Type="http://schemas.openxmlformats.org/officeDocument/2006/relationships/slide" Target="slide7.xml"/><Relationship Id="rId5" Type="http://schemas.openxmlformats.org/officeDocument/2006/relationships/slide" Target="slide8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slide" Target="slide26.xml"/><Relationship Id="rId12" Type="http://schemas.openxmlformats.org/officeDocument/2006/relationships/slide" Target="slide28.xml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hyperlink" Target="mailto:sustentabilidade@trt4.jus.br" TargetMode="External"/><Relationship Id="rId4" Type="http://schemas.openxmlformats.org/officeDocument/2006/relationships/image" Target="../media/image42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39050" y="2580549"/>
            <a:ext cx="6153150" cy="7029450"/>
            <a:chOff x="739050" y="2580549"/>
            <a:chExt cx="6153150" cy="70294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0799" y="5333274"/>
              <a:ext cx="3467099" cy="42767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050" y="2580549"/>
              <a:ext cx="6153149" cy="282892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692584" y="859705"/>
            <a:ext cx="1606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0">
                <a:solidFill>
                  <a:srgbClr val="090909"/>
                </a:solidFill>
                <a:latin typeface="Tahoma"/>
                <a:cs typeface="Tahoma"/>
              </a:rPr>
              <a:t>10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07300" y="1186724"/>
            <a:ext cx="2496820" cy="12280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>
              <a:lnSpc>
                <a:spcPct val="100000"/>
              </a:lnSpc>
              <a:spcBef>
                <a:spcPts val="100"/>
              </a:spcBef>
            </a:pPr>
            <a:r>
              <a:rPr dirty="0" u="heavy" sz="2000" spc="-204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3.</a:t>
            </a:r>
            <a:r>
              <a:rPr dirty="0" u="heavy" sz="2000" spc="-3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4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Água</a:t>
            </a:r>
            <a:r>
              <a:rPr dirty="0" u="heavy" sz="2000" spc="-7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</a:t>
            </a:r>
            <a:r>
              <a:rPr dirty="0" u="heavy" sz="2000" spc="-5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2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esgoto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Consumo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água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(em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m³)</a:t>
            </a:r>
            <a:endParaRPr sz="1100">
              <a:latin typeface="Tahoma"/>
              <a:cs typeface="Tahoma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23900" y="7962905"/>
          <a:ext cx="2463800" cy="939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7100"/>
                <a:gridCol w="1447800"/>
              </a:tblGrid>
              <a:tr h="241300"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Consolidado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33.370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m³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Meta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anual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34.362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m³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Desempenho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97,11%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Avaliação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Dentro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Meta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23995" y="859705"/>
            <a:ext cx="1289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75">
                <a:solidFill>
                  <a:srgbClr val="090909"/>
                </a:solidFill>
                <a:latin typeface="Tahoma"/>
                <a:cs typeface="Tahoma"/>
              </a:rPr>
              <a:t>11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300" y="1186730"/>
            <a:ext cx="3075305" cy="821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>
              <a:lnSpc>
                <a:spcPct val="100000"/>
              </a:lnSpc>
              <a:spcBef>
                <a:spcPts val="100"/>
              </a:spcBef>
            </a:pPr>
            <a:r>
              <a:rPr dirty="0" u="heavy" sz="2000" spc="-17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4.</a:t>
            </a:r>
            <a:r>
              <a:rPr dirty="0" u="heavy" sz="2000" spc="-3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3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Gestão</a:t>
            </a:r>
            <a:r>
              <a:rPr dirty="0" u="heavy" sz="2000" spc="-114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de</a:t>
            </a:r>
            <a:r>
              <a:rPr dirty="0" u="heavy" sz="2000" spc="-7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5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resíduos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dirty="0" sz="1600" spc="-40" b="1">
                <a:solidFill>
                  <a:srgbClr val="4A5320"/>
                </a:solidFill>
                <a:latin typeface="Tahoma"/>
                <a:cs typeface="Tahoma"/>
              </a:rPr>
              <a:t>Aderência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ao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PGRS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300" y="6545495"/>
            <a:ext cx="6144895" cy="1597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723900">
              <a:lnSpc>
                <a:spcPct val="156300"/>
              </a:lnSpc>
              <a:spcBef>
                <a:spcPts val="100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229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contratação</a:t>
            </a:r>
            <a:r>
              <a:rPr dirty="0" sz="1100" spc="229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onerosa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cooperativas,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associações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ou</a:t>
            </a:r>
            <a:r>
              <a:rPr dirty="0" sz="1100" spc="18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empresas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para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a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execução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coleta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seletiva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nos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municípios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em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que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serviço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não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é</a:t>
            </a:r>
            <a:r>
              <a:rPr dirty="0" sz="1100" spc="9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prestado</a:t>
            </a:r>
            <a:r>
              <a:rPr dirty="0" sz="1100" spc="9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-20">
                <a:solidFill>
                  <a:srgbClr val="090909"/>
                </a:solidFill>
                <a:latin typeface="Tahoma"/>
                <a:cs typeface="Tahoma"/>
              </a:rPr>
              <a:t>pela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Administração</a:t>
            </a:r>
            <a:r>
              <a:rPr dirty="0" sz="1100" spc="3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Pública</a:t>
            </a:r>
            <a:r>
              <a:rPr dirty="0" sz="1100" spc="3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não</a:t>
            </a:r>
            <a:r>
              <a:rPr dirty="0" sz="1100" spc="3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</a:t>
            </a:r>
            <a:r>
              <a:rPr dirty="0" sz="1100" spc="3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viabilizou</a:t>
            </a:r>
            <a:r>
              <a:rPr dirty="0" sz="1100" spc="3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em</a:t>
            </a:r>
            <a:r>
              <a:rPr dirty="0" sz="1100" spc="3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cinco</a:t>
            </a:r>
            <a:r>
              <a:rPr dirty="0" sz="1100" spc="3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localidades,</a:t>
            </a:r>
            <a:r>
              <a:rPr dirty="0" sz="1100" spc="3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em</a:t>
            </a:r>
            <a:r>
              <a:rPr dirty="0" sz="1100" spc="3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razão</a:t>
            </a:r>
            <a:r>
              <a:rPr dirty="0" sz="1100" spc="2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2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inexistência</a:t>
            </a:r>
            <a:r>
              <a:rPr dirty="0" sz="1100" spc="2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de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interessados,</a:t>
            </a:r>
            <a:r>
              <a:rPr dirty="0" sz="1100" spc="22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mesmo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após</a:t>
            </a:r>
            <a:r>
              <a:rPr dirty="0" sz="1100" spc="17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as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tentativas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formalmente</a:t>
            </a:r>
            <a:r>
              <a:rPr dirty="0" sz="1100" spc="17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promovidas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pelo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Tribunal.</a:t>
            </a:r>
            <a:r>
              <a:rPr dirty="0" sz="1100" spc="17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Em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consequência,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permanece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inexistente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prestação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serviço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coleta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seletiva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nos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municípios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São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Jerônimo,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Taquari,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Bagé,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Dom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Pedrito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Itaqui,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onde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há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Unidades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Judiciárias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TRT4.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050" y="2177330"/>
            <a:ext cx="6029325" cy="420052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98308" y="859705"/>
            <a:ext cx="15494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090909"/>
                </a:solidFill>
                <a:latin typeface="Tahoma"/>
                <a:cs typeface="Tahoma"/>
              </a:rPr>
              <a:t>12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300" y="1186730"/>
            <a:ext cx="5818505" cy="1075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>
              <a:lnSpc>
                <a:spcPct val="100000"/>
              </a:lnSpc>
              <a:spcBef>
                <a:spcPts val="100"/>
              </a:spcBef>
            </a:pPr>
            <a:r>
              <a:rPr dirty="0" u="heavy" sz="2000" spc="-2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5.</a:t>
            </a:r>
            <a:r>
              <a:rPr dirty="0" u="heavy" sz="2000" spc="-3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Ações</a:t>
            </a:r>
            <a:r>
              <a:rPr dirty="0" u="heavy" sz="2000" spc="-9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</a:t>
            </a:r>
            <a:r>
              <a:rPr dirty="0" u="heavy" sz="2000" spc="-6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3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Capacitações</a:t>
            </a:r>
            <a:r>
              <a:rPr dirty="0" u="heavy" sz="2000" spc="-6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Contínuas</a:t>
            </a:r>
            <a:endParaRPr sz="2000">
              <a:latin typeface="Tahoma"/>
              <a:cs typeface="Tahoma"/>
            </a:endParaRPr>
          </a:p>
          <a:p>
            <a:pPr marL="12700" marR="5080">
              <a:lnSpc>
                <a:spcPct val="104200"/>
              </a:lnSpc>
              <a:spcBef>
                <a:spcPts val="1870"/>
              </a:spcBef>
            </a:pP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Ações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qualidade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vida,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capacitação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em </a:t>
            </a:r>
            <a:r>
              <a:rPr dirty="0" sz="1600" spc="-40" b="1">
                <a:solidFill>
                  <a:srgbClr val="4A5320"/>
                </a:solidFill>
                <a:latin typeface="Tahoma"/>
                <a:cs typeface="Tahoma"/>
              </a:rPr>
              <a:t>sustentabilidade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e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capacitação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em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equidade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e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diversidade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050" y="2431318"/>
            <a:ext cx="6143625" cy="22479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050" y="5387255"/>
            <a:ext cx="6124574" cy="40100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3399" y="4803043"/>
            <a:ext cx="5438774" cy="20955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02496" y="859705"/>
            <a:ext cx="1504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90">
                <a:solidFill>
                  <a:srgbClr val="090909"/>
                </a:solidFill>
                <a:latin typeface="Tahoma"/>
                <a:cs typeface="Tahoma"/>
              </a:rPr>
              <a:t>13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300" y="1186730"/>
            <a:ext cx="2496185" cy="821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>
              <a:lnSpc>
                <a:spcPct val="100000"/>
              </a:lnSpc>
              <a:spcBef>
                <a:spcPts val="100"/>
              </a:spcBef>
            </a:pPr>
            <a:r>
              <a:rPr dirty="0" u="heavy" sz="2000" spc="-19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6.</a:t>
            </a:r>
            <a:r>
              <a:rPr dirty="0" u="heavy" sz="2000" spc="-2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4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Deslocamento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dirty="0" sz="1600" spc="-30" b="1">
                <a:solidFill>
                  <a:srgbClr val="4A5320"/>
                </a:solidFill>
                <a:latin typeface="Tahoma"/>
                <a:cs typeface="Tahoma"/>
              </a:rPr>
              <a:t>Quantidade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veículos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300" y="6607408"/>
            <a:ext cx="6143625" cy="2011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56300"/>
              </a:lnSpc>
              <a:spcBef>
                <a:spcPts val="100"/>
              </a:spcBef>
            </a:pP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1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total,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há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80" b="1">
                <a:solidFill>
                  <a:srgbClr val="090909"/>
                </a:solidFill>
                <a:latin typeface="Tahoma"/>
                <a:cs typeface="Tahoma"/>
              </a:rPr>
              <a:t>36</a:t>
            </a:r>
            <a:r>
              <a:rPr dirty="0" sz="1100" spc="15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veículos</a:t>
            </a:r>
            <a:r>
              <a:rPr dirty="0" sz="1100" spc="14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na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frota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0">
                <a:solidFill>
                  <a:srgbClr val="090909"/>
                </a:solidFill>
                <a:latin typeface="Tahoma"/>
                <a:cs typeface="Tahoma"/>
              </a:rPr>
              <a:t>TRT4,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conforme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disposto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gráﬁco.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Este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número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atinge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meta</a:t>
            </a:r>
            <a:r>
              <a:rPr dirty="0" sz="1100" spc="1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estabelecida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haver</a:t>
            </a:r>
            <a:r>
              <a:rPr dirty="0" sz="1100" spc="1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máximo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55" b="1">
                <a:solidFill>
                  <a:srgbClr val="090909"/>
                </a:solidFill>
                <a:latin typeface="Tahoma"/>
                <a:cs typeface="Tahoma"/>
              </a:rPr>
              <a:t>38</a:t>
            </a:r>
            <a:r>
              <a:rPr dirty="0" sz="1100" spc="7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5" b="1">
                <a:solidFill>
                  <a:srgbClr val="090909"/>
                </a:solidFill>
                <a:latin typeface="Tahoma"/>
                <a:cs typeface="Tahoma"/>
              </a:rPr>
              <a:t>veículos</a:t>
            </a:r>
            <a:r>
              <a:rPr dirty="0" sz="1100" spc="7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na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frota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ano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2025.</a:t>
            </a:r>
            <a:r>
              <a:rPr dirty="0" sz="1100" spc="4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Há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meta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de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aquisição</a:t>
            </a:r>
            <a:r>
              <a:rPr dirty="0" sz="1100" spc="3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veículos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movidos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exclusivamente</a:t>
            </a:r>
            <a:r>
              <a:rPr dirty="0" sz="1100" spc="3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por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fontes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alternativas</a:t>
            </a:r>
            <a:r>
              <a:rPr dirty="0" sz="1100" spc="2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2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energia.</a:t>
            </a:r>
            <a:r>
              <a:rPr dirty="0" sz="1100" spc="2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Em</a:t>
            </a:r>
            <a:r>
              <a:rPr dirty="0" sz="1100" spc="2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0">
                <a:solidFill>
                  <a:srgbClr val="090909"/>
                </a:solidFill>
                <a:latin typeface="Tahoma"/>
                <a:cs typeface="Tahoma"/>
              </a:rPr>
              <a:t>2025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essa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meta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era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zero.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Em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0">
                <a:solidFill>
                  <a:srgbClr val="090909"/>
                </a:solidFill>
                <a:latin typeface="Tahoma"/>
                <a:cs typeface="Tahoma"/>
              </a:rPr>
              <a:t>2026,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há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em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planejamento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aquisição</a:t>
            </a:r>
            <a:r>
              <a:rPr dirty="0" sz="1100" spc="4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2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veículos.</a:t>
            </a:r>
            <a:endParaRPr sz="1100">
              <a:latin typeface="Tahoma"/>
              <a:cs typeface="Tahoma"/>
            </a:endParaRPr>
          </a:p>
          <a:p>
            <a:pPr algn="just" marL="12700" marR="5080">
              <a:lnSpc>
                <a:spcPct val="156300"/>
              </a:lnSpc>
              <a:spcBef>
                <a:spcPts val="1195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Encontra-se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em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andamento,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por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intermédio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5" b="1">
                <a:solidFill>
                  <a:srgbClr val="090909"/>
                </a:solidFill>
                <a:latin typeface="Tahoma"/>
                <a:cs typeface="Tahoma"/>
              </a:rPr>
              <a:t>PROAD</a:t>
            </a:r>
            <a:r>
              <a:rPr dirty="0" sz="1100" spc="16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20" b="1">
                <a:solidFill>
                  <a:srgbClr val="090909"/>
                </a:solidFill>
                <a:latin typeface="Tahoma"/>
                <a:cs typeface="Tahoma"/>
              </a:rPr>
              <a:t>nº</a:t>
            </a:r>
            <a:r>
              <a:rPr dirty="0" sz="1100" spc="16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70" b="1">
                <a:solidFill>
                  <a:srgbClr val="090909"/>
                </a:solidFill>
                <a:latin typeface="Tahoma"/>
                <a:cs typeface="Tahoma"/>
              </a:rPr>
              <a:t>8020/2025</a:t>
            </a:r>
            <a:r>
              <a:rPr dirty="0" sz="1100" spc="-70">
                <a:solidFill>
                  <a:srgbClr val="090909"/>
                </a:solidFill>
                <a:latin typeface="Tahoma"/>
                <a:cs typeface="Tahoma"/>
              </a:rPr>
              <a:t>,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processo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doação do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veículo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GM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Spin,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ano/modelo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0">
                <a:solidFill>
                  <a:srgbClr val="090909"/>
                </a:solidFill>
                <a:latin typeface="Tahoma"/>
                <a:cs typeface="Tahoma"/>
              </a:rPr>
              <a:t>2014/2015,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que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permitirá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atingimento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meta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estimada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35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veículos,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conforme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previsto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planejamento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institucional.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050" y="2177330"/>
            <a:ext cx="6124574" cy="30194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8674" y="5253905"/>
            <a:ext cx="4333875" cy="1095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04172" y="859705"/>
            <a:ext cx="1485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90">
                <a:solidFill>
                  <a:srgbClr val="090909"/>
                </a:solidFill>
                <a:latin typeface="Tahoma"/>
                <a:cs typeface="Tahoma"/>
              </a:rPr>
              <a:t>14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300" y="1186730"/>
            <a:ext cx="5830570" cy="821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>
              <a:lnSpc>
                <a:spcPct val="100000"/>
              </a:lnSpc>
              <a:spcBef>
                <a:spcPts val="100"/>
              </a:spcBef>
            </a:pPr>
            <a:r>
              <a:rPr dirty="0" u="heavy" sz="2000" spc="-26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7.</a:t>
            </a:r>
            <a:r>
              <a:rPr dirty="0" u="heavy" sz="2000" spc="-3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2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Obras</a:t>
            </a:r>
            <a:r>
              <a:rPr dirty="0" u="heavy" sz="2000" spc="-114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de</a:t>
            </a:r>
            <a:r>
              <a:rPr dirty="0" u="heavy" sz="2000" spc="-7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3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reformas</a:t>
            </a:r>
            <a:r>
              <a:rPr dirty="0" u="heavy" sz="2000" spc="-7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</a:t>
            </a:r>
            <a:r>
              <a:rPr dirty="0" u="heavy" sz="2000" spc="-7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leiaute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Gastos</a:t>
            </a:r>
            <a:r>
              <a:rPr dirty="0" sz="1600" spc="-7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com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construção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7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novos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40" b="1">
                <a:solidFill>
                  <a:srgbClr val="4A5320"/>
                </a:solidFill>
                <a:latin typeface="Tahoma"/>
                <a:cs typeface="Tahoma"/>
              </a:rPr>
              <a:t>edifícios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no</a:t>
            </a:r>
            <a:r>
              <a:rPr dirty="0" sz="1600" spc="-7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35" b="1">
                <a:solidFill>
                  <a:srgbClr val="4A5320"/>
                </a:solidFill>
                <a:latin typeface="Tahoma"/>
                <a:cs typeface="Tahoma"/>
              </a:rPr>
              <a:t>período-</a:t>
            </a: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base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300" y="5231045"/>
            <a:ext cx="6144895" cy="549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6300"/>
              </a:lnSpc>
              <a:spcBef>
                <a:spcPts val="100"/>
              </a:spcBef>
            </a:pP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1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gráﬁco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abaixo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linha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verde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pontilhada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representa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somatório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mensal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gastos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ao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longo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55">
                <a:solidFill>
                  <a:srgbClr val="090909"/>
                </a:solidFill>
                <a:latin typeface="Tahoma"/>
                <a:cs typeface="Tahoma"/>
              </a:rPr>
              <a:t>2025..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linha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escura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representa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limite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gasto,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estabelecido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como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meta.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050" y="2177330"/>
            <a:ext cx="6210300" cy="28860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050" y="6033368"/>
            <a:ext cx="6175305" cy="282892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25149" y="6015893"/>
            <a:ext cx="3133724" cy="2895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88668" y="9120299"/>
            <a:ext cx="2257425" cy="5524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699564" y="859705"/>
            <a:ext cx="1536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70">
                <a:solidFill>
                  <a:srgbClr val="090909"/>
                </a:solidFill>
                <a:latin typeface="Tahoma"/>
                <a:cs typeface="Tahoma"/>
              </a:rPr>
              <a:t>15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300" y="1186730"/>
            <a:ext cx="6141085" cy="1075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>
              <a:lnSpc>
                <a:spcPct val="100000"/>
              </a:lnSpc>
              <a:spcBef>
                <a:spcPts val="100"/>
              </a:spcBef>
            </a:pPr>
            <a:r>
              <a:rPr dirty="0" u="heavy" sz="2000" spc="-19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8.</a:t>
            </a:r>
            <a:r>
              <a:rPr dirty="0" u="heavy" sz="2000" spc="-3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7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Aquisições</a:t>
            </a:r>
            <a:r>
              <a:rPr dirty="0" u="heavy" sz="2000" spc="-5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</a:t>
            </a:r>
            <a:r>
              <a:rPr dirty="0" u="heavy" sz="2000" spc="-4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3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contratações</a:t>
            </a:r>
            <a:r>
              <a:rPr dirty="0" u="heavy" sz="2000" spc="-4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sustentáveis</a:t>
            </a:r>
            <a:endParaRPr sz="2000">
              <a:latin typeface="Tahoma"/>
              <a:cs typeface="Tahoma"/>
            </a:endParaRPr>
          </a:p>
          <a:p>
            <a:pPr marL="12700" marR="5080">
              <a:lnSpc>
                <a:spcPct val="104200"/>
              </a:lnSpc>
              <a:spcBef>
                <a:spcPts val="1870"/>
              </a:spcBef>
            </a:pPr>
            <a:r>
              <a:rPr dirty="0" sz="1600" spc="-35" b="1">
                <a:solidFill>
                  <a:srgbClr val="4A5320"/>
                </a:solidFill>
                <a:latin typeface="Tahoma"/>
                <a:cs typeface="Tahoma"/>
              </a:rPr>
              <a:t>Percentual</a:t>
            </a:r>
            <a:r>
              <a:rPr dirty="0" sz="1600" spc="1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Aquisições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Contratações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Sustentáveis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sobre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a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totalidade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028700" y="7810505"/>
          <a:ext cx="2654300" cy="1396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/>
                <a:gridCol w="1041400"/>
              </a:tblGrid>
              <a:tr h="368300"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10" b="1">
                          <a:latin typeface="Arial"/>
                          <a:cs typeface="Arial"/>
                        </a:rPr>
                        <a:t>Total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contratações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0" b="1">
                          <a:latin typeface="Arial"/>
                          <a:cs typeface="Arial"/>
                        </a:rPr>
                        <a:t>e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r" marR="215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900" spc="-10" b="1">
                          <a:latin typeface="Arial"/>
                          <a:cs typeface="Arial"/>
                        </a:rPr>
                        <a:t>aquisições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r" marR="24765">
                        <a:lnSpc>
                          <a:spcPct val="100000"/>
                        </a:lnSpc>
                      </a:pPr>
                      <a:r>
                        <a:rPr dirty="0" sz="900" spc="-25">
                          <a:latin typeface="Arial MT"/>
                          <a:cs typeface="Arial MT"/>
                        </a:rPr>
                        <a:t>593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527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Contratações e 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aquisições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r" marR="215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900" spc="-10" b="1">
                          <a:latin typeface="Arial"/>
                          <a:cs typeface="Arial"/>
                        </a:rPr>
                        <a:t>sustentáveis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r" marR="24765">
                        <a:lnSpc>
                          <a:spcPct val="100000"/>
                        </a:lnSpc>
                      </a:pPr>
                      <a:r>
                        <a:rPr dirty="0" sz="900" spc="-25">
                          <a:latin typeface="Arial MT"/>
                          <a:cs typeface="Arial MT"/>
                        </a:rPr>
                        <a:t>454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533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Meta 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anual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900" spc="-10">
                          <a:latin typeface="Arial MT"/>
                          <a:cs typeface="Arial MT"/>
                        </a:rPr>
                        <a:t>70,00%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900" spc="-10" b="1">
                          <a:latin typeface="Arial"/>
                          <a:cs typeface="Arial"/>
                        </a:rPr>
                        <a:t>Desempenho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900" spc="-10">
                          <a:latin typeface="Arial MT"/>
                          <a:cs typeface="Arial MT"/>
                        </a:rPr>
                        <a:t>76,56%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900" spc="-10" b="1">
                          <a:latin typeface="Arial"/>
                          <a:cs typeface="Arial"/>
                        </a:rPr>
                        <a:t>Avaliação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F5E9"/>
                    </a:solidFill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900">
                          <a:latin typeface="Arial MT"/>
                          <a:cs typeface="Arial MT"/>
                        </a:rPr>
                        <a:t>Dentro da </a:t>
                      </a:r>
                      <a:r>
                        <a:rPr dirty="0" sz="900" spc="-20">
                          <a:latin typeface="Arial MT"/>
                          <a:cs typeface="Arial MT"/>
                        </a:rPr>
                        <a:t>Meta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F5E9"/>
                    </a:solidFill>
                  </a:tcPr>
                </a:tc>
              </a:tr>
            </a:tbl>
          </a:graphicData>
        </a:graphic>
      </p:graphicFrame>
      <p:grpSp>
        <p:nvGrpSpPr>
          <p:cNvPr id="8" name="object 8"/>
          <p:cNvGrpSpPr/>
          <p:nvPr/>
        </p:nvGrpSpPr>
        <p:grpSpPr>
          <a:xfrm>
            <a:off x="739050" y="2431330"/>
            <a:ext cx="6219825" cy="3352800"/>
            <a:chOff x="739050" y="2431330"/>
            <a:chExt cx="6219825" cy="33528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9050" y="2431330"/>
              <a:ext cx="6219825" cy="28194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0149" y="5165005"/>
              <a:ext cx="4438650" cy="61912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00542" y="859693"/>
            <a:ext cx="1524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75">
                <a:solidFill>
                  <a:srgbClr val="090909"/>
                </a:solidFill>
                <a:latin typeface="Tahoma"/>
                <a:cs typeface="Tahoma"/>
              </a:rPr>
              <a:t>16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64500" y="1186730"/>
            <a:ext cx="23837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000" spc="-21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9.</a:t>
            </a:r>
            <a:r>
              <a:rPr dirty="0" u="heavy" sz="2000" spc="-2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3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Descarbonização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300" y="1815380"/>
            <a:ext cx="4636135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090909"/>
                </a:solidFill>
                <a:latin typeface="Tahoma"/>
                <a:cs typeface="Tahoma"/>
              </a:rPr>
              <a:t>Quadro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 b="1">
                <a:solidFill>
                  <a:srgbClr val="090909"/>
                </a:solidFill>
                <a:latin typeface="Tahoma"/>
                <a:cs typeface="Tahoma"/>
              </a:rPr>
              <a:t>resumo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dos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 indicadores 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-2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 b="1">
                <a:solidFill>
                  <a:srgbClr val="090909"/>
                </a:solidFill>
                <a:latin typeface="Tahoma"/>
                <a:cs typeface="Tahoma"/>
              </a:rPr>
              <a:t>Programa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0" b="1">
                <a:solidFill>
                  <a:srgbClr val="090909"/>
                </a:solidFill>
                <a:latin typeface="Tahoma"/>
                <a:cs typeface="Tahoma"/>
              </a:rPr>
              <a:t>Justiça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 b="1">
                <a:solidFill>
                  <a:srgbClr val="090909"/>
                </a:solidFill>
                <a:latin typeface="Tahoma"/>
                <a:cs typeface="Tahoma"/>
              </a:rPr>
              <a:t>Carbono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 b="1">
                <a:solidFill>
                  <a:srgbClr val="090909"/>
                </a:solidFill>
                <a:latin typeface="Tahoma"/>
                <a:cs typeface="Tahoma"/>
              </a:rPr>
              <a:t>Zero.</a:t>
            </a:r>
            <a:endParaRPr sz="1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10"/>
              </a:spcBef>
            </a:pP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Indicadores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do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Inventário</a:t>
            </a:r>
            <a:r>
              <a:rPr dirty="0" sz="1600" spc="-4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Emissões</a:t>
            </a:r>
            <a:r>
              <a:rPr dirty="0" sz="1600" spc="-4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GEE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11200" y="2648805"/>
          <a:ext cx="6177915" cy="408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3500"/>
                <a:gridCol w="3289300"/>
                <a:gridCol w="1466214"/>
              </a:tblGrid>
              <a:tr h="200025"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Código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2A3109"/>
                    </a:solidFill>
                  </a:tcPr>
                </a:tc>
              </a:tr>
              <a:tr h="208279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1000">
                          <a:solidFill>
                            <a:srgbClr val="090909"/>
                          </a:solidFill>
                          <a:latin typeface="Arial MT"/>
                          <a:cs typeface="Arial MT"/>
                        </a:rPr>
                        <a:t>20.1.1</a:t>
                      </a:r>
                      <a:r>
                        <a:rPr dirty="0" sz="1000" spc="-5">
                          <a:solidFill>
                            <a:srgbClr val="090909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solidFill>
                            <a:srgbClr val="090909"/>
                          </a:solidFill>
                          <a:latin typeface="Arial MT"/>
                          <a:cs typeface="Arial MT"/>
                        </a:rPr>
                        <a:t>PlDescarb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1000">
                          <a:solidFill>
                            <a:srgbClr val="090909"/>
                          </a:solidFill>
                          <a:latin typeface="Arial MT"/>
                          <a:cs typeface="Arial MT"/>
                        </a:rPr>
                        <a:t>Elaboração</a:t>
                      </a:r>
                      <a:r>
                        <a:rPr dirty="0" sz="1000" spc="-10">
                          <a:solidFill>
                            <a:srgbClr val="090909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solidFill>
                            <a:srgbClr val="090909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solidFill>
                            <a:srgbClr val="090909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solidFill>
                            <a:srgbClr val="090909"/>
                          </a:solidFill>
                          <a:latin typeface="Arial MT"/>
                          <a:cs typeface="Arial MT"/>
                        </a:rPr>
                        <a:t>Plano</a:t>
                      </a:r>
                      <a:r>
                        <a:rPr dirty="0" sz="1000" spc="-10">
                          <a:solidFill>
                            <a:srgbClr val="090909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solidFill>
                            <a:srgbClr val="090909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solidFill>
                            <a:srgbClr val="090909"/>
                          </a:solidFill>
                          <a:latin typeface="Arial MT"/>
                          <a:cs typeface="Arial MT"/>
                        </a:rPr>
                        <a:t> Descarbonização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1000" spc="-25">
                          <a:solidFill>
                            <a:srgbClr val="090909"/>
                          </a:solidFill>
                          <a:latin typeface="Arial MT"/>
                          <a:cs typeface="Arial MT"/>
                        </a:rPr>
                        <a:t>Sim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707300" y="3525093"/>
            <a:ext cx="38900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35" b="1">
                <a:solidFill>
                  <a:srgbClr val="4A5320"/>
                </a:solidFill>
                <a:latin typeface="Tahoma"/>
                <a:cs typeface="Tahoma"/>
              </a:rPr>
              <a:t>Abrangência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do</a:t>
            </a:r>
            <a:r>
              <a:rPr dirty="0" sz="1600" spc="-4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Inventário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4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30" b="1">
                <a:solidFill>
                  <a:srgbClr val="4A5320"/>
                </a:solidFill>
                <a:latin typeface="Tahoma"/>
                <a:cs typeface="Tahoma"/>
              </a:rPr>
              <a:t>Emissões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11200" y="3944193"/>
          <a:ext cx="6177915" cy="2183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2700"/>
                <a:gridCol w="3314700"/>
                <a:gridCol w="1491614"/>
              </a:tblGrid>
              <a:tr h="200025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Código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2A310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3083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20.2.1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Inv1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906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Realização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Inventário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Emissões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906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Parcial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900">
                          <a:latin typeface="Arial MT"/>
                          <a:cs typeface="Arial MT"/>
                        </a:rPr>
                        <a:t>(Prédio-sede do </a:t>
                      </a:r>
                      <a:r>
                        <a:rPr dirty="0" sz="900" spc="-10">
                          <a:latin typeface="Arial MT"/>
                          <a:cs typeface="Arial MT"/>
                        </a:rPr>
                        <a:t>Tribunal)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0835">
                        <a:lnSpc>
                          <a:spcPct val="1000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20.2.2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Inv2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064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marL="196850" marR="187960" indent="338455">
                        <a:lnSpc>
                          <a:spcPct val="110200"/>
                        </a:lnSpc>
                        <a:spcBef>
                          <a:spcPts val="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Abrangência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Inventário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Emissões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(percentual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municípios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abrangidos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total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90614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municípios-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sede</a:t>
                      </a:r>
                      <a:r>
                        <a:rPr dirty="0" sz="1000" spc="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órgão)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1,54%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064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MSedeInv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778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número 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municípios-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sede</a:t>
                      </a:r>
                      <a:r>
                        <a:rPr dirty="0" sz="1000" spc="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abrangidos no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inventário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778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778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821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7620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MSede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número</a:t>
                      </a:r>
                      <a:r>
                        <a:rPr dirty="0" sz="1000" spc="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municípios-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sede</a:t>
                      </a:r>
                      <a:r>
                        <a:rPr dirty="0" sz="1000" spc="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órgão.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114300" marR="104775">
                        <a:lnSpc>
                          <a:spcPct val="110200"/>
                        </a:lnSpc>
                        <a:spcBef>
                          <a:spcPts val="15"/>
                        </a:spcBef>
                      </a:pPr>
                      <a:r>
                        <a:rPr dirty="0" sz="900">
                          <a:latin typeface="Arial MT"/>
                          <a:cs typeface="Arial MT"/>
                        </a:rPr>
                        <a:t>O valor será calculado pelo CNJ com base nos </a:t>
                      </a:r>
                      <a:r>
                        <a:rPr dirty="0" sz="900" spc="-10">
                          <a:latin typeface="Arial MT"/>
                          <a:cs typeface="Arial MT"/>
                        </a:rPr>
                        <a:t>dados </a:t>
                      </a:r>
                      <a:r>
                        <a:rPr dirty="0" sz="900">
                          <a:latin typeface="Arial MT"/>
                          <a:cs typeface="Arial MT"/>
                        </a:rPr>
                        <a:t>disponíveis</a:t>
                      </a:r>
                      <a:r>
                        <a:rPr dirty="0" sz="9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9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9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900">
                          <a:latin typeface="Arial MT"/>
                          <a:cs typeface="Arial MT"/>
                        </a:rPr>
                        <a:t>sistema MPM</a:t>
                      </a:r>
                      <a:r>
                        <a:rPr dirty="0" sz="9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900">
                          <a:latin typeface="Arial MT"/>
                          <a:cs typeface="Arial MT"/>
                        </a:rPr>
                        <a:t>(Módulo de</a:t>
                      </a:r>
                      <a:r>
                        <a:rPr dirty="0" sz="9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900">
                          <a:latin typeface="Arial MT"/>
                          <a:cs typeface="Arial MT"/>
                        </a:rPr>
                        <a:t>Pessoal e</a:t>
                      </a:r>
                      <a:r>
                        <a:rPr dirty="0" sz="9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900" spc="-10">
                          <a:latin typeface="Arial MT"/>
                          <a:cs typeface="Arial MT"/>
                        </a:rPr>
                        <a:t>Estrutura </a:t>
                      </a:r>
                      <a:r>
                        <a:rPr dirty="0" sz="900">
                          <a:latin typeface="Arial MT"/>
                          <a:cs typeface="Arial MT"/>
                        </a:rPr>
                        <a:t>Judiciária Mensal), regulamentado pela Resolução CNJ </a:t>
                      </a:r>
                      <a:r>
                        <a:rPr dirty="0" sz="900" spc="-25">
                          <a:latin typeface="Arial MT"/>
                          <a:cs typeface="Arial MT"/>
                        </a:rPr>
                        <a:t>n.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900" spc="-10">
                          <a:latin typeface="Arial MT"/>
                          <a:cs typeface="Arial MT"/>
                        </a:rPr>
                        <a:t>587/2024.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65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11200" y="6621983"/>
          <a:ext cx="6177915" cy="2292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2700"/>
                <a:gridCol w="3352800"/>
                <a:gridCol w="1453514"/>
              </a:tblGrid>
              <a:tr h="200025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Código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2A3109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0835">
                        <a:lnSpc>
                          <a:spcPct val="1000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20.2.3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Inv3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57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9770" marR="676275" indent="-14604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Inclusão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Escopos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1,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3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 Inventário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Emissões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9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0835">
                        <a:lnSpc>
                          <a:spcPct val="1000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20.2.4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Inv4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Verificação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inventário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emissões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1785" marR="307975">
                        <a:lnSpc>
                          <a:spcPct val="1105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Não </a:t>
                      </a:r>
                      <a:r>
                        <a:rPr dirty="0" sz="900">
                          <a:latin typeface="Arial MT"/>
                          <a:cs typeface="Arial MT"/>
                        </a:rPr>
                        <a:t>(contratação </a:t>
                      </a:r>
                      <a:r>
                        <a:rPr dirty="0" sz="9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900" spc="-10">
                          <a:latin typeface="Arial MT"/>
                          <a:cs typeface="Arial MT"/>
                        </a:rPr>
                        <a:t>andamento)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0835">
                        <a:lnSpc>
                          <a:spcPct val="1000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20.2.5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Inv5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65505" marR="718185" indent="-137795">
                        <a:lnSpc>
                          <a:spcPct val="110200"/>
                        </a:lnSpc>
                        <a:spcBef>
                          <a:spcPts val="3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Quantidade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GEE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(Soma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escopos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1,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3)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1.383,570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ton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CO2e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4139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7620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GEE1e2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44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marL="766445" marR="718185" indent="-39370">
                        <a:lnSpc>
                          <a:spcPct val="110200"/>
                        </a:lnSpc>
                        <a:spcBef>
                          <a:spcPts val="5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Quantidade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GEE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inventariadas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escopos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1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698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454,207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ton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CO2e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668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3879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7620">
                        <a:lnSpc>
                          <a:spcPct val="100000"/>
                        </a:lnSpc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GEE3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2490" marR="718185" indent="-144780">
                        <a:lnSpc>
                          <a:spcPct val="110200"/>
                        </a:lnSpc>
                        <a:spcBef>
                          <a:spcPts val="7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Quantidade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GEE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inventariadas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escopos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929,363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ton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CO2e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92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04032" y="859693"/>
            <a:ext cx="14922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95">
                <a:solidFill>
                  <a:srgbClr val="090909"/>
                </a:solidFill>
                <a:latin typeface="Tahoma"/>
                <a:cs typeface="Tahoma"/>
              </a:rPr>
              <a:t>17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7300" y="1186730"/>
            <a:ext cx="438467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Indicadores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Redução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Emissões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GEE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11200" y="1605818"/>
          <a:ext cx="6177915" cy="3247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0000"/>
                <a:gridCol w="3848100"/>
                <a:gridCol w="970914"/>
              </a:tblGrid>
              <a:tr h="200025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Código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2A3109"/>
                    </a:solidFill>
                  </a:tcPr>
                </a:tc>
              </a:tr>
              <a:tr h="397510"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20.3.1.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RedGEE1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9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B w="12700">
                      <a:solidFill>
                        <a:srgbClr val="000000"/>
                      </a:solidFill>
                      <a:prstDash val="dash"/>
                    </a:lnB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marL="1302385" marR="427990" indent="-868044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Número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GEE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(soma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AC1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AC8)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B w="12700">
                      <a:solidFill>
                        <a:srgbClr val="000000"/>
                      </a:solidFill>
                      <a:prstDash val="dash"/>
                    </a:lnB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12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950">
                    <a:lnL w="12700">
                      <a:solidFill>
                        <a:srgbClr val="000000"/>
                      </a:solidFill>
                      <a:prstDash val="dash"/>
                    </a:lnL>
                    <a:lnB w="12700">
                      <a:solidFill>
                        <a:srgbClr val="000000"/>
                      </a:solidFill>
                      <a:prstDash val="dash"/>
                    </a:lnB>
                    <a:solidFill>
                      <a:srgbClr val="EBEFF1"/>
                    </a:solidFill>
                  </a:tcPr>
                </a:tc>
              </a:tr>
              <a:tr h="230504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AC1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000000"/>
                      </a:solidFill>
                      <a:prstDash val="dash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energias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renováveis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000000"/>
                      </a:solidFill>
                      <a:prstDash val="dash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dash"/>
                    </a:lnL>
                    <a:lnT w="12700">
                      <a:solidFill>
                        <a:srgbClr val="000000"/>
                      </a:solidFill>
                      <a:prstDash val="dash"/>
                    </a:lnT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AC2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eficiência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energética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AC3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12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93545" marR="40005" indent="-1647825">
                        <a:lnSpc>
                          <a:spcPct val="110200"/>
                        </a:lnSpc>
                        <a:spcBef>
                          <a:spcPts val="3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sustentável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água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81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287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AC4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318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marL="1602105" marR="349885" indent="-1245870">
                        <a:lnSpc>
                          <a:spcPct val="110200"/>
                        </a:lnSpc>
                        <a:spcBef>
                          <a:spcPts val="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transporte sustentável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AC5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57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70355" marR="272415" indent="-1291590">
                        <a:lnSpc>
                          <a:spcPct val="110200"/>
                        </a:lnSpc>
                        <a:spcBef>
                          <a:spcPts val="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contratações sustentáveis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89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9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AC6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marL="1591310" marR="29845" indent="-1556385">
                        <a:lnSpc>
                          <a:spcPct val="110200"/>
                        </a:lnSpc>
                        <a:spcBef>
                          <a:spcPts val="1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destinação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adequada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resíduos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096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AC7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12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05560" marR="173355" indent="-1125855">
                        <a:lnSpc>
                          <a:spcPct val="110200"/>
                        </a:lnSpc>
                        <a:spcBef>
                          <a:spcPts val="3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reengenharia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ocupação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espaços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350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AC8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22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outras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ações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22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22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07300" y="5013969"/>
            <a:ext cx="6140450" cy="3399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 b="1">
                <a:solidFill>
                  <a:srgbClr val="090909"/>
                </a:solidFill>
                <a:latin typeface="Tahoma"/>
                <a:cs typeface="Tahoma"/>
              </a:rPr>
              <a:t>AC2</a:t>
            </a:r>
            <a:r>
              <a:rPr dirty="0" sz="1100" spc="7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45" b="1">
                <a:solidFill>
                  <a:srgbClr val="090909"/>
                </a:solidFill>
                <a:latin typeface="Tahoma"/>
                <a:cs typeface="Tahoma"/>
              </a:rPr>
              <a:t>=</a:t>
            </a:r>
            <a:r>
              <a:rPr dirty="0" sz="1100" spc="36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10">
                <a:solidFill>
                  <a:srgbClr val="090909"/>
                </a:solidFill>
                <a:latin typeface="Tahoma"/>
                <a:cs typeface="Tahoma"/>
              </a:rPr>
              <a:t>1)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Implantação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sensores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presença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para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luzes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LED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dirty="0" sz="1100" spc="-80" b="1">
                <a:solidFill>
                  <a:srgbClr val="090909"/>
                </a:solidFill>
                <a:latin typeface="Tahoma"/>
                <a:cs typeface="Tahoma"/>
              </a:rPr>
              <a:t>AC3</a:t>
            </a:r>
            <a:r>
              <a:rPr dirty="0" sz="1100" spc="8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5" b="1">
                <a:solidFill>
                  <a:srgbClr val="090909"/>
                </a:solidFill>
                <a:latin typeface="Tahoma"/>
                <a:cs typeface="Tahoma"/>
              </a:rPr>
              <a:t>=</a:t>
            </a:r>
            <a:r>
              <a:rPr dirty="0" sz="1100" spc="409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10">
                <a:solidFill>
                  <a:srgbClr val="090909"/>
                </a:solidFill>
                <a:latin typeface="Tahoma"/>
                <a:cs typeface="Tahoma"/>
              </a:rPr>
              <a:t>1)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Implantação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temporizadores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para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torneiras</a:t>
            </a:r>
            <a:endParaRPr sz="1100">
              <a:latin typeface="Tahoma"/>
              <a:cs typeface="Tahoma"/>
            </a:endParaRPr>
          </a:p>
          <a:p>
            <a:pPr marL="460375">
              <a:lnSpc>
                <a:spcPct val="100000"/>
              </a:lnSpc>
              <a:spcBef>
                <a:spcPts val="55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2)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Aumentar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percentual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válvulas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descargas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com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duplo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acionamento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dirty="0" sz="1100" spc="-55" b="1">
                <a:solidFill>
                  <a:srgbClr val="090909"/>
                </a:solidFill>
                <a:latin typeface="Tahoma"/>
                <a:cs typeface="Tahoma"/>
              </a:rPr>
              <a:t>AC4</a:t>
            </a:r>
            <a:r>
              <a:rPr dirty="0" sz="1100" spc="6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55" b="1">
                <a:solidFill>
                  <a:srgbClr val="090909"/>
                </a:solidFill>
                <a:latin typeface="Tahoma"/>
                <a:cs typeface="Tahoma"/>
              </a:rPr>
              <a:t>=</a:t>
            </a:r>
            <a:r>
              <a:rPr dirty="0" sz="1100" spc="31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10">
                <a:solidFill>
                  <a:srgbClr val="090909"/>
                </a:solidFill>
                <a:latin typeface="Tahoma"/>
                <a:cs typeface="Tahoma"/>
              </a:rPr>
              <a:t>1)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Aumentar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abastecimento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frota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veículos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ﬂex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Tribunal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com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etanol</a:t>
            </a:r>
            <a:endParaRPr sz="1100">
              <a:latin typeface="Tahoma"/>
              <a:cs typeface="Tahoma"/>
            </a:endParaRPr>
          </a:p>
          <a:p>
            <a:pPr marL="460375">
              <a:lnSpc>
                <a:spcPct val="100000"/>
              </a:lnSpc>
              <a:spcBef>
                <a:spcPts val="55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2)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Implantar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vestiário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bicicletários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complexo-sede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Tribunal</a:t>
            </a:r>
            <a:endParaRPr sz="1100">
              <a:latin typeface="Tahoma"/>
              <a:cs typeface="Tahoma"/>
            </a:endParaRPr>
          </a:p>
          <a:p>
            <a:pPr marL="12700" marR="5080">
              <a:lnSpc>
                <a:spcPct val="104200"/>
              </a:lnSpc>
              <a:spcBef>
                <a:spcPts val="1200"/>
              </a:spcBef>
            </a:pPr>
            <a:r>
              <a:rPr dirty="0" sz="1100" spc="-75" b="1">
                <a:solidFill>
                  <a:srgbClr val="090909"/>
                </a:solidFill>
                <a:latin typeface="Tahoma"/>
                <a:cs typeface="Tahoma"/>
              </a:rPr>
              <a:t>AC6</a:t>
            </a:r>
            <a:r>
              <a:rPr dirty="0" sz="1100" spc="4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40" b="1">
                <a:solidFill>
                  <a:srgbClr val="090909"/>
                </a:solidFill>
                <a:latin typeface="Tahoma"/>
                <a:cs typeface="Tahoma"/>
              </a:rPr>
              <a:t>=</a:t>
            </a:r>
            <a:r>
              <a:rPr dirty="0" sz="1100" spc="32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1)</a:t>
            </a:r>
            <a:r>
              <a:rPr dirty="0" sz="1100" spc="14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Contratações</a:t>
            </a:r>
            <a:r>
              <a:rPr dirty="0" sz="1100" spc="14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onerosas</a:t>
            </a:r>
            <a:r>
              <a:rPr dirty="0" sz="1100" spc="14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14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sustentáveis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com</a:t>
            </a:r>
            <a:r>
              <a:rPr dirty="0" sz="1100" spc="14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cooperativas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0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reciclagem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para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promover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coleta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seletiva.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dirty="0" sz="1100" spc="-75" b="1">
                <a:solidFill>
                  <a:srgbClr val="090909"/>
                </a:solidFill>
                <a:latin typeface="Tahoma"/>
                <a:cs typeface="Tahoma"/>
              </a:rPr>
              <a:t>AC7</a:t>
            </a:r>
            <a:r>
              <a:rPr dirty="0" sz="1100" spc="4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40" b="1">
                <a:solidFill>
                  <a:srgbClr val="090909"/>
                </a:solidFill>
                <a:latin typeface="Tahoma"/>
                <a:cs typeface="Tahoma"/>
              </a:rPr>
              <a:t>=</a:t>
            </a:r>
            <a:r>
              <a:rPr dirty="0" sz="1100" spc="34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10">
                <a:solidFill>
                  <a:srgbClr val="090909"/>
                </a:solidFill>
                <a:latin typeface="Tahoma"/>
                <a:cs typeface="Tahoma"/>
              </a:rPr>
              <a:t>1)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Realocação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pessoal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Foro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Santa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Vitória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Palmar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dirty="0" sz="1100" spc="-75" b="1">
                <a:solidFill>
                  <a:srgbClr val="090909"/>
                </a:solidFill>
                <a:latin typeface="Tahoma"/>
                <a:cs typeface="Tahoma"/>
              </a:rPr>
              <a:t>AC8</a:t>
            </a:r>
            <a:r>
              <a:rPr dirty="0" sz="1100" spc="4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40" b="1">
                <a:solidFill>
                  <a:srgbClr val="090909"/>
                </a:solidFill>
                <a:latin typeface="Tahoma"/>
                <a:cs typeface="Tahoma"/>
              </a:rPr>
              <a:t>=</a:t>
            </a:r>
            <a:r>
              <a:rPr dirty="0" sz="1100" spc="33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10">
                <a:solidFill>
                  <a:srgbClr val="090909"/>
                </a:solidFill>
                <a:latin typeface="Tahoma"/>
                <a:cs typeface="Tahoma"/>
              </a:rPr>
              <a:t>1)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campanha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interna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consumo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consciente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95">
                <a:solidFill>
                  <a:srgbClr val="090909"/>
                </a:solidFill>
                <a:latin typeface="Tahoma"/>
                <a:cs typeface="Tahoma"/>
              </a:rPr>
              <a:t>(“+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Ação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-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Emissão”)</a:t>
            </a:r>
            <a:endParaRPr sz="1100">
              <a:latin typeface="Tahoma"/>
              <a:cs typeface="Tahoma"/>
            </a:endParaRPr>
          </a:p>
          <a:p>
            <a:pPr marL="628015" indent="-167640">
              <a:lnSpc>
                <a:spcPct val="100000"/>
              </a:lnSpc>
              <a:spcBef>
                <a:spcPts val="55"/>
              </a:spcBef>
              <a:buAutoNum type="arabicParenR" startAt="2"/>
              <a:tabLst>
                <a:tab pos="628015" algn="l"/>
              </a:tabLst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“CURSO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0">
                <a:solidFill>
                  <a:srgbClr val="090909"/>
                </a:solidFill>
                <a:latin typeface="Tahoma"/>
                <a:cs typeface="Tahoma"/>
              </a:rPr>
              <a:t>LIVRE: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Você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Sabe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Reciclar?”</a:t>
            </a:r>
            <a:endParaRPr sz="1100">
              <a:latin typeface="Tahoma"/>
              <a:cs typeface="Tahoma"/>
            </a:endParaRPr>
          </a:p>
          <a:p>
            <a:pPr marL="623570" indent="-163195">
              <a:lnSpc>
                <a:spcPct val="100000"/>
              </a:lnSpc>
              <a:spcBef>
                <a:spcPts val="55"/>
              </a:spcBef>
              <a:buAutoNum type="arabicParenR" startAt="2"/>
              <a:tabLst>
                <a:tab pos="623570" algn="l"/>
              </a:tabLst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EAD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CURSO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MEIO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AMBIENTE: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CONSCIENTIZAÇÃO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PRÁTICA</a:t>
            </a:r>
            <a:endParaRPr sz="1100">
              <a:latin typeface="Tahoma"/>
              <a:cs typeface="Tahoma"/>
            </a:endParaRPr>
          </a:p>
          <a:p>
            <a:pPr marL="624205" indent="-163830">
              <a:lnSpc>
                <a:spcPct val="100000"/>
              </a:lnSpc>
              <a:spcBef>
                <a:spcPts val="55"/>
              </a:spcBef>
              <a:buAutoNum type="arabicParenR" startAt="2"/>
              <a:tabLst>
                <a:tab pos="624205" algn="l"/>
              </a:tabLst>
            </a:pPr>
            <a:r>
              <a:rPr dirty="0" sz="1100" spc="-20">
                <a:solidFill>
                  <a:srgbClr val="090909"/>
                </a:solidFill>
                <a:latin typeface="Tahoma"/>
                <a:cs typeface="Tahoma"/>
              </a:rPr>
              <a:t>EAD: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PALESTRA</a:t>
            </a:r>
            <a:r>
              <a:rPr dirty="0" sz="1100" spc="1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MUDANÇAS</a:t>
            </a:r>
            <a:r>
              <a:rPr dirty="0" sz="1100" spc="1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0">
                <a:solidFill>
                  <a:srgbClr val="090909"/>
                </a:solidFill>
                <a:latin typeface="Tahoma"/>
                <a:cs typeface="Tahoma"/>
              </a:rPr>
              <a:t>CLIMÁTICAS:</a:t>
            </a:r>
            <a:r>
              <a:rPr dirty="0" sz="1100" spc="1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PANORAMA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GLOBAL</a:t>
            </a:r>
            <a:r>
              <a:rPr dirty="0" sz="1100" spc="1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1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RESPONSABILIDADE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PODER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JUDICIÁRIO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T1/2025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(Mês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sustentabilidade)</a:t>
            </a:r>
            <a:endParaRPr sz="1100">
              <a:latin typeface="Tahoma"/>
              <a:cs typeface="Tahoma"/>
            </a:endParaRPr>
          </a:p>
          <a:p>
            <a:pPr marL="704215" indent="-243840">
              <a:lnSpc>
                <a:spcPct val="100000"/>
              </a:lnSpc>
              <a:spcBef>
                <a:spcPts val="55"/>
              </a:spcBef>
              <a:buAutoNum type="arabicParenR" startAt="5"/>
              <a:tabLst>
                <a:tab pos="704215" algn="l"/>
              </a:tabLst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EAD:</a:t>
            </a:r>
            <a:r>
              <a:rPr dirty="0" sz="1100" spc="16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OBJETIVOS</a:t>
            </a:r>
            <a:r>
              <a:rPr dirty="0" sz="1100" spc="16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6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DESENVOLVIMENTO</a:t>
            </a:r>
            <a:r>
              <a:rPr dirty="0" sz="1100" spc="16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SUSTENTÁVEL</a:t>
            </a:r>
            <a:r>
              <a:rPr dirty="0" sz="1100" spc="12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-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T1/2025</a:t>
            </a:r>
            <a:r>
              <a:rPr dirty="0" sz="1100" spc="12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(Mês</a:t>
            </a:r>
            <a:r>
              <a:rPr dirty="0" sz="1100" spc="12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sustentabilidade)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00262" y="859693"/>
            <a:ext cx="1530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0">
                <a:solidFill>
                  <a:srgbClr val="090909"/>
                </a:solidFill>
                <a:latin typeface="Tahoma"/>
                <a:cs typeface="Tahoma"/>
              </a:rPr>
              <a:t>18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11199" y="1374055"/>
          <a:ext cx="6172200" cy="1798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2700"/>
                <a:gridCol w="3352800"/>
                <a:gridCol w="1447800"/>
              </a:tblGrid>
              <a:tr h="207010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Código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B w="12700">
                      <a:solidFill>
                        <a:srgbClr val="FFFFFF"/>
                      </a:solidFill>
                      <a:prstDash val="dash"/>
                    </a:lnB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B w="12700">
                      <a:solidFill>
                        <a:srgbClr val="FFFFFF"/>
                      </a:solidFill>
                      <a:prstDash val="dash"/>
                    </a:lnB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B w="12700">
                      <a:solidFill>
                        <a:srgbClr val="FFFFFF"/>
                      </a:solidFill>
                      <a:prstDash val="dash"/>
                    </a:lnB>
                    <a:solidFill>
                      <a:srgbClr val="2A3109"/>
                    </a:solidFill>
                  </a:tcPr>
                </a:tc>
              </a:tr>
              <a:tr h="227965"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20.3.2.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RedGEE2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FFFFFF"/>
                      </a:solidFill>
                      <a:prstDash val="dash"/>
                    </a:lnT>
                    <a:lnB w="12700">
                      <a:solidFill>
                        <a:srgbClr val="000000"/>
                      </a:solidFill>
                      <a:prstDash val="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renovável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utilizada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FFFFFF"/>
                      </a:solidFill>
                      <a:prstDash val="dash"/>
                    </a:lnT>
                    <a:lnB w="12700">
                      <a:solidFill>
                        <a:srgbClr val="000000"/>
                      </a:solidFill>
                      <a:prstDash val="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9,76%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dash"/>
                    </a:lnT>
                    <a:lnB w="12700">
                      <a:solidFill>
                        <a:srgbClr val="000000"/>
                      </a:solidFill>
                      <a:prstDash val="dash"/>
                    </a:lnB>
                    <a:solidFill>
                      <a:srgbClr val="FFFFFF"/>
                    </a:solidFill>
                  </a:tcPr>
                </a:tc>
              </a:tr>
              <a:tr h="240029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CEEs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000000"/>
                      </a:solidFill>
                      <a:prstDash val="dash"/>
                    </a:lnT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Solar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consumida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000000"/>
                      </a:solidFill>
                      <a:prstDash val="dash"/>
                    </a:lnT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459.791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kWh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000000"/>
                      </a:solidFill>
                      <a:prstDash val="dash"/>
                    </a:lnL>
                    <a:lnT w="12700">
                      <a:solidFill>
                        <a:srgbClr val="000000"/>
                      </a:solidFill>
                      <a:prstDash val="dash"/>
                    </a:lnT>
                    <a:solidFill>
                      <a:srgbClr val="EBEFF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CEEe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651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Eólica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consumida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651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0.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kWh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651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CEEm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Maremotriz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consumida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marL="5270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0.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kWh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CEEg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Geotérmica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consumida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0.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kWh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CEEo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outras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fontes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renováveis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consumida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marL="5270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0.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kWh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CEE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elétrica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(total)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4.248.874,67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kWh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11199" y="3654549"/>
          <a:ext cx="6172200" cy="1729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2700"/>
                <a:gridCol w="3352800"/>
                <a:gridCol w="1447800"/>
              </a:tblGrid>
              <a:tr h="199390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Código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B w="12700">
                      <a:solidFill>
                        <a:srgbClr val="FFFFFF"/>
                      </a:solidFill>
                      <a:prstDash val="dash"/>
                    </a:lnB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B w="12700">
                      <a:solidFill>
                        <a:srgbClr val="FFFFFF"/>
                      </a:solidFill>
                      <a:prstDash val="dash"/>
                    </a:lnB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B w="12700">
                      <a:solidFill>
                        <a:srgbClr val="FFFFFF"/>
                      </a:solidFill>
                      <a:prstDash val="dash"/>
                    </a:lnB>
                    <a:solidFill>
                      <a:srgbClr val="2A3109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20.3.3.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RedGEE3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74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FFFFFF"/>
                      </a:solidFill>
                      <a:prstDash val="dash"/>
                    </a:lnT>
                    <a:lnB w="12700">
                      <a:solidFill>
                        <a:srgbClr val="000000"/>
                      </a:solidFill>
                      <a:prstDash val="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78180" marR="436245" indent="-233679">
                        <a:lnSpc>
                          <a:spcPct val="110200"/>
                        </a:lnSpc>
                        <a:spcBef>
                          <a:spcPts val="14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elétrica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injetada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energia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sistemas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fontes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alternativas.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778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FFFFFF"/>
                      </a:solidFill>
                      <a:prstDash val="dash"/>
                    </a:lnT>
                    <a:lnB w="12700">
                      <a:solidFill>
                        <a:srgbClr val="000000"/>
                      </a:solidFill>
                      <a:prstDash val="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614.325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kWh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74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FFFFFF"/>
                      </a:solidFill>
                      <a:prstDash val="dash"/>
                    </a:lnT>
                    <a:lnB w="12700">
                      <a:solidFill>
                        <a:srgbClr val="000000"/>
                      </a:solidFill>
                      <a:prstDash val="dash"/>
                    </a:lnB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IEEs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000000"/>
                      </a:solidFill>
                      <a:prstDash val="dash"/>
                    </a:lnT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solar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injetada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rede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000000"/>
                      </a:solidFill>
                      <a:prstDash val="dash"/>
                    </a:lnT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614.325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kWh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000000"/>
                      </a:solidFill>
                      <a:prstDash val="dash"/>
                    </a:lnL>
                    <a:lnT w="12700">
                      <a:solidFill>
                        <a:srgbClr val="000000"/>
                      </a:solidFill>
                      <a:prstDash val="dash"/>
                    </a:lnT>
                    <a:solidFill>
                      <a:srgbClr val="EBEFF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IEEe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eólica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injetada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rede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0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kWh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IEEm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maremotriz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injetada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rede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0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kWh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IEEg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geotérmica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injetada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rede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0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kWh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IEEo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outras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fontes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renováveis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injetada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rede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0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kWh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11200" y="5750892"/>
          <a:ext cx="6158865" cy="1836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2700"/>
                <a:gridCol w="3810000"/>
                <a:gridCol w="977264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Código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2A3109"/>
                    </a:solidFill>
                  </a:tcPr>
                </a:tc>
              </a:tr>
              <a:tr h="227329"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20.3.4.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RedGEE4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B w="12700">
                      <a:solidFill>
                        <a:srgbClr val="000000"/>
                      </a:solidFill>
                      <a:prstDash val="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sustentáveis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B w="12700">
                      <a:solidFill>
                        <a:srgbClr val="000000"/>
                      </a:solidFill>
                      <a:prstDash val="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41,67%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dash"/>
                    </a:lnL>
                    <a:lnB w="12700">
                      <a:solidFill>
                        <a:srgbClr val="000000"/>
                      </a:solidFill>
                      <a:prstDash val="dash"/>
                    </a:lnB>
                    <a:solidFill>
                      <a:srgbClr val="FFFFFF"/>
                    </a:solidFill>
                  </a:tcPr>
                </a:tc>
              </a:tr>
              <a:tr h="4006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VAltE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430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000000"/>
                      </a:solidFill>
                      <a:prstDash val="dash"/>
                    </a:lnT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marL="1280795" marR="534035" indent="-737870">
                        <a:lnSpc>
                          <a:spcPct val="110200"/>
                        </a:lnSpc>
                        <a:spcBef>
                          <a:spcPts val="12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quantidade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movidos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exclusivamente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fontes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alternativas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lnT w="12700">
                      <a:solidFill>
                        <a:srgbClr val="000000"/>
                      </a:solidFill>
                      <a:prstDash val="dash"/>
                    </a:lnT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4300">
                    <a:lnL w="12700">
                      <a:solidFill>
                        <a:srgbClr val="000000"/>
                      </a:solidFill>
                      <a:prstDash val="dash"/>
                    </a:lnL>
                    <a:lnT w="12700">
                      <a:solidFill>
                        <a:srgbClr val="000000"/>
                      </a:solidFill>
                      <a:prstDash val="dash"/>
                    </a:lnT>
                    <a:solidFill>
                      <a:srgbClr val="EBEFF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VAltH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763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7485" marR="188595">
                        <a:lnSpc>
                          <a:spcPct val="110200"/>
                        </a:lnSpc>
                        <a:spcBef>
                          <a:spcPts val="74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quantidade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híbridos,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ou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seja,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movidos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fontes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alternativas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também,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outras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formas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combustão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(gasolina,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etanol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ou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diesel)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15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763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QVe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080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quantidade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total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veículos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080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36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080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11200" y="7883475"/>
          <a:ext cx="6158865" cy="1616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2700"/>
                <a:gridCol w="3810000"/>
                <a:gridCol w="977264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Código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2A310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20.3.5.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RedGEE5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Total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Resíduos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Reciclados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ou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Compostados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102.050,8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Kg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TMC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Total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Resíduos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Compostados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507,7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Kg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TMR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730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Total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materiais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destinados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reciclagem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101.543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Kg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16065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20.3.6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RedGEE6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GEE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N/A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Anoant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Total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inventariadas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anterior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N/A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97750" y="859693"/>
            <a:ext cx="15557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70">
                <a:solidFill>
                  <a:srgbClr val="090909"/>
                </a:solidFill>
                <a:latin typeface="Tahoma"/>
                <a:cs typeface="Tahoma"/>
              </a:rPr>
              <a:t>19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7300" y="1186730"/>
            <a:ext cx="498729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Indicadores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Compensação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Emissões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95" b="1">
                <a:solidFill>
                  <a:srgbClr val="4A5320"/>
                </a:solidFill>
                <a:latin typeface="Tahoma"/>
                <a:cs typeface="Tahoma"/>
              </a:rPr>
              <a:t>GEE*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11200" y="1605818"/>
          <a:ext cx="6158865" cy="1647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2700"/>
                <a:gridCol w="3416300"/>
                <a:gridCol w="1370964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Código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2A3109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42875">
                        <a:lnSpc>
                          <a:spcPct val="1000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20.4.1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CompGEE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460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Número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Compensação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GEE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20.4.2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CompGEE2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Verificação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medidas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compensação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Não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76860">
                        <a:lnSpc>
                          <a:spcPct val="1000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20.4.3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GEE4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460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compensadas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0,31%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GEEComp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Total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compensadas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4,3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ton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CO2e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07300" y="3810843"/>
            <a:ext cx="377634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Indicadores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40" b="1">
                <a:solidFill>
                  <a:srgbClr val="4A5320"/>
                </a:solidFill>
                <a:latin typeface="Tahoma"/>
                <a:cs typeface="Tahoma"/>
              </a:rPr>
              <a:t>Cultura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Organizacional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11200" y="4229955"/>
          <a:ext cx="6158865" cy="1352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2700"/>
                <a:gridCol w="3416300"/>
                <a:gridCol w="1370964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Código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2A3109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46050">
                        <a:lnSpc>
                          <a:spcPct val="1000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20.5.1.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CultGEE1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57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03300" marR="425450" indent="-57531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servidores(as)</a:t>
                      </a:r>
                      <a:r>
                        <a:rPr dirty="0" sz="1000" spc="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capacitados(as)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elaborar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inventários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0,06%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9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ServCI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marL="1398270" marR="199390" indent="-1196340">
                        <a:lnSpc>
                          <a:spcPct val="110200"/>
                        </a:lnSpc>
                        <a:spcBef>
                          <a:spcPts val="1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Total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servidores(as)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capacitados(as)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elaborar inventários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033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Serv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Total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servidores(as)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3.212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763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11200" y="6063753"/>
          <a:ext cx="6158865" cy="1714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2700"/>
                <a:gridCol w="3416300"/>
                <a:gridCol w="1370964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Código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2A31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2A3109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20.5.2.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CultGEE2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9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107314" indent="-641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Número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sensibilização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incentivos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práticas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sustentáveis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9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ACap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sustentabilidade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Asen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sensibilização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EBE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EBEFF1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1000" spc="-20">
                          <a:latin typeface="Arial MT"/>
                          <a:cs typeface="Arial MT"/>
                        </a:rPr>
                        <a:t>AInc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033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51815" marR="128905" indent="-420370">
                        <a:lnSpc>
                          <a:spcPct val="1102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incentivo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práticas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sustentabilidade,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como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premiações,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reconhecimento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público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etc.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033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023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"/>
              <a:t>Administração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07300" y="3165955"/>
            <a:ext cx="5119370" cy="4413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65">
                <a:solidFill>
                  <a:srgbClr val="090909"/>
                </a:solidFill>
                <a:latin typeface="Tahoma"/>
                <a:cs typeface="Tahoma"/>
              </a:rPr>
              <a:t>Ricardo</a:t>
            </a:r>
            <a:r>
              <a:rPr dirty="0" sz="1900" spc="-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 spc="50">
                <a:solidFill>
                  <a:srgbClr val="090909"/>
                </a:solidFill>
                <a:latin typeface="Tahoma"/>
                <a:cs typeface="Tahoma"/>
              </a:rPr>
              <a:t>Hofmeister</a:t>
            </a:r>
            <a:r>
              <a:rPr dirty="0" sz="1900" spc="-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 spc="75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900" spc="-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 spc="65">
                <a:solidFill>
                  <a:srgbClr val="090909"/>
                </a:solidFill>
                <a:latin typeface="Tahoma"/>
                <a:cs typeface="Tahoma"/>
              </a:rPr>
              <a:t>Almeida</a:t>
            </a:r>
            <a:r>
              <a:rPr dirty="0" sz="1900" spc="-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090909"/>
                </a:solidFill>
                <a:latin typeface="Tahoma"/>
                <a:cs typeface="Tahoma"/>
              </a:rPr>
              <a:t>Martins</a:t>
            </a:r>
            <a:r>
              <a:rPr dirty="0" sz="1900" spc="-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 spc="65">
                <a:solidFill>
                  <a:srgbClr val="090909"/>
                </a:solidFill>
                <a:latin typeface="Tahoma"/>
                <a:cs typeface="Tahoma"/>
              </a:rPr>
              <a:t>Costa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dirty="0" sz="1500" spc="-10" b="1">
                <a:solidFill>
                  <a:srgbClr val="090909"/>
                </a:solidFill>
                <a:latin typeface="Tahoma"/>
                <a:cs typeface="Tahoma"/>
              </a:rPr>
              <a:t>Presidente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25"/>
              </a:spcBef>
            </a:pP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900" spc="45">
                <a:solidFill>
                  <a:srgbClr val="090909"/>
                </a:solidFill>
                <a:latin typeface="Tahoma"/>
                <a:cs typeface="Tahoma"/>
              </a:rPr>
              <a:t>Alexandre</a:t>
            </a:r>
            <a:r>
              <a:rPr dirty="0" sz="1900" spc="-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 spc="75">
                <a:solidFill>
                  <a:srgbClr val="090909"/>
                </a:solidFill>
                <a:latin typeface="Tahoma"/>
                <a:cs typeface="Tahoma"/>
              </a:rPr>
              <a:t>Corrêa</a:t>
            </a:r>
            <a:r>
              <a:rPr dirty="0" sz="1900" spc="-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 spc="114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900" spc="-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 spc="-20">
                <a:solidFill>
                  <a:srgbClr val="090909"/>
                </a:solidFill>
                <a:latin typeface="Tahoma"/>
                <a:cs typeface="Tahoma"/>
              </a:rPr>
              <a:t>Cruz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dirty="0" sz="1500" spc="-40" b="1">
                <a:solidFill>
                  <a:srgbClr val="090909"/>
                </a:solidFill>
                <a:latin typeface="Tahoma"/>
                <a:cs typeface="Tahoma"/>
              </a:rPr>
              <a:t>Vice-</a:t>
            </a:r>
            <a:r>
              <a:rPr dirty="0" sz="1500" spc="-10" b="1">
                <a:solidFill>
                  <a:srgbClr val="090909"/>
                </a:solidFill>
                <a:latin typeface="Tahoma"/>
                <a:cs typeface="Tahoma"/>
              </a:rPr>
              <a:t>Presidente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900">
                <a:solidFill>
                  <a:srgbClr val="090909"/>
                </a:solidFill>
                <a:latin typeface="Tahoma"/>
                <a:cs typeface="Tahoma"/>
              </a:rPr>
              <a:t>Laís</a:t>
            </a:r>
            <a:r>
              <a:rPr dirty="0" sz="1900" spc="-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 spc="55">
                <a:solidFill>
                  <a:srgbClr val="090909"/>
                </a:solidFill>
                <a:latin typeface="Tahoma"/>
                <a:cs typeface="Tahoma"/>
              </a:rPr>
              <a:t>Helena</a:t>
            </a:r>
            <a:r>
              <a:rPr dirty="0" sz="1900" spc="-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 spc="114">
                <a:solidFill>
                  <a:srgbClr val="090909"/>
                </a:solidFill>
                <a:latin typeface="Tahoma"/>
                <a:cs typeface="Tahoma"/>
              </a:rPr>
              <a:t>Jaeger</a:t>
            </a:r>
            <a:r>
              <a:rPr dirty="0" sz="1900" spc="-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 spc="-10">
                <a:solidFill>
                  <a:srgbClr val="090909"/>
                </a:solidFill>
                <a:latin typeface="Tahoma"/>
                <a:cs typeface="Tahoma"/>
              </a:rPr>
              <a:t>Nicotti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dirty="0" sz="1500" spc="-10" b="1">
                <a:solidFill>
                  <a:srgbClr val="090909"/>
                </a:solidFill>
                <a:latin typeface="Tahoma"/>
                <a:cs typeface="Tahoma"/>
              </a:rPr>
              <a:t>Corregedora</a:t>
            </a:r>
            <a:r>
              <a:rPr dirty="0" sz="1500" spc="-4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500" spc="-10" b="1">
                <a:solidFill>
                  <a:srgbClr val="090909"/>
                </a:solidFill>
                <a:latin typeface="Tahoma"/>
                <a:cs typeface="Tahoma"/>
              </a:rPr>
              <a:t>Regional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900" spc="75">
                <a:solidFill>
                  <a:srgbClr val="090909"/>
                </a:solidFill>
                <a:latin typeface="Tahoma"/>
                <a:cs typeface="Tahoma"/>
              </a:rPr>
              <a:t>Maria</a:t>
            </a:r>
            <a:r>
              <a:rPr dirty="0" sz="1900" spc="-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 spc="85">
                <a:solidFill>
                  <a:srgbClr val="090909"/>
                </a:solidFill>
                <a:latin typeface="Tahoma"/>
                <a:cs typeface="Tahoma"/>
              </a:rPr>
              <a:t>Madalena</a:t>
            </a:r>
            <a:r>
              <a:rPr dirty="0" sz="1900" spc="-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900" spc="-10">
                <a:solidFill>
                  <a:srgbClr val="090909"/>
                </a:solidFill>
                <a:latin typeface="Tahoma"/>
                <a:cs typeface="Tahoma"/>
              </a:rPr>
              <a:t>Telesca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dirty="0" sz="1500" spc="-40" b="1">
                <a:solidFill>
                  <a:srgbClr val="090909"/>
                </a:solidFill>
                <a:latin typeface="Tahoma"/>
                <a:cs typeface="Tahoma"/>
              </a:rPr>
              <a:t>Vice-</a:t>
            </a:r>
            <a:r>
              <a:rPr dirty="0" sz="1500" spc="-10" b="1">
                <a:solidFill>
                  <a:srgbClr val="090909"/>
                </a:solidFill>
                <a:latin typeface="Tahoma"/>
                <a:cs typeface="Tahoma"/>
              </a:rPr>
              <a:t>Corregedora</a:t>
            </a:r>
            <a:r>
              <a:rPr dirty="0" sz="1500" spc="-1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500" spc="-10" b="1">
                <a:solidFill>
                  <a:srgbClr val="090909"/>
                </a:solidFill>
                <a:latin typeface="Tahoma"/>
                <a:cs typeface="Tahoma"/>
              </a:rPr>
              <a:t>Regional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66897" y="859693"/>
            <a:ext cx="1860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20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00954" y="3747368"/>
            <a:ext cx="263525" cy="320675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885918" y="3289558"/>
            <a:ext cx="3788410" cy="17399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6080" marR="5080" indent="-374015">
              <a:lnSpc>
                <a:spcPct val="156200"/>
              </a:lnSpc>
              <a:spcBef>
                <a:spcPts val="100"/>
              </a:spcBef>
            </a:pPr>
            <a:r>
              <a:rPr dirty="0" spc="-70">
                <a:solidFill>
                  <a:srgbClr val="000000"/>
                </a:solidFill>
                <a:latin typeface="Tahoma"/>
                <a:cs typeface="Tahoma"/>
              </a:rPr>
              <a:t>DESEMP</a:t>
            </a:r>
            <a:r>
              <a:rPr dirty="0" spc="-70">
                <a:solidFill>
                  <a:srgbClr val="000000"/>
                </a:solidFill>
                <a:latin typeface="Tahoma"/>
                <a:cs typeface="Tahoma"/>
              </a:rPr>
              <a:t>E</a:t>
            </a:r>
            <a:r>
              <a:rPr dirty="0" spc="-70">
                <a:solidFill>
                  <a:srgbClr val="000000"/>
                </a:solidFill>
                <a:latin typeface="Tahoma"/>
                <a:cs typeface="Tahoma"/>
              </a:rPr>
              <a:t>N</a:t>
            </a:r>
            <a:r>
              <a:rPr dirty="0" spc="83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O</a:t>
            </a:r>
            <a:r>
              <a:rPr dirty="0" spc="-26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pc="-114">
                <a:solidFill>
                  <a:srgbClr val="000000"/>
                </a:solidFill>
                <a:latin typeface="Tahoma"/>
                <a:cs typeface="Tahoma"/>
              </a:rPr>
              <a:t>DE </a:t>
            </a:r>
            <a:r>
              <a:rPr dirty="0" spc="-270">
                <a:solidFill>
                  <a:srgbClr val="000000"/>
                </a:solidFill>
                <a:latin typeface="Tahoma"/>
                <a:cs typeface="Tahoma"/>
              </a:rPr>
              <a:t>INDICADORES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98308" y="859680"/>
            <a:ext cx="15494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090909"/>
                </a:solidFill>
                <a:latin typeface="Tahoma"/>
                <a:cs typeface="Tahoma"/>
              </a:rPr>
              <a:t>21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7300" y="1186730"/>
            <a:ext cx="41275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5" b="1">
                <a:solidFill>
                  <a:srgbClr val="090909"/>
                </a:solidFill>
                <a:latin typeface="Tahoma"/>
                <a:cs typeface="Tahoma"/>
              </a:rPr>
              <a:t>seguir,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50" b="1">
                <a:solidFill>
                  <a:srgbClr val="090909"/>
                </a:solidFill>
                <a:latin typeface="Tahoma"/>
                <a:cs typeface="Tahoma"/>
              </a:rPr>
              <a:t>um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 b="1">
                <a:solidFill>
                  <a:srgbClr val="090909"/>
                </a:solidFill>
                <a:latin typeface="Tahoma"/>
                <a:cs typeface="Tahoma"/>
              </a:rPr>
              <a:t>quadro</a:t>
            </a:r>
            <a:r>
              <a:rPr dirty="0" sz="1100" spc="-25" b="1">
                <a:solidFill>
                  <a:srgbClr val="090909"/>
                </a:solidFill>
                <a:latin typeface="Tahoma"/>
                <a:cs typeface="Tahoma"/>
              </a:rPr>
              <a:t> resumo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dos</a:t>
            </a:r>
            <a:r>
              <a:rPr dirty="0" sz="1100" spc="-2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indicadores 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-2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40" b="1">
                <a:solidFill>
                  <a:srgbClr val="090909"/>
                </a:solidFill>
                <a:latin typeface="Tahoma"/>
                <a:cs typeface="Tahoma"/>
              </a:rPr>
              <a:t>PLS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-2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0" b="1">
                <a:solidFill>
                  <a:srgbClr val="090909"/>
                </a:solidFill>
                <a:latin typeface="Tahoma"/>
                <a:cs typeface="Tahoma"/>
              </a:rPr>
              <a:t>2025.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300" y="8373919"/>
            <a:ext cx="6140450" cy="1066165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algn="just" marL="12700" marR="5080" indent="723900">
              <a:lnSpc>
                <a:spcPct val="104200"/>
              </a:lnSpc>
              <a:spcBef>
                <a:spcPts val="45"/>
              </a:spcBef>
            </a:pPr>
            <a:r>
              <a:rPr dirty="0" sz="1100" spc="-265">
                <a:solidFill>
                  <a:srgbClr val="090909"/>
                </a:solidFill>
                <a:latin typeface="Tahoma"/>
                <a:cs typeface="Tahoma"/>
              </a:rPr>
              <a:t>*</a:t>
            </a:r>
            <a:r>
              <a:rPr dirty="0" sz="1100" spc="3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3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descumprimento</a:t>
            </a:r>
            <a:r>
              <a:rPr dirty="0" sz="1100" spc="3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3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meta</a:t>
            </a:r>
            <a:r>
              <a:rPr dirty="0" sz="1100" spc="3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decorre</a:t>
            </a:r>
            <a:r>
              <a:rPr dirty="0" sz="1100" spc="3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3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fatores</a:t>
            </a:r>
            <a:r>
              <a:rPr dirty="0" sz="1100" spc="3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externos</a:t>
            </a:r>
            <a:r>
              <a:rPr dirty="0" sz="1100" spc="3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à</a:t>
            </a:r>
            <a:r>
              <a:rPr dirty="0" sz="1100" spc="3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governança</a:t>
            </a:r>
            <a:r>
              <a:rPr dirty="0" sz="1100" spc="3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deste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Regional,</a:t>
            </a:r>
            <a:r>
              <a:rPr dirty="0" sz="1100" spc="4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dada</a:t>
            </a:r>
            <a:r>
              <a:rPr dirty="0" sz="1100" spc="39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39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inexistência</a:t>
            </a:r>
            <a:r>
              <a:rPr dirty="0" sz="1100" spc="39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39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infraestrutura</a:t>
            </a:r>
            <a:r>
              <a:rPr dirty="0" sz="1100" spc="39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39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coleta</a:t>
            </a:r>
            <a:r>
              <a:rPr dirty="0" sz="1100" spc="39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seletiva</a:t>
            </a:r>
            <a:r>
              <a:rPr dirty="0" sz="1100" spc="39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nos</a:t>
            </a:r>
            <a:r>
              <a:rPr dirty="0" sz="1100" spc="39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municípios</a:t>
            </a:r>
            <a:r>
              <a:rPr dirty="0" sz="1100" spc="39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39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São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Jerônimo,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Taquari,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Bagé,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Dom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Pedrito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Itaqui.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Ressalta-se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que</a:t>
            </a:r>
            <a:r>
              <a:rPr dirty="0" sz="1100" spc="1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este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TRT4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exauriu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os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esforços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administrativos</a:t>
            </a:r>
            <a:r>
              <a:rPr dirty="0" sz="1100" spc="32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para</a:t>
            </a:r>
            <a:r>
              <a:rPr dirty="0" sz="1100" spc="32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2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contratação</a:t>
            </a:r>
            <a:r>
              <a:rPr dirty="0" sz="1100" spc="27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2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cooperativas</a:t>
            </a:r>
            <a:r>
              <a:rPr dirty="0" sz="1100" spc="2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locais</a:t>
            </a:r>
            <a:r>
              <a:rPr dirty="0" sz="1100" spc="2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mediante</a:t>
            </a:r>
            <a:r>
              <a:rPr dirty="0" sz="1100" spc="27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2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Edital</a:t>
            </a:r>
            <a:r>
              <a:rPr dirty="0" sz="1100" spc="2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de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Credenciamento</a:t>
            </a:r>
            <a:r>
              <a:rPr dirty="0" sz="1100" spc="1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0">
                <a:solidFill>
                  <a:srgbClr val="090909"/>
                </a:solidFill>
                <a:latin typeface="Tahoma"/>
                <a:cs typeface="Tahoma"/>
              </a:rPr>
              <a:t>nº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02/2025,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caráter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permanente,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qual</a:t>
            </a:r>
            <a:r>
              <a:rPr dirty="0" sz="1100" spc="1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não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obteve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adesão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nas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referidas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localidades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até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momento</a:t>
            </a:r>
            <a:r>
              <a:rPr dirty="0" sz="1000" spc="-10">
                <a:solidFill>
                  <a:srgbClr val="090909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11200" y="1612905"/>
          <a:ext cx="6248400" cy="66268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3200"/>
                <a:gridCol w="1371600"/>
                <a:gridCol w="1231900"/>
                <a:gridCol w="1092200"/>
                <a:gridCol w="990600"/>
              </a:tblGrid>
              <a:tr h="406400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A532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079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consolidado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A532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anual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A53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Desempenho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A53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Avaliação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A5320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30480" marR="262255">
                        <a:lnSpc>
                          <a:spcPct val="110200"/>
                        </a:lnSpc>
                        <a:spcBef>
                          <a:spcPts val="75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1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1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papel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próprio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2.461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resmas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193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6.593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resmas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193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35,14%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193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2105" marR="165735" indent="-167005">
                        <a:lnSpc>
                          <a:spcPct val="110200"/>
                        </a:lnSpc>
                        <a:spcBef>
                          <a:spcPts val="75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Dentro</a:t>
                      </a:r>
                      <a:r>
                        <a:rPr dirty="0" sz="11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7751C"/>
                    </a:solidFill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marL="30480" marR="138430">
                        <a:lnSpc>
                          <a:spcPct val="110200"/>
                        </a:lnSpc>
                        <a:spcBef>
                          <a:spcPts val="110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1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1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energia elétrica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0795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4.248.874,67</a:t>
                      </a:r>
                      <a:r>
                        <a:rPr dirty="0" sz="1100" spc="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kWh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238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6.250.209</a:t>
                      </a:r>
                      <a:r>
                        <a:rPr dirty="0" sz="1100" spc="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kWh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238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67,98%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238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marL="332105" marR="165735" indent="-167005">
                        <a:lnSpc>
                          <a:spcPct val="110200"/>
                        </a:lnSpc>
                        <a:spcBef>
                          <a:spcPts val="110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Dentro</a:t>
                      </a:r>
                      <a:r>
                        <a:rPr dirty="0" sz="11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7751C"/>
                    </a:solidFill>
                  </a:tcPr>
                </a:tc>
              </a:tr>
              <a:tr h="431165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1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1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água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155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555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33.370</a:t>
                      </a:r>
                      <a:r>
                        <a:rPr dirty="0" sz="1100" spc="-6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m³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155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5435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34.362</a:t>
                      </a:r>
                      <a:r>
                        <a:rPr dirty="0" sz="1100" spc="-6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m³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155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97,11%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155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2105" marR="165735" indent="-16700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Dentro</a:t>
                      </a:r>
                      <a:r>
                        <a:rPr dirty="0" sz="11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7751C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30480" marR="146050">
                        <a:lnSpc>
                          <a:spcPct val="110200"/>
                        </a:lnSpc>
                        <a:spcBef>
                          <a:spcPts val="80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Gastos</a:t>
                      </a:r>
                      <a:r>
                        <a:rPr dirty="0" sz="11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com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construção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novos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edifícios</a:t>
                      </a:r>
                      <a:r>
                        <a:rPr dirty="0" sz="1100" spc="-7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no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3048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período-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base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0795">
                        <a:lnSpc>
                          <a:spcPct val="100000"/>
                        </a:lnSpc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R$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6.563.470,74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435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7620">
                        <a:lnSpc>
                          <a:spcPct val="100000"/>
                        </a:lnSpc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R$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13.000.000,00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435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50,49%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435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32105" marR="165735" indent="-167005">
                        <a:lnSpc>
                          <a:spcPct val="110200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Dentro</a:t>
                      </a:r>
                      <a:r>
                        <a:rPr dirty="0" sz="11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7751C"/>
                    </a:soli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30480" marR="231775">
                        <a:lnSpc>
                          <a:spcPct val="110200"/>
                        </a:lnSpc>
                        <a:spcBef>
                          <a:spcPts val="125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Quantidade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100" spc="-6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movidos exclusivamente</a:t>
                      </a:r>
                      <a:r>
                        <a:rPr dirty="0" sz="1100" spc="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por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fontes</a:t>
                      </a:r>
                      <a:r>
                        <a:rPr dirty="0" sz="11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alternativas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58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0795">
                        <a:lnSpc>
                          <a:spcPct val="100000"/>
                        </a:lnSpc>
                      </a:pPr>
                      <a:r>
                        <a:rPr dirty="0" sz="1100" spc="-50">
                          <a:latin typeface="Arial MT"/>
                          <a:cs typeface="Arial MT"/>
                        </a:rPr>
                        <a:t>0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492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7620">
                        <a:lnSpc>
                          <a:spcPct val="100000"/>
                        </a:lnSpc>
                      </a:pPr>
                      <a:r>
                        <a:rPr dirty="0" sz="1100" spc="-50">
                          <a:latin typeface="Arial MT"/>
                          <a:cs typeface="Arial MT"/>
                        </a:rPr>
                        <a:t>0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492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50">
                          <a:latin typeface="Arial MT"/>
                          <a:cs typeface="Arial MT"/>
                        </a:rPr>
                        <a:t>-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492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32105" marR="165735" indent="-167005">
                        <a:lnSpc>
                          <a:spcPct val="110200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Dentro</a:t>
                      </a:r>
                      <a:r>
                        <a:rPr dirty="0" sz="11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7751C"/>
                    </a:solidFill>
                  </a:tcPr>
                </a:tc>
              </a:tr>
              <a:tr h="431165">
                <a:tc>
                  <a:txBody>
                    <a:bodyPr/>
                    <a:lstStyle/>
                    <a:p>
                      <a:pPr marL="30480" marR="518159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Quantidade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veículos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0795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dirty="0" sz="1100" spc="-25">
                          <a:latin typeface="Arial MT"/>
                          <a:cs typeface="Arial MT"/>
                        </a:rPr>
                        <a:t>36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181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dirty="0" sz="1100" spc="-25">
                          <a:latin typeface="Arial MT"/>
                          <a:cs typeface="Arial MT"/>
                        </a:rPr>
                        <a:t>38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181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dirty="0" sz="1100" spc="-50">
                          <a:latin typeface="Arial MT"/>
                          <a:cs typeface="Arial MT"/>
                        </a:rPr>
                        <a:t>-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181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marL="332105" marR="165735" indent="-16700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Dentro</a:t>
                      </a:r>
                      <a:r>
                        <a:rPr dirty="0" sz="11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7751C"/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30480" marR="130175">
                        <a:lnSpc>
                          <a:spcPct val="110200"/>
                        </a:lnSpc>
                        <a:spcBef>
                          <a:spcPts val="100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100" spc="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Aquisições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Contratações Sustentáveis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totalidade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27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079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76,56%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7620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70,00%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50">
                          <a:latin typeface="Arial MT"/>
                          <a:cs typeface="Arial MT"/>
                        </a:rPr>
                        <a:t>-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32105" marR="165735" indent="-167005">
                        <a:lnSpc>
                          <a:spcPct val="110200"/>
                        </a:lnSpc>
                        <a:spcBef>
                          <a:spcPts val="5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Dentro</a:t>
                      </a:r>
                      <a:r>
                        <a:rPr dirty="0" sz="11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7751C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30480" marR="106680">
                        <a:lnSpc>
                          <a:spcPct val="110200"/>
                        </a:lnSpc>
                        <a:spcBef>
                          <a:spcPts val="100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Quantidade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ações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qualidade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vida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27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079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dirty="0" sz="1100" spc="-25">
                          <a:latin typeface="Arial MT"/>
                          <a:cs typeface="Arial MT"/>
                        </a:rPr>
                        <a:t>20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219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dirty="0" sz="1100" spc="-50">
                          <a:latin typeface="Arial MT"/>
                          <a:cs typeface="Arial MT"/>
                        </a:rPr>
                        <a:t>8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219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dirty="0" sz="1100" spc="-20">
                          <a:latin typeface="Arial MT"/>
                          <a:cs typeface="Arial MT"/>
                        </a:rPr>
                        <a:t>250%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219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marL="332105" marR="165735" indent="-167005">
                        <a:lnSpc>
                          <a:spcPct val="110200"/>
                        </a:lnSpc>
                        <a:spcBef>
                          <a:spcPts val="100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Dentro</a:t>
                      </a:r>
                      <a:r>
                        <a:rPr dirty="0" sz="11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27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7751C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30480" marR="68580">
                        <a:lnSpc>
                          <a:spcPct val="110200"/>
                        </a:lnSpc>
                        <a:spcBef>
                          <a:spcPts val="135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1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1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capacitação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sustentabilidade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71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79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dirty="0" sz="1100" spc="-50">
                          <a:latin typeface="Arial MT"/>
                          <a:cs typeface="Arial MT"/>
                        </a:rPr>
                        <a:t>4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2636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dirty="0" sz="1100" spc="-50">
                          <a:latin typeface="Arial MT"/>
                          <a:cs typeface="Arial MT"/>
                        </a:rPr>
                        <a:t>4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2636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dirty="0" sz="1100" spc="-20">
                          <a:latin typeface="Arial MT"/>
                          <a:cs typeface="Arial MT"/>
                        </a:rPr>
                        <a:t>100%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12636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2105" marR="165735" indent="-167005">
                        <a:lnSpc>
                          <a:spcPct val="110200"/>
                        </a:lnSpc>
                        <a:spcBef>
                          <a:spcPts val="135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Dentro</a:t>
                      </a:r>
                      <a:r>
                        <a:rPr dirty="0" sz="11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71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7751C"/>
                    </a:solidFill>
                  </a:tcPr>
                </a:tc>
              </a:tr>
              <a:tr h="621665">
                <a:tc>
                  <a:txBody>
                    <a:bodyPr/>
                    <a:lstStyle/>
                    <a:p>
                      <a:pPr marL="30480" marR="68580">
                        <a:lnSpc>
                          <a:spcPct val="110200"/>
                        </a:lnSpc>
                        <a:spcBef>
                          <a:spcPts val="70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1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1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capacitação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equidade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diversidade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88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079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Arial MT"/>
                          <a:cs typeface="Arial MT"/>
                        </a:rPr>
                        <a:t>14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495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7620">
                        <a:lnSpc>
                          <a:spcPct val="100000"/>
                        </a:lnSpc>
                      </a:pPr>
                      <a:r>
                        <a:rPr dirty="0" sz="1100" spc="-50">
                          <a:latin typeface="Arial MT"/>
                          <a:cs typeface="Arial MT"/>
                        </a:rPr>
                        <a:t>2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495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20">
                          <a:latin typeface="Arial MT"/>
                          <a:cs typeface="Arial MT"/>
                        </a:rPr>
                        <a:t>700%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495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marL="332105" marR="165735" indent="-167005">
                        <a:lnSpc>
                          <a:spcPct val="110200"/>
                        </a:lnSpc>
                        <a:spcBef>
                          <a:spcPts val="795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Dentro</a:t>
                      </a:r>
                      <a:r>
                        <a:rPr dirty="0" sz="11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009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7751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Aderência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ao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PGRS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79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93,15%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100" spc="-10">
                          <a:latin typeface="Arial MT"/>
                          <a:cs typeface="Arial MT"/>
                        </a:rPr>
                        <a:t>100,00%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100" spc="-50">
                          <a:latin typeface="Arial MT"/>
                          <a:cs typeface="Arial MT"/>
                        </a:rPr>
                        <a:t>-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Fora</a:t>
                      </a:r>
                      <a:r>
                        <a:rPr dirty="0" sz="1100" spc="-3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</a:t>
                      </a:r>
                      <a:r>
                        <a:rPr dirty="0" sz="11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meta*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939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72622" y="859680"/>
            <a:ext cx="18034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22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81803" y="4858593"/>
            <a:ext cx="701675" cy="1178560"/>
            <a:chOff x="2881803" y="4858593"/>
            <a:chExt cx="701675" cy="1178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1803" y="4858593"/>
              <a:ext cx="263525" cy="3206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19801" y="5715868"/>
              <a:ext cx="263525" cy="320675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904765" y="4400733"/>
            <a:ext cx="5750560" cy="17405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568325">
              <a:lnSpc>
                <a:spcPct val="156300"/>
              </a:lnSpc>
              <a:spcBef>
                <a:spcPts val="95"/>
              </a:spcBef>
              <a:tabLst>
                <a:tab pos="2273935" algn="l"/>
              </a:tabLst>
            </a:pPr>
            <a:r>
              <a:rPr dirty="0" spc="-295">
                <a:solidFill>
                  <a:srgbClr val="4A5320"/>
                </a:solidFill>
                <a:latin typeface="Tahoma"/>
                <a:cs typeface="Tahoma"/>
              </a:rPr>
              <a:t>SÉRIE</a:t>
            </a:r>
            <a:r>
              <a:rPr dirty="0">
                <a:solidFill>
                  <a:srgbClr val="4A5320"/>
                </a:solidFill>
                <a:latin typeface="Tahoma"/>
                <a:cs typeface="Tahoma"/>
              </a:rPr>
              <a:t>	</a:t>
            </a:r>
            <a:r>
              <a:rPr dirty="0" spc="-270">
                <a:solidFill>
                  <a:srgbClr val="4A5320"/>
                </a:solidFill>
                <a:latin typeface="Tahoma"/>
                <a:cs typeface="Tahoma"/>
              </a:rPr>
              <a:t>IS</a:t>
            </a:r>
            <a:r>
              <a:rPr dirty="0" spc="-270">
                <a:solidFill>
                  <a:srgbClr val="4A5320"/>
                </a:solidFill>
                <a:latin typeface="Tahoma"/>
                <a:cs typeface="Tahoma"/>
              </a:rPr>
              <a:t>T</a:t>
            </a:r>
            <a:r>
              <a:rPr dirty="0" spc="-270">
                <a:solidFill>
                  <a:srgbClr val="4A5320"/>
                </a:solidFill>
                <a:latin typeface="Tahoma"/>
                <a:cs typeface="Tahoma"/>
              </a:rPr>
              <a:t>ÓRICA</a:t>
            </a:r>
            <a:r>
              <a:rPr dirty="0" spc="-45">
                <a:solidFill>
                  <a:srgbClr val="4A5320"/>
                </a:solidFill>
                <a:latin typeface="Tahoma"/>
                <a:cs typeface="Tahoma"/>
              </a:rPr>
              <a:t>  </a:t>
            </a:r>
            <a:r>
              <a:rPr dirty="0" spc="-25">
                <a:solidFill>
                  <a:srgbClr val="4A5320"/>
                </a:solidFill>
                <a:latin typeface="Tahoma"/>
                <a:cs typeface="Tahoma"/>
              </a:rPr>
              <a:t>DE </a:t>
            </a:r>
            <a:r>
              <a:rPr dirty="0" spc="-70">
                <a:solidFill>
                  <a:srgbClr val="4A5320"/>
                </a:solidFill>
                <a:latin typeface="Tahoma"/>
                <a:cs typeface="Tahoma"/>
              </a:rPr>
              <a:t>DESEMPEN</a:t>
            </a:r>
            <a:r>
              <a:rPr dirty="0" spc="860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4A5320"/>
                </a:solidFill>
                <a:latin typeface="Tahoma"/>
                <a:cs typeface="Tahoma"/>
              </a:rPr>
              <a:t>O</a:t>
            </a:r>
            <a:r>
              <a:rPr dirty="0" spc="-265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pc="-335">
                <a:solidFill>
                  <a:srgbClr val="4A5320"/>
                </a:solidFill>
                <a:latin typeface="Tahoma"/>
                <a:cs typeface="Tahoma"/>
              </a:rPr>
              <a:t>(2021-</a:t>
            </a:r>
            <a:r>
              <a:rPr dirty="0" spc="-204">
                <a:solidFill>
                  <a:srgbClr val="4A5320"/>
                </a:solidFill>
                <a:latin typeface="Tahoma"/>
                <a:cs typeface="Tahoma"/>
              </a:rPr>
              <a:t>2025)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7300" y="859680"/>
            <a:ext cx="6145530" cy="16789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23</a:t>
            </a:r>
            <a:endParaRPr sz="1100">
              <a:latin typeface="Tahoma"/>
              <a:cs typeface="Tahoma"/>
            </a:endParaRPr>
          </a:p>
          <a:p>
            <a:pPr algn="just" marL="12700" marR="5715">
              <a:lnSpc>
                <a:spcPct val="156300"/>
              </a:lnSpc>
              <a:spcBef>
                <a:spcPts val="445"/>
              </a:spcBef>
            </a:pP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Abaixo</a:t>
            </a:r>
            <a:r>
              <a:rPr dirty="0" sz="1200" spc="2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é</a:t>
            </a:r>
            <a:r>
              <a:rPr dirty="0" sz="1200" spc="1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50">
                <a:solidFill>
                  <a:srgbClr val="090909"/>
                </a:solidFill>
                <a:latin typeface="Tahoma"/>
                <a:cs typeface="Tahoma"/>
              </a:rPr>
              <a:t>demonstrada</a:t>
            </a:r>
            <a:r>
              <a:rPr dirty="0" sz="1200" spc="1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100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200" spc="1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série</a:t>
            </a:r>
            <a:r>
              <a:rPr dirty="0" sz="1200" spc="1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histórica</a:t>
            </a:r>
            <a:r>
              <a:rPr dirty="0" sz="1200" spc="1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50">
                <a:solidFill>
                  <a:srgbClr val="090909"/>
                </a:solidFill>
                <a:latin typeface="Tahoma"/>
                <a:cs typeface="Tahoma"/>
              </a:rPr>
              <a:t>dos</a:t>
            </a:r>
            <a:r>
              <a:rPr dirty="0" sz="1200" spc="1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indicadores</a:t>
            </a:r>
            <a:r>
              <a:rPr dirty="0" sz="1200" spc="1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45">
                <a:solidFill>
                  <a:srgbClr val="090909"/>
                </a:solidFill>
                <a:latin typeface="Tahoma"/>
                <a:cs typeface="Tahoma"/>
              </a:rPr>
              <a:t>abrangidos</a:t>
            </a:r>
            <a:r>
              <a:rPr dirty="0" sz="1200" spc="1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pela</a:t>
            </a:r>
            <a:r>
              <a:rPr dirty="0" sz="1200" spc="1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versão</a:t>
            </a:r>
            <a:r>
              <a:rPr dirty="0" sz="1200" spc="1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090909"/>
                </a:solidFill>
                <a:latin typeface="Tahoma"/>
                <a:cs typeface="Tahoma"/>
              </a:rPr>
              <a:t>mais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recente</a:t>
            </a:r>
            <a:r>
              <a:rPr dirty="0" sz="1200" spc="3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200" spc="3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Plano</a:t>
            </a:r>
            <a:r>
              <a:rPr dirty="0" sz="1200" spc="3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200" spc="3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Logística</a:t>
            </a:r>
            <a:r>
              <a:rPr dirty="0" sz="1200" spc="3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Sustentável.</a:t>
            </a:r>
            <a:r>
              <a:rPr dirty="0" sz="1200" spc="33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Os</a:t>
            </a:r>
            <a:r>
              <a:rPr dirty="0" sz="1200" spc="3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60">
                <a:solidFill>
                  <a:srgbClr val="090909"/>
                </a:solidFill>
                <a:latin typeface="Tahoma"/>
                <a:cs typeface="Tahoma"/>
              </a:rPr>
              <a:t>dados</a:t>
            </a:r>
            <a:r>
              <a:rPr dirty="0" sz="1200" spc="3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relacionados</a:t>
            </a:r>
            <a:r>
              <a:rPr dirty="0" sz="1200" spc="3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100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200" spc="3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Aderência</a:t>
            </a:r>
            <a:r>
              <a:rPr dirty="0" sz="1200" spc="2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60">
                <a:solidFill>
                  <a:srgbClr val="090909"/>
                </a:solidFill>
                <a:latin typeface="Tahoma"/>
                <a:cs typeface="Tahoma"/>
              </a:rPr>
              <a:t>ao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PGRS,</a:t>
            </a:r>
            <a:r>
              <a:rPr dirty="0" sz="1200" spc="12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Quantidade</a:t>
            </a:r>
            <a:r>
              <a:rPr dirty="0" sz="1200" spc="12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200" spc="12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veículos</a:t>
            </a:r>
            <a:r>
              <a:rPr dirty="0" sz="1200" spc="12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movidos</a:t>
            </a:r>
            <a:r>
              <a:rPr dirty="0" sz="1200" spc="12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exclusivamente</a:t>
            </a:r>
            <a:r>
              <a:rPr dirty="0" sz="1200" spc="7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200" spc="50">
                <a:solidFill>
                  <a:srgbClr val="090909"/>
                </a:solidFill>
                <a:latin typeface="Tahoma"/>
                <a:cs typeface="Tahoma"/>
              </a:rPr>
              <a:t>por</a:t>
            </a:r>
            <a:r>
              <a:rPr dirty="0" sz="1200" spc="7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fontes</a:t>
            </a:r>
            <a:r>
              <a:rPr dirty="0" sz="1200" spc="8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alternativas</a:t>
            </a:r>
            <a:r>
              <a:rPr dirty="0" sz="1200" spc="75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200" spc="-50">
                <a:solidFill>
                  <a:srgbClr val="090909"/>
                </a:solidFill>
                <a:latin typeface="Tahoma"/>
                <a:cs typeface="Tahoma"/>
              </a:rPr>
              <a:t>e </a:t>
            </a:r>
            <a:r>
              <a:rPr dirty="0" sz="1200" spc="50">
                <a:solidFill>
                  <a:srgbClr val="090909"/>
                </a:solidFill>
                <a:latin typeface="Tahoma"/>
                <a:cs typeface="Tahoma"/>
              </a:rPr>
              <a:t>Descarbonização</a:t>
            </a:r>
            <a:r>
              <a:rPr dirty="0" sz="1200" spc="1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090909"/>
                </a:solidFill>
                <a:latin typeface="Tahoma"/>
                <a:cs typeface="Tahoma"/>
              </a:rPr>
              <a:t>começaram</a:t>
            </a:r>
            <a:r>
              <a:rPr dirty="0" sz="12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100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2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ser</a:t>
            </a:r>
            <a:r>
              <a:rPr dirty="0" sz="12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medidos</a:t>
            </a:r>
            <a:r>
              <a:rPr dirty="0" sz="12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55">
                <a:solidFill>
                  <a:srgbClr val="090909"/>
                </a:solidFill>
                <a:latin typeface="Tahoma"/>
                <a:cs typeface="Tahoma"/>
              </a:rPr>
              <a:t>em</a:t>
            </a:r>
            <a:r>
              <a:rPr dirty="0" sz="12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2025,</a:t>
            </a:r>
            <a:r>
              <a:rPr dirty="0" sz="12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90909"/>
                </a:solidFill>
                <a:latin typeface="Tahoma"/>
                <a:cs typeface="Tahoma"/>
              </a:rPr>
              <a:t>portanto,</a:t>
            </a:r>
            <a:r>
              <a:rPr dirty="0" sz="12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60">
                <a:solidFill>
                  <a:srgbClr val="090909"/>
                </a:solidFill>
                <a:latin typeface="Tahoma"/>
                <a:cs typeface="Tahoma"/>
              </a:rPr>
              <a:t>não</a:t>
            </a:r>
            <a:r>
              <a:rPr dirty="0" sz="1200" spc="8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50">
                <a:solidFill>
                  <a:srgbClr val="090909"/>
                </a:solidFill>
                <a:latin typeface="Tahoma"/>
                <a:cs typeface="Tahoma"/>
              </a:rPr>
              <a:t>constam</a:t>
            </a:r>
            <a:r>
              <a:rPr dirty="0" sz="12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090909"/>
                </a:solidFill>
                <a:latin typeface="Tahoma"/>
                <a:cs typeface="Tahoma"/>
              </a:rPr>
              <a:t>nesta </a:t>
            </a:r>
            <a:r>
              <a:rPr dirty="0" sz="1200" spc="60">
                <a:solidFill>
                  <a:srgbClr val="090909"/>
                </a:solidFill>
                <a:latin typeface="Tahoma"/>
                <a:cs typeface="Tahoma"/>
              </a:rPr>
              <a:t>seção</a:t>
            </a:r>
            <a:r>
              <a:rPr dirty="0" sz="1200" spc="-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200" spc="-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090909"/>
                </a:solidFill>
                <a:latin typeface="Tahoma"/>
                <a:cs typeface="Tahoma"/>
              </a:rPr>
              <a:t>Relatório.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300" y="3258418"/>
            <a:ext cx="5815330" cy="1304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>
              <a:lnSpc>
                <a:spcPct val="100000"/>
              </a:lnSpc>
              <a:spcBef>
                <a:spcPts val="100"/>
              </a:spcBef>
            </a:pPr>
            <a:r>
              <a:rPr dirty="0" u="heavy" sz="2000" spc="-3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Uso</a:t>
            </a:r>
            <a:r>
              <a:rPr dirty="0" u="heavy" sz="2000" spc="-8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6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eﬁciente</a:t>
            </a:r>
            <a:r>
              <a:rPr dirty="0" u="heavy" sz="2000" spc="-6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de</a:t>
            </a:r>
            <a:r>
              <a:rPr dirty="0" u="heavy" sz="2000" spc="-6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insumos,</a:t>
            </a:r>
            <a:r>
              <a:rPr dirty="0" u="heavy" sz="2000" spc="-4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5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materiais</a:t>
            </a:r>
            <a:r>
              <a:rPr dirty="0" u="heavy" sz="2000" spc="-6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</a:t>
            </a:r>
            <a:r>
              <a:rPr dirty="0" u="heavy" sz="2000" spc="-6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serviços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35"/>
              </a:spcBef>
            </a:pP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Consumo</a:t>
            </a:r>
            <a:r>
              <a:rPr dirty="0" sz="1600" spc="-7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7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papel</a:t>
            </a:r>
            <a:r>
              <a:rPr dirty="0" sz="1600" spc="-7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próprio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(Em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resmas)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050" y="4728443"/>
            <a:ext cx="6172199" cy="227647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78486" y="859680"/>
            <a:ext cx="17462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24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300" y="1186730"/>
            <a:ext cx="2846070" cy="1151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>
              <a:lnSpc>
                <a:spcPct val="100000"/>
              </a:lnSpc>
              <a:spcBef>
                <a:spcPts val="100"/>
              </a:spcBef>
            </a:pPr>
            <a:r>
              <a:rPr dirty="0" u="heavy" sz="2000" spc="-6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Energia</a:t>
            </a:r>
            <a:r>
              <a:rPr dirty="0" u="heavy" sz="2000" spc="-3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elétrica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Consumo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energia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elétrica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(Em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0">
                <a:solidFill>
                  <a:srgbClr val="090909"/>
                </a:solidFill>
                <a:latin typeface="Tahoma"/>
                <a:cs typeface="Tahoma"/>
              </a:rPr>
              <a:t>kWh)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300" y="5330105"/>
            <a:ext cx="2004695" cy="1151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>
              <a:lnSpc>
                <a:spcPct val="100000"/>
              </a:lnSpc>
              <a:spcBef>
                <a:spcPts val="100"/>
              </a:spcBef>
            </a:pPr>
            <a:r>
              <a:rPr dirty="0" u="heavy" sz="2000" spc="-4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Água</a:t>
            </a:r>
            <a:r>
              <a:rPr dirty="0" u="heavy" sz="2000" spc="-7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</a:t>
            </a:r>
            <a:r>
              <a:rPr dirty="0" u="heavy" sz="2000" spc="-7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2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esgoto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Consumo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água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(em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m³)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050" y="2694204"/>
            <a:ext cx="6105525" cy="229773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050" y="6735018"/>
            <a:ext cx="6153149" cy="22764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73877" y="859680"/>
            <a:ext cx="1790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25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300" y="1186730"/>
            <a:ext cx="5543550" cy="821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>
              <a:lnSpc>
                <a:spcPct val="100000"/>
              </a:lnSpc>
              <a:spcBef>
                <a:spcPts val="100"/>
              </a:spcBef>
            </a:pPr>
            <a:r>
              <a:rPr dirty="0" u="heavy" sz="2000" spc="-4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Qualidade</a:t>
            </a:r>
            <a:r>
              <a:rPr dirty="0" u="heavy" sz="2000" spc="-8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de</a:t>
            </a:r>
            <a:r>
              <a:rPr dirty="0" u="heavy" sz="2000" spc="-8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4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vida</a:t>
            </a:r>
            <a:r>
              <a:rPr dirty="0" u="heavy" sz="2000" spc="-8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no</a:t>
            </a:r>
            <a:r>
              <a:rPr dirty="0" u="heavy" sz="2000" spc="-8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6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ambiente</a:t>
            </a:r>
            <a:r>
              <a:rPr dirty="0" u="heavy" sz="2000" spc="-8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de</a:t>
            </a:r>
            <a:r>
              <a:rPr dirty="0" u="heavy" sz="2000" spc="-8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trabalho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dirty="0" sz="1600" spc="-30" b="1">
                <a:solidFill>
                  <a:srgbClr val="4A5320"/>
                </a:solidFill>
                <a:latin typeface="Tahoma"/>
                <a:cs typeface="Tahoma"/>
              </a:rPr>
              <a:t>Quantidade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ações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qualidade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vida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300" y="5234855"/>
            <a:ext cx="4850765" cy="821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>
              <a:lnSpc>
                <a:spcPct val="100000"/>
              </a:lnSpc>
              <a:spcBef>
                <a:spcPts val="100"/>
              </a:spcBef>
            </a:pPr>
            <a:r>
              <a:rPr dirty="0" u="heavy" sz="2000" spc="-7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Sensibilização</a:t>
            </a:r>
            <a:r>
              <a:rPr dirty="0" u="heavy" sz="2000" spc="-7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</a:t>
            </a:r>
            <a:r>
              <a:rPr dirty="0" u="heavy" sz="2000" spc="-7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capacitação</a:t>
            </a:r>
            <a:r>
              <a:rPr dirty="0" u="heavy" sz="2000" spc="-7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2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contínua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Ações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capacitação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em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sustentabilidade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050" y="2177305"/>
            <a:ext cx="6334124" cy="23050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050" y="6225430"/>
            <a:ext cx="6172200" cy="225742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7300" y="772005"/>
            <a:ext cx="6145530" cy="1713230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79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26</a:t>
            </a:r>
            <a:endParaRPr sz="1100">
              <a:latin typeface="Tahoma"/>
              <a:cs typeface="Tahoma"/>
            </a:endParaRPr>
          </a:p>
          <a:p>
            <a:pPr marL="374015" marR="6985" indent="-9525">
              <a:lnSpc>
                <a:spcPts val="3750"/>
              </a:lnSpc>
              <a:spcBef>
                <a:spcPts val="254"/>
              </a:spcBef>
            </a:pPr>
            <a:r>
              <a:rPr dirty="0" u="heavy" sz="2000" spc="-2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Deslocamento</a:t>
            </a:r>
            <a:r>
              <a:rPr dirty="0" u="heavy" sz="2000" spc="49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de</a:t>
            </a:r>
            <a:r>
              <a:rPr dirty="0" u="heavy" sz="2000" spc="49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pessoal</a:t>
            </a:r>
            <a:r>
              <a:rPr dirty="0" u="heavy" sz="2000" spc="49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a</a:t>
            </a:r>
            <a:r>
              <a:rPr dirty="0" u="heavy" sz="2000" spc="43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serviço,</a:t>
            </a:r>
            <a:r>
              <a:rPr dirty="0" u="heavy" sz="2000" spc="434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bens</a:t>
            </a:r>
            <a:r>
              <a:rPr dirty="0" u="heavy" sz="2000" spc="434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5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</a:t>
            </a:r>
            <a:r>
              <a:rPr dirty="0" sz="2000" spc="-5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materiais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dirty="0" sz="1600" spc="-30" b="1">
                <a:solidFill>
                  <a:srgbClr val="4A5320"/>
                </a:solidFill>
                <a:latin typeface="Tahoma"/>
                <a:cs typeface="Tahoma"/>
              </a:rPr>
              <a:t>Quantidade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veículos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300" y="5544418"/>
            <a:ext cx="5830570" cy="1151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>
              <a:lnSpc>
                <a:spcPct val="100000"/>
              </a:lnSpc>
              <a:spcBef>
                <a:spcPts val="100"/>
              </a:spcBef>
            </a:pPr>
            <a:r>
              <a:rPr dirty="0" u="heavy" sz="2000" spc="-2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Obras</a:t>
            </a:r>
            <a:r>
              <a:rPr dirty="0" u="heavy" sz="2000" spc="-9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de</a:t>
            </a:r>
            <a:r>
              <a:rPr dirty="0" u="heavy" sz="2000" spc="-8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3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reformas</a:t>
            </a:r>
            <a:r>
              <a:rPr dirty="0" u="heavy" sz="2000" spc="-8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</a:t>
            </a:r>
            <a:r>
              <a:rPr dirty="0" u="heavy" sz="2000" spc="-8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leiaute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Gastos</a:t>
            </a:r>
            <a:r>
              <a:rPr dirty="0" sz="1600" spc="-7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com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construção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7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novos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40" b="1">
                <a:solidFill>
                  <a:srgbClr val="4A5320"/>
                </a:solidFill>
                <a:latin typeface="Tahoma"/>
                <a:cs typeface="Tahoma"/>
              </a:rPr>
              <a:t>edifícios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no</a:t>
            </a:r>
            <a:r>
              <a:rPr dirty="0" sz="1600" spc="-7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35" b="1">
                <a:solidFill>
                  <a:srgbClr val="4A5320"/>
                </a:solidFill>
                <a:latin typeface="Tahoma"/>
                <a:cs typeface="Tahoma"/>
              </a:rPr>
              <a:t>período-</a:t>
            </a: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base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(em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R$)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050" y="2653555"/>
            <a:ext cx="6096000" cy="25527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050" y="6949330"/>
            <a:ext cx="5734049" cy="21336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80999" y="859680"/>
            <a:ext cx="17208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27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300" y="1186730"/>
            <a:ext cx="4896485" cy="821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>
              <a:lnSpc>
                <a:spcPct val="100000"/>
              </a:lnSpc>
              <a:spcBef>
                <a:spcPts val="100"/>
              </a:spcBef>
            </a:pPr>
            <a:r>
              <a:rPr dirty="0" u="heavy" sz="2000" spc="-5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Equidade</a:t>
            </a:r>
            <a:r>
              <a:rPr dirty="0" u="heavy" sz="2000" spc="-7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</a:t>
            </a:r>
            <a:r>
              <a:rPr dirty="0" u="heavy" sz="2000" spc="-7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diversidade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Ações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capacitação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em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equidade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diversidade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300" y="4725268"/>
            <a:ext cx="6141085" cy="1075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dirty="0" u="heavy" sz="2000" spc="-7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Aquisições</a:t>
            </a:r>
            <a:r>
              <a:rPr dirty="0" u="heavy" sz="2000" spc="-5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</a:t>
            </a:r>
            <a:r>
              <a:rPr dirty="0" u="heavy" sz="2000" spc="-5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3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contratações</a:t>
            </a:r>
            <a:r>
              <a:rPr dirty="0" u="heavy" sz="2000" spc="-5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sustentáveis</a:t>
            </a:r>
            <a:endParaRPr sz="2000">
              <a:latin typeface="Tahoma"/>
              <a:cs typeface="Tahoma"/>
            </a:endParaRPr>
          </a:p>
          <a:p>
            <a:pPr marL="12700" marR="5080">
              <a:lnSpc>
                <a:spcPct val="104200"/>
              </a:lnSpc>
              <a:spcBef>
                <a:spcPts val="1870"/>
              </a:spcBef>
            </a:pPr>
            <a:r>
              <a:rPr dirty="0" sz="1600" spc="-35" b="1">
                <a:solidFill>
                  <a:srgbClr val="4A5320"/>
                </a:solidFill>
                <a:latin typeface="Tahoma"/>
                <a:cs typeface="Tahoma"/>
              </a:rPr>
              <a:t>Percentual</a:t>
            </a:r>
            <a:r>
              <a:rPr dirty="0" sz="1600" spc="1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Aquisições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e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4A5320"/>
                </a:solidFill>
                <a:latin typeface="Tahoma"/>
                <a:cs typeface="Tahoma"/>
              </a:rPr>
              <a:t>Contratações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Sustentáveis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sobre</a:t>
            </a:r>
            <a:r>
              <a:rPr dirty="0" sz="1600" spc="-5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50" b="1">
                <a:solidFill>
                  <a:srgbClr val="4A5320"/>
                </a:solidFill>
                <a:latin typeface="Tahoma"/>
                <a:cs typeface="Tahoma"/>
              </a:rPr>
              <a:t>a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totalidade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1537" y="2177305"/>
            <a:ext cx="5876925" cy="22098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4399" y="5969868"/>
            <a:ext cx="5791199" cy="21336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74576" y="1274018"/>
            <a:ext cx="1784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28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1732" y="4784005"/>
            <a:ext cx="263525" cy="320675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706695" y="4326170"/>
            <a:ext cx="4147185" cy="17399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51130" marR="5080" indent="-139065">
              <a:lnSpc>
                <a:spcPct val="156300"/>
              </a:lnSpc>
              <a:spcBef>
                <a:spcPts val="95"/>
              </a:spcBef>
            </a:pPr>
            <a:r>
              <a:rPr dirty="0" spc="-70">
                <a:solidFill>
                  <a:srgbClr val="000000"/>
                </a:solidFill>
                <a:latin typeface="Tahoma"/>
                <a:cs typeface="Tahoma"/>
              </a:rPr>
              <a:t>DESEMPE</a:t>
            </a:r>
            <a:r>
              <a:rPr dirty="0" spc="-70">
                <a:solidFill>
                  <a:srgbClr val="000000"/>
                </a:solidFill>
                <a:latin typeface="Tahoma"/>
                <a:cs typeface="Tahoma"/>
              </a:rPr>
              <a:t>N</a:t>
            </a:r>
            <a:r>
              <a:rPr dirty="0" spc="83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O</a:t>
            </a:r>
            <a:r>
              <a:rPr dirty="0" spc="-26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pc="-85">
                <a:solidFill>
                  <a:srgbClr val="000000"/>
                </a:solidFill>
                <a:latin typeface="Tahoma"/>
                <a:cs typeface="Tahoma"/>
              </a:rPr>
              <a:t>DOS </a:t>
            </a:r>
            <a:r>
              <a:rPr dirty="0" spc="-114">
                <a:solidFill>
                  <a:srgbClr val="000000"/>
                </a:solidFill>
                <a:latin typeface="Tahoma"/>
                <a:cs typeface="Tahoma"/>
              </a:rPr>
              <a:t>PLANOS</a:t>
            </a:r>
            <a:r>
              <a:rPr dirty="0" spc="-13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pc="-110">
                <a:solidFill>
                  <a:srgbClr val="000000"/>
                </a:solidFill>
                <a:latin typeface="Tahoma"/>
                <a:cs typeface="Tahoma"/>
              </a:rPr>
              <a:t>DE</a:t>
            </a:r>
            <a:r>
              <a:rPr dirty="0" spc="-13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 spc="-20">
                <a:solidFill>
                  <a:srgbClr val="000000"/>
                </a:solidFill>
                <a:latin typeface="Tahoma"/>
                <a:cs typeface="Tahoma"/>
              </a:rPr>
              <a:t>AÇÃO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6278968"/>
            <a:ext cx="5438775" cy="781050"/>
          </a:xfrm>
          <a:custGeom>
            <a:avLst/>
            <a:gdLst/>
            <a:ahLst/>
            <a:cxnLst/>
            <a:rect l="l" t="t" r="r" b="b"/>
            <a:pathLst>
              <a:path w="5438775" h="781050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781050"/>
                </a:lnTo>
                <a:lnTo>
                  <a:pt x="5438775" y="781050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672063" y="859680"/>
            <a:ext cx="18097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29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9602" y="1731329"/>
            <a:ext cx="50952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Uso eficiente de insumos, materiais e </a:t>
            </a:r>
            <a:r>
              <a:rPr dirty="0" sz="1800" spc="-10" b="1">
                <a:latin typeface="Arial"/>
                <a:cs typeface="Arial"/>
              </a:rPr>
              <a:t>serviços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146799" y="2324080"/>
          <a:ext cx="789940" cy="11290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1040"/>
              </a:tblGrid>
              <a:tr h="347980"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080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 marR="2222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160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20000" y="2091580"/>
          <a:ext cx="6210300" cy="2632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1369"/>
                <a:gridCol w="699135"/>
              </a:tblGrid>
              <a:tr h="2286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651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Monitorar</a:t>
                      </a:r>
                      <a:r>
                        <a:rPr dirty="0" sz="12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2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consumo</a:t>
                      </a:r>
                      <a:r>
                        <a:rPr dirty="0" sz="12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papel</a:t>
                      </a:r>
                      <a:r>
                        <a:rPr dirty="0" sz="12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pelas</a:t>
                      </a:r>
                      <a:r>
                        <a:rPr dirty="0" sz="12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unidades</a:t>
                      </a:r>
                      <a:r>
                        <a:rPr dirty="0" sz="12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requisitantes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651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2425">
                <a:tc>
                  <a:txBody>
                    <a:bodyPr/>
                    <a:lstStyle/>
                    <a:p>
                      <a:pPr marL="153035" marR="139700" indent="70485">
                        <a:lnSpc>
                          <a:spcPts val="1150"/>
                        </a:lnSpc>
                        <a:spcBef>
                          <a:spcPts val="25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175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0170" marR="71120" indent="250190">
                        <a:lnSpc>
                          <a:spcPts val="1150"/>
                        </a:lnSpc>
                        <a:spcBef>
                          <a:spcPts val="250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5250" marR="80010" indent="20955">
                        <a:lnSpc>
                          <a:spcPts val="1150"/>
                        </a:lnSpc>
                        <a:spcBef>
                          <a:spcPts val="25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62560" marR="104139" indent="-49530">
                        <a:lnSpc>
                          <a:spcPts val="1150"/>
                        </a:lnSpc>
                        <a:spcBef>
                          <a:spcPts val="25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781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8430" marR="125730" indent="101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papel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próprio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160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9375" marR="60325" indent="2413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160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1454" marR="128905" indent="-67310">
                        <a:lnSpc>
                          <a:spcPts val="115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janeiro/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160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8279" marR="40640" indent="-158750">
                        <a:lnSpc>
                          <a:spcPts val="115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160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6675" marR="49530" indent="24130">
                        <a:lnSpc>
                          <a:spcPts val="1150"/>
                        </a:lnSpc>
                        <a:spcBef>
                          <a:spcPts val="2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Recursos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humanos: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Almoxarifado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-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Sistema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Informatizado: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sistema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controle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gerenciamento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por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solicitante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1085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53975">
                        <a:lnSpc>
                          <a:spcPts val="1150"/>
                        </a:lnSpc>
                        <a:spcBef>
                          <a:spcPts val="27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Desde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2022,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Almoxarifado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acompanha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requisições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material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identifica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pedidos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super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dimensionados,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acordo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histórico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solicitações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cotas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estabelecidas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SCMP.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655" marR="230504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Acompanhar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requisições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material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pedidos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super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dimensionados,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acordo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histórico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solicitações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cotas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estabelecidas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Sistema Informatizado.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8478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841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2923015" y="5337683"/>
            <a:ext cx="17284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Energia </a:t>
            </a:r>
            <a:r>
              <a:rPr dirty="0" sz="1800" spc="-10" b="1">
                <a:latin typeface="Arial"/>
                <a:cs typeface="Arial"/>
              </a:rPr>
              <a:t>elétrica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20000" y="5697934"/>
          <a:ext cx="6210300" cy="2505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5180"/>
                <a:gridCol w="695960"/>
              </a:tblGrid>
              <a:tr h="2286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651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5048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Monitorar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consumo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energia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elétrica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nas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edificações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651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2425">
                <a:tc>
                  <a:txBody>
                    <a:bodyPr/>
                    <a:lstStyle/>
                    <a:p>
                      <a:pPr marL="153035" marR="139700" indent="70485">
                        <a:lnSpc>
                          <a:spcPts val="1150"/>
                        </a:lnSpc>
                        <a:spcBef>
                          <a:spcPts val="25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175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0170" marR="71120" indent="250190">
                        <a:lnSpc>
                          <a:spcPts val="1150"/>
                        </a:lnSpc>
                        <a:spcBef>
                          <a:spcPts val="250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5250" marR="80010" indent="20955">
                        <a:lnSpc>
                          <a:spcPts val="1150"/>
                        </a:lnSpc>
                        <a:spcBef>
                          <a:spcPts val="25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62560" marR="104139" indent="-49530">
                        <a:lnSpc>
                          <a:spcPts val="1150"/>
                        </a:lnSpc>
                        <a:spcBef>
                          <a:spcPts val="25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5565" marR="62230" indent="7366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elétrica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160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9375" marR="60325" indent="24130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160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1454" marR="128905" indent="-67310">
                        <a:lnSpc>
                          <a:spcPts val="115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janeiro/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160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8279" marR="40640" indent="-158750">
                        <a:lnSpc>
                          <a:spcPts val="115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160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5720" marR="33020">
                        <a:lnSpc>
                          <a:spcPts val="1150"/>
                        </a:lnSpc>
                        <a:spcBef>
                          <a:spcPts val="2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Recursos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Humanos: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Divisão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Bens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Imóveis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-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Controle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Informatizado: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criar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mecanismos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controle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individualizado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(por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prédio)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 marR="22225" indent="222250">
                        <a:lnSpc>
                          <a:spcPts val="115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160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  <a:tr h="933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25400">
                        <a:lnSpc>
                          <a:spcPts val="1150"/>
                        </a:lnSpc>
                        <a:spcBef>
                          <a:spcPts val="27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partir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análise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unidades,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aquelas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acima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média.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Contatar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identifique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motivo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consumo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excessivo.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655" marR="280035">
                        <a:lnSpc>
                          <a:spcPts val="115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verificar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motivo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excessivos,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acordo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histórico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edificação,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monitorar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atingimento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metas.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955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476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727200" y="2082780"/>
            <a:ext cx="12700" cy="28575"/>
          </a:xfrm>
          <a:custGeom>
            <a:avLst/>
            <a:gdLst/>
            <a:ahLst/>
            <a:cxnLst/>
            <a:rect l="l" t="t" r="r" b="b"/>
            <a:pathLst>
              <a:path w="12700" h="28575">
                <a:moveTo>
                  <a:pt x="12699" y="28575"/>
                </a:moveTo>
                <a:lnTo>
                  <a:pt x="0" y="28575"/>
                </a:lnTo>
                <a:lnTo>
                  <a:pt x="0" y="0"/>
                </a:lnTo>
                <a:lnTo>
                  <a:pt x="12699" y="0"/>
                </a:lnTo>
                <a:lnTo>
                  <a:pt x="12699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23900" y="1714480"/>
            <a:ext cx="6134100" cy="0"/>
          </a:xfrm>
          <a:custGeom>
            <a:avLst/>
            <a:gdLst/>
            <a:ahLst/>
            <a:cxnLst/>
            <a:rect l="l" t="t" r="r" b="b"/>
            <a:pathLst>
              <a:path w="6134100" h="0">
                <a:moveTo>
                  <a:pt x="0" y="0"/>
                </a:moveTo>
                <a:lnTo>
                  <a:pt x="6134099" y="0"/>
                </a:lnTo>
              </a:path>
            </a:pathLst>
          </a:custGeom>
          <a:ln w="25400">
            <a:solidFill>
              <a:srgbClr val="6AA74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23900" y="5321315"/>
            <a:ext cx="6134100" cy="0"/>
          </a:xfrm>
          <a:custGeom>
            <a:avLst/>
            <a:gdLst/>
            <a:ahLst/>
            <a:cxnLst/>
            <a:rect l="l" t="t" r="r" b="b"/>
            <a:pathLst>
              <a:path w="6134100" h="0">
                <a:moveTo>
                  <a:pt x="0" y="0"/>
                </a:moveTo>
                <a:lnTo>
                  <a:pt x="6134099" y="0"/>
                </a:lnTo>
              </a:path>
            </a:pathLst>
          </a:custGeom>
          <a:ln w="25400">
            <a:solidFill>
              <a:srgbClr val="6AA74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35"/>
              </a:spcBef>
            </a:pPr>
            <a:r>
              <a:rPr dirty="0"/>
              <a:t>Comitê</a:t>
            </a:r>
            <a:r>
              <a:rPr dirty="0" spc="-229"/>
              <a:t> </a:t>
            </a:r>
            <a:r>
              <a:rPr dirty="0"/>
              <a:t>de</a:t>
            </a:r>
            <a:r>
              <a:rPr dirty="0" spc="-220"/>
              <a:t> </a:t>
            </a:r>
            <a:r>
              <a:rPr dirty="0" spc="-10"/>
              <a:t>Patrimônio, </a:t>
            </a:r>
            <a:r>
              <a:rPr dirty="0"/>
              <a:t>Logística</a:t>
            </a:r>
            <a:r>
              <a:rPr dirty="0" spc="-210"/>
              <a:t> </a:t>
            </a:r>
            <a:r>
              <a:rPr dirty="0"/>
              <a:t>e</a:t>
            </a:r>
            <a:r>
              <a:rPr dirty="0" spc="-210"/>
              <a:t> </a:t>
            </a:r>
            <a:r>
              <a:rPr dirty="0" spc="-10"/>
              <a:t>Sustentabilidade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7565" y="5908851"/>
            <a:ext cx="82550" cy="984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7300" y="3368851"/>
            <a:ext cx="5798820" cy="3093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0" b="1">
                <a:solidFill>
                  <a:srgbClr val="090909"/>
                </a:solidFill>
                <a:latin typeface="Tahoma"/>
                <a:cs typeface="Tahoma"/>
              </a:rPr>
              <a:t>Rodrigo</a:t>
            </a:r>
            <a:r>
              <a:rPr dirty="0" sz="1100" spc="4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 b="1">
                <a:solidFill>
                  <a:srgbClr val="090909"/>
                </a:solidFill>
                <a:latin typeface="Tahoma"/>
                <a:cs typeface="Tahoma"/>
              </a:rPr>
              <a:t>Trindade</a:t>
            </a:r>
            <a:r>
              <a:rPr dirty="0" sz="1100" spc="5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5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Souza,</a:t>
            </a:r>
            <a:r>
              <a:rPr dirty="0" sz="1100" spc="4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Juiz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Auxiliar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Presidência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(Coordenador)</a:t>
            </a:r>
            <a:endParaRPr sz="1100">
              <a:latin typeface="Tahoma"/>
              <a:cs typeface="Tahoma"/>
            </a:endParaRPr>
          </a:p>
          <a:p>
            <a:pPr marL="12700" marR="1920239">
              <a:lnSpc>
                <a:spcPct val="247200"/>
              </a:lnSpc>
            </a:pPr>
            <a:r>
              <a:rPr dirty="0" sz="1100" spc="-35" b="1">
                <a:solidFill>
                  <a:srgbClr val="090909"/>
                </a:solidFill>
                <a:latin typeface="Tahoma"/>
                <a:cs typeface="Tahoma"/>
              </a:rPr>
              <a:t>Daniel</a:t>
            </a:r>
            <a:r>
              <a:rPr dirty="0" sz="1100" spc="1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0" b="1">
                <a:solidFill>
                  <a:srgbClr val="090909"/>
                </a:solidFill>
                <a:latin typeface="Tahoma"/>
                <a:cs typeface="Tahoma"/>
              </a:rPr>
              <a:t>Souza</a:t>
            </a:r>
            <a:r>
              <a:rPr dirty="0" sz="1100" spc="1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5" b="1">
                <a:solidFill>
                  <a:srgbClr val="090909"/>
                </a:solidFill>
                <a:latin typeface="Tahoma"/>
                <a:cs typeface="Tahoma"/>
              </a:rPr>
              <a:t>Nonohay</a:t>
            </a:r>
            <a:r>
              <a:rPr dirty="0" sz="1100" spc="-35">
                <a:solidFill>
                  <a:srgbClr val="090909"/>
                </a:solidFill>
                <a:latin typeface="Tahoma"/>
                <a:cs typeface="Tahoma"/>
              </a:rPr>
              <a:t>,</a:t>
            </a:r>
            <a:r>
              <a:rPr dirty="0" sz="1100" spc="-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Juiz</a:t>
            </a:r>
            <a:r>
              <a:rPr dirty="0" sz="1100" spc="-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Auxiliar</a:t>
            </a:r>
            <a:r>
              <a:rPr dirty="0" sz="1100" spc="-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-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Corregedoria </a:t>
            </a:r>
            <a:r>
              <a:rPr dirty="0" sz="1100" spc="-25" b="1">
                <a:solidFill>
                  <a:srgbClr val="090909"/>
                </a:solidFill>
                <a:latin typeface="Tahoma"/>
                <a:cs typeface="Tahoma"/>
              </a:rPr>
              <a:t>Diogo</a:t>
            </a:r>
            <a:r>
              <a:rPr dirty="0" sz="1100" spc="5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6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55" b="1">
                <a:solidFill>
                  <a:srgbClr val="090909"/>
                </a:solidFill>
                <a:latin typeface="Tahoma"/>
                <a:cs typeface="Tahoma"/>
              </a:rPr>
              <a:t>Seixas</a:t>
            </a:r>
            <a:r>
              <a:rPr dirty="0" sz="1100" spc="5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5" b="1">
                <a:solidFill>
                  <a:srgbClr val="090909"/>
                </a:solidFill>
                <a:latin typeface="Tahoma"/>
                <a:cs typeface="Tahoma"/>
              </a:rPr>
              <a:t>Grimberg,</a:t>
            </a:r>
            <a:r>
              <a:rPr dirty="0" sz="1100" spc="4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Secretário-Geral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Presidência 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Rejane</a:t>
            </a:r>
            <a:r>
              <a:rPr dirty="0" sz="1100" spc="3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 b="1">
                <a:solidFill>
                  <a:srgbClr val="090909"/>
                </a:solidFill>
                <a:latin typeface="Tahoma"/>
                <a:cs typeface="Tahoma"/>
              </a:rPr>
              <a:t>Carvalho</a:t>
            </a:r>
            <a:r>
              <a:rPr dirty="0" sz="1100" spc="3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45" b="1">
                <a:solidFill>
                  <a:srgbClr val="090909"/>
                </a:solidFill>
                <a:latin typeface="Tahoma"/>
                <a:cs typeface="Tahoma"/>
              </a:rPr>
              <a:t>Donis,</a:t>
            </a:r>
            <a:r>
              <a:rPr dirty="0" sz="1100" spc="2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Diretora-</a:t>
            </a:r>
            <a:r>
              <a:rPr dirty="0" sz="1100" spc="-20">
                <a:solidFill>
                  <a:srgbClr val="090909"/>
                </a:solidFill>
                <a:latin typeface="Tahoma"/>
                <a:cs typeface="Tahoma"/>
              </a:rPr>
              <a:t>Geral</a:t>
            </a:r>
            <a:endParaRPr sz="1100">
              <a:latin typeface="Tahoma"/>
              <a:cs typeface="Tahoma"/>
            </a:endParaRPr>
          </a:p>
          <a:p>
            <a:pPr marL="12700" marR="5080">
              <a:lnSpc>
                <a:spcPct val="247200"/>
              </a:lnSpc>
              <a:tabLst>
                <a:tab pos="490855" algn="l"/>
              </a:tabLst>
            </a:pP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Bárbara</a:t>
            </a:r>
            <a:r>
              <a:rPr dirty="0" sz="1100" spc="10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 b="1">
                <a:solidFill>
                  <a:srgbClr val="090909"/>
                </a:solidFill>
                <a:latin typeface="Tahoma"/>
                <a:cs typeface="Tahoma"/>
              </a:rPr>
              <a:t>Burgardt</a:t>
            </a:r>
            <a:r>
              <a:rPr dirty="0" sz="1100" spc="10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Casaletti,</a:t>
            </a:r>
            <a:r>
              <a:rPr dirty="0" sz="1100" spc="9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Diretora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Secretaria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Governança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Gestão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Estratégica </a:t>
            </a:r>
            <a:r>
              <a:rPr dirty="0" sz="1100" spc="-35" b="1">
                <a:solidFill>
                  <a:srgbClr val="090909"/>
                </a:solidFill>
                <a:latin typeface="Tahoma"/>
                <a:cs typeface="Tahoma"/>
              </a:rPr>
              <a:t>Elen</a:t>
            </a:r>
            <a:r>
              <a:rPr dirty="0" sz="1100" spc="14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40" b="1">
                <a:solidFill>
                  <a:srgbClr val="090909"/>
                </a:solidFill>
                <a:latin typeface="Tahoma"/>
                <a:cs typeface="Tahoma"/>
              </a:rPr>
              <a:t>Cristina</a:t>
            </a:r>
            <a:r>
              <a:rPr dirty="0" sz="1100" spc="14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 b="1">
                <a:solidFill>
                  <a:srgbClr val="090909"/>
                </a:solidFill>
                <a:latin typeface="Tahoma"/>
                <a:cs typeface="Tahoma"/>
              </a:rPr>
              <a:t>Presotto,</a:t>
            </a:r>
            <a:r>
              <a:rPr dirty="0" sz="1100" spc="13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Coordenadora</a:t>
            </a:r>
            <a:r>
              <a:rPr dirty="0" sz="1100" spc="1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Sustentabilidade,</a:t>
            </a:r>
            <a:r>
              <a:rPr dirty="0" sz="1100" spc="1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Acessibilidade</a:t>
            </a:r>
            <a:r>
              <a:rPr dirty="0" sz="1100" spc="1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1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Inclusão</a:t>
            </a:r>
            <a:r>
              <a:rPr dirty="0" sz="1100" spc="500">
                <a:solidFill>
                  <a:srgbClr val="090909"/>
                </a:solidFill>
                <a:latin typeface="Tahoma"/>
                <a:cs typeface="Tahoma"/>
              </a:rPr>
              <a:t>  </a:t>
            </a:r>
            <a:r>
              <a:rPr dirty="0" sz="1100" spc="-20" b="1">
                <a:solidFill>
                  <a:srgbClr val="090909"/>
                </a:solidFill>
                <a:latin typeface="Tahoma"/>
                <a:cs typeface="Tahoma"/>
              </a:rPr>
              <a:t>João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	</a:t>
            </a:r>
            <a:r>
              <a:rPr dirty="0" sz="1100" spc="-30" b="1">
                <a:solidFill>
                  <a:srgbClr val="090909"/>
                </a:solidFill>
                <a:latin typeface="Tahoma"/>
                <a:cs typeface="Tahoma"/>
              </a:rPr>
              <a:t>enrique</a:t>
            </a:r>
            <a:r>
              <a:rPr dirty="0" sz="1100" spc="5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 b="1">
                <a:solidFill>
                  <a:srgbClr val="090909"/>
                </a:solidFill>
                <a:latin typeface="Tahoma"/>
                <a:cs typeface="Tahoma"/>
              </a:rPr>
              <a:t>Carvalho</a:t>
            </a:r>
            <a:r>
              <a:rPr dirty="0" sz="1100" spc="5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6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0" b="1">
                <a:solidFill>
                  <a:srgbClr val="090909"/>
                </a:solidFill>
                <a:latin typeface="Tahoma"/>
                <a:cs typeface="Tahoma"/>
              </a:rPr>
              <a:t>Lima</a:t>
            </a:r>
            <a:r>
              <a:rPr dirty="0" sz="1100" spc="5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35" b="1">
                <a:solidFill>
                  <a:srgbClr val="090909"/>
                </a:solidFill>
                <a:latin typeface="Tahoma"/>
                <a:cs typeface="Tahoma"/>
              </a:rPr>
              <a:t>Ribas,</a:t>
            </a:r>
            <a:r>
              <a:rPr dirty="0" sz="1100" spc="4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gestor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vinculado</a:t>
            </a:r>
            <a:r>
              <a:rPr dirty="0" sz="1100" spc="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à</a:t>
            </a:r>
            <a:r>
              <a:rPr dirty="0" sz="1100" spc="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Secretaria</a:t>
            </a:r>
            <a:r>
              <a:rPr dirty="0" sz="1100" spc="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Administração </a:t>
            </a:r>
            <a:r>
              <a:rPr dirty="0" sz="1100" spc="-20" b="1">
                <a:solidFill>
                  <a:srgbClr val="090909"/>
                </a:solidFill>
                <a:latin typeface="Tahoma"/>
                <a:cs typeface="Tahoma"/>
              </a:rPr>
              <a:t>Aldo</a:t>
            </a:r>
            <a:r>
              <a:rPr dirty="0" sz="1100" spc="10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10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45" b="1">
                <a:solidFill>
                  <a:srgbClr val="090909"/>
                </a:solidFill>
                <a:latin typeface="Tahoma"/>
                <a:cs typeface="Tahoma"/>
              </a:rPr>
              <a:t>Silva</a:t>
            </a:r>
            <a:r>
              <a:rPr dirty="0" sz="1100" spc="11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0" b="1">
                <a:solidFill>
                  <a:srgbClr val="090909"/>
                </a:solidFill>
                <a:latin typeface="Tahoma"/>
                <a:cs typeface="Tahoma"/>
              </a:rPr>
              <a:t>Jardim,</a:t>
            </a:r>
            <a:r>
              <a:rPr dirty="0" sz="1100" spc="9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servidor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vinculado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à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Secretaria-Geral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Judiciária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1286725"/>
            <a:ext cx="6134100" cy="257175"/>
          </a:xfrm>
          <a:custGeom>
            <a:avLst/>
            <a:gdLst/>
            <a:ahLst/>
            <a:cxnLst/>
            <a:rect l="l" t="t" r="r" b="b"/>
            <a:pathLst>
              <a:path w="6134100" h="257175">
                <a:moveTo>
                  <a:pt x="6134100" y="0"/>
                </a:moveTo>
                <a:lnTo>
                  <a:pt x="1019175" y="0"/>
                </a:lnTo>
                <a:lnTo>
                  <a:pt x="0" y="0"/>
                </a:lnTo>
                <a:lnTo>
                  <a:pt x="0" y="257175"/>
                </a:lnTo>
                <a:lnTo>
                  <a:pt x="1019175" y="257175"/>
                </a:lnTo>
                <a:lnTo>
                  <a:pt x="6134100" y="257175"/>
                </a:lnTo>
                <a:lnTo>
                  <a:pt x="6134100" y="0"/>
                </a:lnTo>
                <a:close/>
              </a:path>
            </a:pathLst>
          </a:custGeom>
          <a:solidFill>
            <a:srgbClr val="4A532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720000" y="1934418"/>
            <a:ext cx="6134100" cy="1066800"/>
            <a:chOff x="720000" y="1934418"/>
            <a:chExt cx="6134100" cy="1066800"/>
          </a:xfrm>
        </p:grpSpPr>
        <p:sp>
          <p:nvSpPr>
            <p:cNvPr id="5" name="object 5"/>
            <p:cNvSpPr/>
            <p:nvPr/>
          </p:nvSpPr>
          <p:spPr>
            <a:xfrm>
              <a:off x="719988" y="1934425"/>
              <a:ext cx="5438775" cy="1066800"/>
            </a:xfrm>
            <a:custGeom>
              <a:avLst/>
              <a:gdLst/>
              <a:ahLst/>
              <a:cxnLst/>
              <a:rect l="l" t="t" r="r" b="b"/>
              <a:pathLst>
                <a:path w="5438775" h="1066800">
                  <a:moveTo>
                    <a:pt x="5438775" y="0"/>
                  </a:moveTo>
                  <a:lnTo>
                    <a:pt x="5438775" y="0"/>
                  </a:lnTo>
                  <a:lnTo>
                    <a:pt x="0" y="0"/>
                  </a:lnTo>
                  <a:lnTo>
                    <a:pt x="0" y="1066800"/>
                  </a:lnTo>
                  <a:lnTo>
                    <a:pt x="5438775" y="1066800"/>
                  </a:lnTo>
                  <a:lnTo>
                    <a:pt x="5438775" y="0"/>
                  </a:lnTo>
                  <a:close/>
                </a:path>
              </a:pathLst>
            </a:custGeom>
            <a:solidFill>
              <a:srgbClr val="BFC8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158775" y="1934418"/>
              <a:ext cx="695325" cy="1066800"/>
            </a:xfrm>
            <a:custGeom>
              <a:avLst/>
              <a:gdLst/>
              <a:ahLst/>
              <a:cxnLst/>
              <a:rect l="l" t="t" r="r" b="b"/>
              <a:pathLst>
                <a:path w="695325" h="1066800">
                  <a:moveTo>
                    <a:pt x="695325" y="1066800"/>
                  </a:moveTo>
                  <a:lnTo>
                    <a:pt x="0" y="1066800"/>
                  </a:lnTo>
                  <a:lnTo>
                    <a:pt x="0" y="0"/>
                  </a:lnTo>
                  <a:lnTo>
                    <a:pt x="695325" y="0"/>
                  </a:lnTo>
                  <a:lnTo>
                    <a:pt x="695325" y="1066800"/>
                  </a:lnTo>
                  <a:close/>
                </a:path>
              </a:pathLst>
            </a:custGeom>
            <a:solidFill>
              <a:srgbClr val="FFE49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671085" y="859680"/>
            <a:ext cx="18224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30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74194" y="5029559"/>
            <a:ext cx="16262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Água e </a:t>
            </a:r>
            <a:r>
              <a:rPr dirty="0" sz="1800" spc="-10" b="1">
                <a:latin typeface="Arial"/>
                <a:cs typeface="Arial"/>
              </a:rPr>
              <a:t>Esgoto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20000" y="5389810"/>
          <a:ext cx="6210300" cy="1543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1075"/>
                <a:gridCol w="984250"/>
                <a:gridCol w="697864"/>
                <a:gridCol w="697864"/>
                <a:gridCol w="2071370"/>
                <a:gridCol w="697864"/>
              </a:tblGrid>
              <a:tr h="257175"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6510"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5372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Monitorar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consumo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energia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elétrica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nas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edificações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6510"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0525">
                <a:tc>
                  <a:txBody>
                    <a:bodyPr/>
                    <a:lstStyle/>
                    <a:p>
                      <a:pPr marL="153035" marR="107314" indent="70485">
                        <a:lnSpc>
                          <a:spcPct val="110200"/>
                        </a:lnSpc>
                        <a:spcBef>
                          <a:spcPts val="3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810"/>
                </a:tc>
                <a:tc>
                  <a:txBody>
                    <a:bodyPr/>
                    <a:lstStyle/>
                    <a:p>
                      <a:pPr marL="121920" marR="71120" indent="250190">
                        <a:lnSpc>
                          <a:spcPct val="110200"/>
                        </a:lnSpc>
                        <a:spcBef>
                          <a:spcPts val="30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81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5250" marR="80010" indent="20955">
                        <a:lnSpc>
                          <a:spcPct val="110200"/>
                        </a:lnSpc>
                        <a:spcBef>
                          <a:spcPts val="3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81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3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81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350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895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68300" marR="104139" indent="-219075">
                        <a:lnSpc>
                          <a:spcPct val="1102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água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2395"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11760" marR="60325" indent="24130">
                        <a:lnSpc>
                          <a:spcPct val="1102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239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1454" marR="128905" indent="-67310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janeiro/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239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8279" marR="40640" indent="-158750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239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00" marR="56515">
                        <a:lnSpc>
                          <a:spcPct val="110200"/>
                        </a:lnSpc>
                        <a:spcBef>
                          <a:spcPts val="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Recursos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Humanos: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Divisão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Bens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Imóveis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-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criar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mecanismos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controle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individualizado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(por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prédio)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6146799" y="5708662"/>
          <a:ext cx="789940" cy="1223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1040"/>
              </a:tblGrid>
              <a:tr h="328295"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895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 marR="22225" indent="222250">
                        <a:lnSpc>
                          <a:spcPct val="1102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239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720000" y="5389810"/>
          <a:ext cx="6210300" cy="283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2639"/>
                <a:gridCol w="698500"/>
              </a:tblGrid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895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106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2540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partir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análise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unidades,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aquelas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consumo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acima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média.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Contatar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identifique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motivo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consumo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excessivo.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655" marR="280035">
                        <a:lnSpc>
                          <a:spcPct val="1102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verificar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motivo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excessivos,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acordo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histórico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edificação,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monitorar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atingimento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metas.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159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720000" y="1282680"/>
          <a:ext cx="6210300" cy="3175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5120640"/>
              </a:tblGrid>
              <a:tr h="295656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2.2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489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75565" marR="62230">
                        <a:lnSpc>
                          <a:spcPct val="1102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elétrica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286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Reduzir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consumo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energia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elétrica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(Sequência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2021)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0170" marR="145415" indent="250190">
                        <a:lnSpc>
                          <a:spcPct val="55100"/>
                        </a:lnSpc>
                        <a:tabLst>
                          <a:tab pos="1047750" algn="l"/>
                          <a:tab pos="1069340" algn="l"/>
                          <a:tab pos="1764664" algn="l"/>
                          <a:tab pos="1813560" algn="l"/>
                          <a:tab pos="2744470" algn="l"/>
                          <a:tab pos="4578350" algn="l"/>
                        </a:tabLst>
                      </a:pPr>
                      <a:r>
                        <a:rPr dirty="0" baseline="36111" sz="1500" spc="-30" b="1">
                          <a:latin typeface="Arial"/>
                          <a:cs typeface="Arial"/>
                        </a:rPr>
                        <a:t>Área</a:t>
                      </a:r>
                      <a:r>
                        <a:rPr dirty="0" baseline="36111" sz="1500" b="1">
                          <a:latin typeface="Arial"/>
                          <a:cs typeface="Arial"/>
                        </a:rPr>
                        <a:t>		</a:t>
                      </a:r>
                      <a:r>
                        <a:rPr dirty="0" baseline="36111" sz="1500" spc="-15" b="1">
                          <a:latin typeface="Arial"/>
                          <a:cs typeface="Arial"/>
                        </a:rPr>
                        <a:t>Período</a:t>
                      </a:r>
                      <a:r>
                        <a:rPr dirty="0" baseline="36111" sz="1500" b="1">
                          <a:latin typeface="Arial"/>
                          <a:cs typeface="Arial"/>
                        </a:rPr>
                        <a:t>	</a:t>
                      </a:r>
                      <a:r>
                        <a:rPr dirty="0" baseline="36111" sz="1500" spc="-15" b="1">
                          <a:latin typeface="Arial"/>
                          <a:cs typeface="Arial"/>
                        </a:rPr>
                        <a:t>Período</a:t>
                      </a:r>
                      <a:r>
                        <a:rPr dirty="0" baseline="36111" sz="1500" b="1"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Status Responsável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	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		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487295" marR="826135" indent="84455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aparelhos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eletroeletrônicos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eletrodomésticos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eficiência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79375" marR="22225" indent="24130">
                        <a:lnSpc>
                          <a:spcPct val="110200"/>
                        </a:lnSpc>
                        <a:tabLst>
                          <a:tab pos="1022985" algn="l"/>
                          <a:tab pos="1163955" algn="l"/>
                          <a:tab pos="1859280" algn="l"/>
                          <a:tab pos="2455545" algn="l"/>
                          <a:tab pos="4455160" algn="l"/>
                          <a:tab pos="4677410" algn="l"/>
                        </a:tabLst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	setembro/</a:t>
                      </a:r>
                      <a:r>
                        <a:rPr dirty="0" sz="1000" spc="150">
                          <a:latin typeface="Arial MT"/>
                          <a:cs typeface="Arial MT"/>
                        </a:rPr>
                        <a:t> 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dezembro/</a:t>
                      </a:r>
                      <a:r>
                        <a:rPr dirty="0" sz="1000" spc="3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energética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tipo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podem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possuir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		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		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2024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	custo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superior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demais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tipos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2836545" marR="818515" indent="-356870">
                        <a:lnSpc>
                          <a:spcPct val="1102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Material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Logística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33655" marR="40005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Nas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aquisições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trocas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programadas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ou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substituição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aparelhos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eletroeletrônicos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eletrodomésticos,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sempre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possível,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priorizar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aquisição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bens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eficiência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energética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tipo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A.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just" marL="33655" marR="81915">
                        <a:lnSpc>
                          <a:spcPct val="1102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Observar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Contratações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itens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podem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adquiridos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eficiência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energética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tipo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levando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consideração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trocas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programadas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ou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substituição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aparelhos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eletroeletrônicos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eletrodomésticos.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714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6146799" y="5651512"/>
            <a:ext cx="12700" cy="28575"/>
          </a:xfrm>
          <a:custGeom>
            <a:avLst/>
            <a:gdLst/>
            <a:ahLst/>
            <a:cxnLst/>
            <a:rect l="l" t="t" r="r" b="b"/>
            <a:pathLst>
              <a:path w="12700" h="28575">
                <a:moveTo>
                  <a:pt x="12700" y="28575"/>
                </a:moveTo>
                <a:lnTo>
                  <a:pt x="0" y="28575"/>
                </a:lnTo>
                <a:lnTo>
                  <a:pt x="0" y="0"/>
                </a:lnTo>
                <a:lnTo>
                  <a:pt x="12700" y="0"/>
                </a:lnTo>
                <a:lnTo>
                  <a:pt x="12700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23900" y="5003812"/>
            <a:ext cx="6134100" cy="0"/>
          </a:xfrm>
          <a:custGeom>
            <a:avLst/>
            <a:gdLst/>
            <a:ahLst/>
            <a:cxnLst/>
            <a:rect l="l" t="t" r="r" b="b"/>
            <a:pathLst>
              <a:path w="6134100" h="0">
                <a:moveTo>
                  <a:pt x="0" y="0"/>
                </a:moveTo>
                <a:lnTo>
                  <a:pt x="6134099" y="0"/>
                </a:lnTo>
              </a:path>
            </a:pathLst>
          </a:custGeom>
          <a:ln w="25400">
            <a:solidFill>
              <a:srgbClr val="6AA74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2679700" y="1549380"/>
            <a:ext cx="3479800" cy="1447800"/>
            <a:chOff x="2679700" y="1549380"/>
            <a:chExt cx="3479800" cy="1447800"/>
          </a:xfrm>
        </p:grpSpPr>
        <p:sp>
          <p:nvSpPr>
            <p:cNvPr id="16" name="object 16"/>
            <p:cNvSpPr/>
            <p:nvPr/>
          </p:nvSpPr>
          <p:spPr>
            <a:xfrm>
              <a:off x="2679700" y="1549386"/>
              <a:ext cx="12700" cy="1447800"/>
            </a:xfrm>
            <a:custGeom>
              <a:avLst/>
              <a:gdLst/>
              <a:ahLst/>
              <a:cxnLst/>
              <a:rect l="l" t="t" r="r" b="b"/>
              <a:pathLst>
                <a:path w="12700" h="1447800">
                  <a:moveTo>
                    <a:pt x="12700" y="1428750"/>
                  </a:moveTo>
                  <a:lnTo>
                    <a:pt x="0" y="1428750"/>
                  </a:lnTo>
                  <a:lnTo>
                    <a:pt x="0" y="1447800"/>
                  </a:lnTo>
                  <a:lnTo>
                    <a:pt x="12700" y="1447800"/>
                  </a:lnTo>
                  <a:lnTo>
                    <a:pt x="12700" y="1428750"/>
                  </a:lnTo>
                  <a:close/>
                </a:path>
                <a:path w="12700" h="1447800">
                  <a:moveTo>
                    <a:pt x="1270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700" y="28575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686050" y="1606530"/>
              <a:ext cx="0" cy="1343025"/>
            </a:xfrm>
            <a:custGeom>
              <a:avLst/>
              <a:gdLst/>
              <a:ahLst/>
              <a:cxnLst/>
              <a:rect l="l" t="t" r="r" b="b"/>
              <a:pathLst>
                <a:path w="0" h="1343025">
                  <a:moveTo>
                    <a:pt x="0" y="0"/>
                  </a:moveTo>
                  <a:lnTo>
                    <a:pt x="0" y="1343024"/>
                  </a:lnTo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378187" y="1549386"/>
              <a:ext cx="12700" cy="1447800"/>
            </a:xfrm>
            <a:custGeom>
              <a:avLst/>
              <a:gdLst/>
              <a:ahLst/>
              <a:cxnLst/>
              <a:rect l="l" t="t" r="r" b="b"/>
              <a:pathLst>
                <a:path w="12700" h="1447800">
                  <a:moveTo>
                    <a:pt x="12700" y="1428750"/>
                  </a:moveTo>
                  <a:lnTo>
                    <a:pt x="0" y="1428750"/>
                  </a:lnTo>
                  <a:lnTo>
                    <a:pt x="0" y="1447800"/>
                  </a:lnTo>
                  <a:lnTo>
                    <a:pt x="12700" y="1447800"/>
                  </a:lnTo>
                  <a:lnTo>
                    <a:pt x="12700" y="1428750"/>
                  </a:lnTo>
                  <a:close/>
                </a:path>
                <a:path w="12700" h="1447800">
                  <a:moveTo>
                    <a:pt x="1270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700" y="28575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384549" y="1606530"/>
              <a:ext cx="0" cy="1343025"/>
            </a:xfrm>
            <a:custGeom>
              <a:avLst/>
              <a:gdLst/>
              <a:ahLst/>
              <a:cxnLst/>
              <a:rect l="l" t="t" r="r" b="b"/>
              <a:pathLst>
                <a:path w="0" h="1343025">
                  <a:moveTo>
                    <a:pt x="0" y="0"/>
                  </a:moveTo>
                  <a:lnTo>
                    <a:pt x="0" y="1343024"/>
                  </a:lnTo>
                </a:path>
              </a:pathLst>
            </a:custGeom>
            <a:ln w="1269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076700" y="1549386"/>
              <a:ext cx="12700" cy="1447800"/>
            </a:xfrm>
            <a:custGeom>
              <a:avLst/>
              <a:gdLst/>
              <a:ahLst/>
              <a:cxnLst/>
              <a:rect l="l" t="t" r="r" b="b"/>
              <a:pathLst>
                <a:path w="12700" h="1447800">
                  <a:moveTo>
                    <a:pt x="12687" y="1428750"/>
                  </a:moveTo>
                  <a:lnTo>
                    <a:pt x="0" y="1428750"/>
                  </a:lnTo>
                  <a:lnTo>
                    <a:pt x="0" y="1447800"/>
                  </a:lnTo>
                  <a:lnTo>
                    <a:pt x="12687" y="1447800"/>
                  </a:lnTo>
                  <a:lnTo>
                    <a:pt x="12687" y="1428750"/>
                  </a:lnTo>
                  <a:close/>
                </a:path>
                <a:path w="12700" h="1447800">
                  <a:moveTo>
                    <a:pt x="12687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687" y="28575"/>
                  </a:lnTo>
                  <a:lnTo>
                    <a:pt x="126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083049" y="1606530"/>
              <a:ext cx="0" cy="1343025"/>
            </a:xfrm>
            <a:custGeom>
              <a:avLst/>
              <a:gdLst/>
              <a:ahLst/>
              <a:cxnLst/>
              <a:rect l="l" t="t" r="r" b="b"/>
              <a:pathLst>
                <a:path w="0" h="1343025">
                  <a:moveTo>
                    <a:pt x="0" y="0"/>
                  </a:moveTo>
                  <a:lnTo>
                    <a:pt x="0" y="1343024"/>
                  </a:lnTo>
                </a:path>
              </a:pathLst>
            </a:custGeom>
            <a:ln w="1269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146787" y="1549386"/>
              <a:ext cx="13335" cy="1447800"/>
            </a:xfrm>
            <a:custGeom>
              <a:avLst/>
              <a:gdLst/>
              <a:ahLst/>
              <a:cxnLst/>
              <a:rect l="l" t="t" r="r" b="b"/>
              <a:pathLst>
                <a:path w="13335" h="1447800">
                  <a:moveTo>
                    <a:pt x="12712" y="1428750"/>
                  </a:moveTo>
                  <a:lnTo>
                    <a:pt x="0" y="1428750"/>
                  </a:lnTo>
                  <a:lnTo>
                    <a:pt x="0" y="1447800"/>
                  </a:lnTo>
                  <a:lnTo>
                    <a:pt x="12712" y="1447800"/>
                  </a:lnTo>
                  <a:lnTo>
                    <a:pt x="12712" y="1428750"/>
                  </a:lnTo>
                  <a:close/>
                </a:path>
                <a:path w="13335" h="1447800">
                  <a:moveTo>
                    <a:pt x="12712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712" y="28575"/>
                  </a:lnTo>
                  <a:lnTo>
                    <a:pt x="127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153150" y="1606530"/>
              <a:ext cx="0" cy="1343025"/>
            </a:xfrm>
            <a:custGeom>
              <a:avLst/>
              <a:gdLst/>
              <a:ahLst/>
              <a:cxnLst/>
              <a:rect l="l" t="t" r="r" b="b"/>
              <a:pathLst>
                <a:path w="0" h="1343025">
                  <a:moveTo>
                    <a:pt x="0" y="0"/>
                  </a:moveTo>
                  <a:lnTo>
                    <a:pt x="0" y="1343024"/>
                  </a:lnTo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6430276"/>
            <a:ext cx="5438775" cy="733425"/>
          </a:xfrm>
          <a:custGeom>
            <a:avLst/>
            <a:gdLst/>
            <a:ahLst/>
            <a:cxnLst/>
            <a:rect l="l" t="t" r="r" b="b"/>
            <a:pathLst>
              <a:path w="5438775" h="733425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733425"/>
                </a:lnTo>
                <a:lnTo>
                  <a:pt x="5438775" y="733425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702496" y="859680"/>
            <a:ext cx="1504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90">
                <a:solidFill>
                  <a:srgbClr val="090909"/>
                </a:solidFill>
                <a:latin typeface="Tahoma"/>
                <a:cs typeface="Tahoma"/>
              </a:rPr>
              <a:t>31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3558" y="1731329"/>
            <a:ext cx="21475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Gestão de </a:t>
            </a:r>
            <a:r>
              <a:rPr dirty="0" sz="1800" spc="-10" b="1">
                <a:latin typeface="Arial"/>
                <a:cs typeface="Arial"/>
              </a:rPr>
              <a:t>resíduos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146799" y="2609830"/>
          <a:ext cx="789940" cy="1224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1040"/>
              </a:tblGrid>
              <a:tr h="328930"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381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895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 marR="22225" indent="222250">
                        <a:lnSpc>
                          <a:spcPct val="1102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3664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20000" y="2091580"/>
          <a:ext cx="6210300" cy="2518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1369"/>
                <a:gridCol w="699135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747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2372360" marR="127000" indent="-2232025">
                        <a:lnSpc>
                          <a:spcPts val="1590"/>
                        </a:lnSpc>
                        <a:spcBef>
                          <a:spcPts val="6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Implementar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PGRS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nas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unidades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administrativas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judiciárias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TRT4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0525">
                <a:tc>
                  <a:txBody>
                    <a:bodyPr/>
                    <a:lstStyle/>
                    <a:p>
                      <a:pPr marL="153035" marR="139700" indent="7048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0170" marR="71120" indent="25019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5250" marR="80010" indent="2095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895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29565" marR="121920" indent="-194310">
                        <a:lnSpc>
                          <a:spcPct val="1102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Aderência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ao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PGRS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3664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3180" marR="24130">
                        <a:lnSpc>
                          <a:spcPct val="110200"/>
                        </a:lnSpc>
                        <a:spcBef>
                          <a:spcPts val="409"/>
                        </a:spcBef>
                      </a:pPr>
                      <a:r>
                        <a:rPr dirty="0" sz="900" spc="-1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9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9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9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900">
                          <a:latin typeface="Arial MT"/>
                          <a:cs typeface="Arial MT"/>
                        </a:rPr>
                        <a:t>Acessibilidade </a:t>
                      </a:r>
                      <a:r>
                        <a:rPr dirty="0" sz="900" spc="-5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900" spc="-10">
                          <a:latin typeface="Arial MT"/>
                          <a:cs typeface="Arial MT"/>
                        </a:rPr>
                        <a:t> Inclusão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52069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1454" marR="128905" indent="-67310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janeiro/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366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8279" marR="40640" indent="-158750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1366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3660" marR="6667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Sustentabilidade,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 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Inclusão.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-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planilhas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formulários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Google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Drive.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-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comunicação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sensibilização.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561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90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algn="just" marL="33655" marR="123825">
                        <a:lnSpc>
                          <a:spcPct val="1102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Adotar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medidas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ainda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atendem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disposições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PGRS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possam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adequações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necessárias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promover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descarte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adequado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ponto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vista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social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ambiental.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336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443422" y="5222292"/>
            <a:ext cx="46875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Qualidade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de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vida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no ambiente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de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trabalho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20000" y="5582542"/>
          <a:ext cx="6210300" cy="2028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5180"/>
                <a:gridCol w="695960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747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021715" marR="33655" indent="-974725">
                        <a:lnSpc>
                          <a:spcPts val="1590"/>
                        </a:lnSpc>
                        <a:spcBef>
                          <a:spcPts val="6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Promover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mínimo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ações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anuais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capacitação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sobre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temática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qualidade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vida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ambiente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trabalho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0525">
                <a:tc>
                  <a:txBody>
                    <a:bodyPr/>
                    <a:lstStyle/>
                    <a:p>
                      <a:pPr marL="153035" marR="139700" indent="7048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0170" marR="71120" indent="25019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5250" marR="80010" indent="2095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algn="ctr" marL="92710" marR="7937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Quantidade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qualidade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vida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1594">
                        <a:lnSpc>
                          <a:spcPct val="1000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Escola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Judicial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29539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1454" marR="128905" indent="-67310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janeiro/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8279" marR="40640" indent="-158750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8895" marR="36830">
                        <a:lnSpc>
                          <a:spcPct val="110200"/>
                        </a:lnSpc>
                        <a:spcBef>
                          <a:spcPts val="7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Constantes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orçamento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EJUD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4.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-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Equipe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Escola Judicial.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Concluída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29539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5D6A7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Incluir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temática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EJ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476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727200" y="2082780"/>
            <a:ext cx="12700" cy="28575"/>
          </a:xfrm>
          <a:custGeom>
            <a:avLst/>
            <a:gdLst/>
            <a:ahLst/>
            <a:cxnLst/>
            <a:rect l="l" t="t" r="r" b="b"/>
            <a:pathLst>
              <a:path w="12700" h="28575">
                <a:moveTo>
                  <a:pt x="12699" y="28575"/>
                </a:moveTo>
                <a:lnTo>
                  <a:pt x="0" y="28575"/>
                </a:lnTo>
                <a:lnTo>
                  <a:pt x="0" y="0"/>
                </a:lnTo>
                <a:lnTo>
                  <a:pt x="12699" y="0"/>
                </a:lnTo>
                <a:lnTo>
                  <a:pt x="12699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46799" y="2552680"/>
            <a:ext cx="12700" cy="28575"/>
          </a:xfrm>
          <a:custGeom>
            <a:avLst/>
            <a:gdLst/>
            <a:ahLst/>
            <a:cxnLst/>
            <a:rect l="l" t="t" r="r" b="b"/>
            <a:pathLst>
              <a:path w="12700" h="28575">
                <a:moveTo>
                  <a:pt x="12700" y="28575"/>
                </a:moveTo>
                <a:lnTo>
                  <a:pt x="0" y="28575"/>
                </a:lnTo>
                <a:lnTo>
                  <a:pt x="0" y="0"/>
                </a:lnTo>
                <a:lnTo>
                  <a:pt x="12700" y="0"/>
                </a:lnTo>
                <a:lnTo>
                  <a:pt x="12700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23900" y="1714480"/>
            <a:ext cx="6134100" cy="0"/>
          </a:xfrm>
          <a:custGeom>
            <a:avLst/>
            <a:gdLst/>
            <a:ahLst/>
            <a:cxnLst/>
            <a:rect l="l" t="t" r="r" b="b"/>
            <a:pathLst>
              <a:path w="6134100" h="0">
                <a:moveTo>
                  <a:pt x="0" y="0"/>
                </a:moveTo>
                <a:lnTo>
                  <a:pt x="6134099" y="0"/>
                </a:lnTo>
              </a:path>
            </a:pathLst>
          </a:custGeom>
          <a:ln w="25400">
            <a:solidFill>
              <a:srgbClr val="6AA74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23900" y="5206993"/>
            <a:ext cx="6134100" cy="0"/>
          </a:xfrm>
          <a:custGeom>
            <a:avLst/>
            <a:gdLst/>
            <a:ahLst/>
            <a:cxnLst/>
            <a:rect l="l" t="t" r="r" b="b"/>
            <a:pathLst>
              <a:path w="6134100" h="0">
                <a:moveTo>
                  <a:pt x="0" y="0"/>
                </a:moveTo>
                <a:lnTo>
                  <a:pt x="6134099" y="0"/>
                </a:lnTo>
              </a:path>
            </a:pathLst>
          </a:custGeom>
          <a:ln w="25400">
            <a:solidFill>
              <a:srgbClr val="6AA74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2939313"/>
            <a:ext cx="5438775" cy="561975"/>
          </a:xfrm>
          <a:custGeom>
            <a:avLst/>
            <a:gdLst/>
            <a:ahLst/>
            <a:cxnLst/>
            <a:rect l="l" t="t" r="r" b="b"/>
            <a:pathLst>
              <a:path w="5438775" h="561975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561975"/>
                </a:lnTo>
                <a:lnTo>
                  <a:pt x="5438775" y="561975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676810" y="859680"/>
            <a:ext cx="1765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32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4514" y="1731329"/>
            <a:ext cx="54254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Sensibilização e capacitação em </a:t>
            </a:r>
            <a:r>
              <a:rPr dirty="0" sz="1800" spc="-10" b="1">
                <a:latin typeface="Arial"/>
                <a:cs typeface="Arial"/>
              </a:rPr>
              <a:t>sustentabilidade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20000" y="2091580"/>
          <a:ext cx="6210300" cy="1857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5180"/>
                <a:gridCol w="695960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747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961514" marR="33655" indent="-1914525">
                        <a:lnSpc>
                          <a:spcPts val="1590"/>
                        </a:lnSpc>
                        <a:spcBef>
                          <a:spcPts val="6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Promover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mínimo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ações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anuais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capacitação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sobre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temática sustentabilidade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0525">
                <a:tc>
                  <a:txBody>
                    <a:bodyPr/>
                    <a:lstStyle/>
                    <a:p>
                      <a:pPr marL="153035" marR="139700" indent="7048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0170" marR="71120" indent="25019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5250" marR="80010" indent="2095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algn="ctr" marL="50800" marR="3746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159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Escola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Judicial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508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marL="211454" marR="128905" indent="-67310">
                        <a:lnSpc>
                          <a:spcPct val="110200"/>
                        </a:lnSpc>
                        <a:spcBef>
                          <a:spcPts val="72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janeiro/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marL="208279" marR="40640" indent="-158750">
                        <a:lnSpc>
                          <a:spcPct val="110200"/>
                        </a:lnSpc>
                        <a:spcBef>
                          <a:spcPts val="72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8895" marR="3683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Constantes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orçamento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EJUD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4.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-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Equipe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Escola Judicial.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Concluída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508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5D6A7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286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Incluir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temática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EJ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907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883754" y="4550531"/>
            <a:ext cx="58070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Deslocamento de pessoal a serviço, bens e </a:t>
            </a:r>
            <a:r>
              <a:rPr dirty="0" sz="1800" spc="-10" b="1">
                <a:latin typeface="Arial"/>
                <a:cs typeface="Arial"/>
              </a:rPr>
              <a:t>materiais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20000" y="5758507"/>
          <a:ext cx="5514975" cy="733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1715"/>
                <a:gridCol w="941705"/>
                <a:gridCol w="685164"/>
                <a:gridCol w="706754"/>
                <a:gridCol w="2081530"/>
              </a:tblGrid>
              <a:tr h="733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76225" marR="88265" indent="-184150">
                        <a:lnSpc>
                          <a:spcPct val="1102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Quantidade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veículos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845"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95885" marR="83185">
                        <a:lnSpc>
                          <a:spcPct val="110200"/>
                        </a:lnSpc>
                        <a:spcBef>
                          <a:spcPts val="7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Segurança Institucional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setembro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254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/2024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5085"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23520" marR="34290" indent="-158750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845"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1910" marR="2794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aquisição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sustentável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veículos.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-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Segurança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Institucional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Divisão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transportes.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solidFill>
                      <a:srgbClr val="BFC8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20000" y="4910782"/>
          <a:ext cx="6210300" cy="4210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5180"/>
                <a:gridCol w="695960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747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821814" marR="98425" indent="-1711325">
                        <a:lnSpc>
                          <a:spcPts val="1590"/>
                        </a:lnSpc>
                        <a:spcBef>
                          <a:spcPts val="5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Reposição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doações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periódicas de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veículos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para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ajustar e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atingir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 de 35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veículos.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0525">
                <a:tc>
                  <a:txBody>
                    <a:bodyPr/>
                    <a:lstStyle/>
                    <a:p>
                      <a:pPr marL="153035" marR="139700" indent="7048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0170" marR="71120" indent="25019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5250" marR="80010" indent="2095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 marR="22225" indent="222250">
                        <a:lnSpc>
                          <a:spcPct val="1102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509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272415">
                        <a:lnSpc>
                          <a:spcPct val="110200"/>
                        </a:lnSpc>
                        <a:spcBef>
                          <a:spcPts val="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Monitoramento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constante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defasados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tecnologicamente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nossa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pesquisa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mercado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busca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novas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tecnologias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segurança,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economia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sustentabilidade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renovação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adequada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acréscimo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quantidade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frota.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05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33655" marR="2540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relação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“Reposição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doações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periódicas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ajustar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atingir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meta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35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veículos”,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SECSEG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informa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monitora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continuamente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veículos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tecnologicamente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defasados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realizando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pesquisas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mercado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vistas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à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identificação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novas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tecnologias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promovam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maior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segurança,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economia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sustentabilidade,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assegurar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renovação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adequada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acréscimo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quantitativo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total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veículos,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utilizando-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esse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fim,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reposição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doações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periódicas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instrumentos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ajuste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frota.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Registra-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ainda,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que,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embora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atualmente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36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veículos,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encontra-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andamento,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por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intermédio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PROAD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nº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8020/2025,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processo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doação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Spin,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ano/modelo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2014/2015,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permitirá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atingimento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estimada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35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veículos,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conforme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previsto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planejamento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institucional.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723900" y="1714480"/>
            <a:ext cx="6134100" cy="0"/>
          </a:xfrm>
          <a:custGeom>
            <a:avLst/>
            <a:gdLst/>
            <a:ahLst/>
            <a:cxnLst/>
            <a:rect l="l" t="t" r="r" b="b"/>
            <a:pathLst>
              <a:path w="6134100" h="0">
                <a:moveTo>
                  <a:pt x="0" y="0"/>
                </a:moveTo>
                <a:lnTo>
                  <a:pt x="6134099" y="0"/>
                </a:lnTo>
              </a:path>
            </a:pathLst>
          </a:custGeom>
          <a:ln w="25400">
            <a:solidFill>
              <a:srgbClr val="6AA74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23900" y="4533905"/>
            <a:ext cx="6134100" cy="0"/>
          </a:xfrm>
          <a:custGeom>
            <a:avLst/>
            <a:gdLst/>
            <a:ahLst/>
            <a:cxnLst/>
            <a:rect l="l" t="t" r="r" b="b"/>
            <a:pathLst>
              <a:path w="6134100" h="0">
                <a:moveTo>
                  <a:pt x="0" y="0"/>
                </a:moveTo>
                <a:lnTo>
                  <a:pt x="6134099" y="0"/>
                </a:lnTo>
              </a:path>
            </a:pathLst>
          </a:custGeom>
          <a:ln w="25400">
            <a:solidFill>
              <a:srgbClr val="6AA74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2524975"/>
            <a:ext cx="5438775" cy="733425"/>
          </a:xfrm>
          <a:custGeom>
            <a:avLst/>
            <a:gdLst/>
            <a:ahLst/>
            <a:cxnLst/>
            <a:rect l="l" t="t" r="r" b="b"/>
            <a:pathLst>
              <a:path w="5438775" h="733425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733425"/>
                </a:lnTo>
                <a:lnTo>
                  <a:pt x="5438775" y="733425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9988" y="5847981"/>
            <a:ext cx="5438775" cy="733425"/>
          </a:xfrm>
          <a:custGeom>
            <a:avLst/>
            <a:gdLst/>
            <a:ahLst/>
            <a:cxnLst/>
            <a:rect l="l" t="t" r="r" b="b"/>
            <a:pathLst>
              <a:path w="5438775" h="733425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733425"/>
                </a:lnTo>
                <a:lnTo>
                  <a:pt x="5438775" y="733425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680998" y="859680"/>
            <a:ext cx="17208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33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8748" y="1316992"/>
            <a:ext cx="30372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Obras de reformas e </a:t>
            </a:r>
            <a:r>
              <a:rPr dirty="0" sz="1800" spc="-10" b="1">
                <a:latin typeface="Arial"/>
                <a:cs typeface="Arial"/>
              </a:rPr>
              <a:t>leiaute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20000" y="1677243"/>
          <a:ext cx="6210300" cy="23514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5180"/>
                <a:gridCol w="695960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747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000125" marR="89535" indent="-897890">
                        <a:lnSpc>
                          <a:spcPts val="1590"/>
                        </a:lnSpc>
                        <a:spcBef>
                          <a:spcPts val="6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Realizar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monitoramento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contínuo do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gasto relativo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contrato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para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fins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cumprimento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anual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PLS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0525">
                <a:tc>
                  <a:txBody>
                    <a:bodyPr/>
                    <a:lstStyle/>
                    <a:p>
                      <a:pPr marL="153035" marR="139700" indent="7048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0170" marR="71120" indent="25019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5250" marR="80010" indent="2095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algn="ctr" marL="46990" marR="3365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Gastos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com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construção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novos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edifícios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período-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base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9375" marR="60325">
                        <a:lnSpc>
                          <a:spcPct val="110200"/>
                        </a:lnSpc>
                        <a:spcBef>
                          <a:spcPts val="7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1454" marR="128905" indent="-67310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janeiro/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8279" marR="40640" indent="-158750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0175" marR="118110" indent="109220">
                        <a:lnSpc>
                          <a:spcPct val="1102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Projetos.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-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planilhas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controle.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 marR="22225" indent="222250">
                        <a:lnSpc>
                          <a:spcPct val="1102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064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89535">
                        <a:lnSpc>
                          <a:spcPct val="110200"/>
                        </a:lnSpc>
                        <a:spcBef>
                          <a:spcPts val="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Acompanhar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mensalmente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gastos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efetivos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construção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novos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prédios,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comparando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estipulada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período,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medidas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serem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implementadas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melhoria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planejamento.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8279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2497572" y="4640002"/>
            <a:ext cx="25793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Equidade e </a:t>
            </a:r>
            <a:r>
              <a:rPr dirty="0" sz="1800" spc="-10" b="1">
                <a:latin typeface="Arial"/>
                <a:cs typeface="Arial"/>
              </a:rPr>
              <a:t>diversidade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20000" y="5000252"/>
          <a:ext cx="6210300" cy="2028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5180"/>
                <a:gridCol w="695960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747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961514" marR="33655" indent="-1914525">
                        <a:lnSpc>
                          <a:spcPts val="1590"/>
                        </a:lnSpc>
                        <a:spcBef>
                          <a:spcPts val="5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Promover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mínimo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ações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anuais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capacitação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sobre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temática sustentabilidade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0525">
                <a:tc>
                  <a:txBody>
                    <a:bodyPr/>
                    <a:lstStyle/>
                    <a:p>
                      <a:pPr marL="153035" marR="139700" indent="7048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0170" marR="71120" indent="25019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5250" marR="80010" indent="2095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algn="ctr" marL="64769" marR="51435" indent="-6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em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equidade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diversidade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1594">
                        <a:lnSpc>
                          <a:spcPct val="1000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Escola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Judicial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29539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1454" marR="128905" indent="-67310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janeiro/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8279" marR="40640" indent="-158750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8895" marR="36830">
                        <a:lnSpc>
                          <a:spcPct val="110200"/>
                        </a:lnSpc>
                        <a:spcBef>
                          <a:spcPts val="7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Constantes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orçamento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EJUD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4.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-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Equipe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Escola Judicial.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Concluída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29539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5D6A7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Incluir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temática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EJ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476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723900" y="1295380"/>
            <a:ext cx="6134100" cy="0"/>
          </a:xfrm>
          <a:custGeom>
            <a:avLst/>
            <a:gdLst/>
            <a:ahLst/>
            <a:cxnLst/>
            <a:rect l="l" t="t" r="r" b="b"/>
            <a:pathLst>
              <a:path w="6134100" h="0">
                <a:moveTo>
                  <a:pt x="0" y="0"/>
                </a:moveTo>
                <a:lnTo>
                  <a:pt x="6134099" y="0"/>
                </a:lnTo>
              </a:path>
            </a:pathLst>
          </a:custGeom>
          <a:ln w="25400">
            <a:solidFill>
              <a:srgbClr val="6AA74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23900" y="4622784"/>
            <a:ext cx="6134100" cy="0"/>
          </a:xfrm>
          <a:custGeom>
            <a:avLst/>
            <a:gdLst/>
            <a:ahLst/>
            <a:cxnLst/>
            <a:rect l="l" t="t" r="r" b="b"/>
            <a:pathLst>
              <a:path w="6134100" h="0">
                <a:moveTo>
                  <a:pt x="0" y="0"/>
                </a:moveTo>
                <a:lnTo>
                  <a:pt x="6134099" y="0"/>
                </a:lnTo>
              </a:path>
            </a:pathLst>
          </a:custGeom>
          <a:ln w="25400">
            <a:solidFill>
              <a:srgbClr val="6AA74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158775" y="2939305"/>
            <a:ext cx="695325" cy="1066800"/>
          </a:xfrm>
          <a:custGeom>
            <a:avLst/>
            <a:gdLst/>
            <a:ahLst/>
            <a:cxnLst/>
            <a:rect l="l" t="t" r="r" b="b"/>
            <a:pathLst>
              <a:path w="695325" h="1066800">
                <a:moveTo>
                  <a:pt x="695325" y="1066800"/>
                </a:moveTo>
                <a:lnTo>
                  <a:pt x="0" y="1066800"/>
                </a:lnTo>
                <a:lnTo>
                  <a:pt x="0" y="0"/>
                </a:lnTo>
                <a:lnTo>
                  <a:pt x="695325" y="0"/>
                </a:lnTo>
                <a:lnTo>
                  <a:pt x="695325" y="1066800"/>
                </a:lnTo>
                <a:close/>
              </a:path>
            </a:pathLst>
          </a:custGeom>
          <a:solidFill>
            <a:srgbClr val="FFE4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680579" y="859680"/>
            <a:ext cx="1727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34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1757" y="1731329"/>
            <a:ext cx="43707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Aquisições e contratações </a:t>
            </a:r>
            <a:r>
              <a:rPr dirty="0" sz="1800" spc="-10" b="1">
                <a:latin typeface="Arial"/>
                <a:cs typeface="Arial"/>
              </a:rPr>
              <a:t>sustentáveis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20000" y="2091580"/>
          <a:ext cx="6210300" cy="3366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1369"/>
                <a:gridCol w="699135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747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898525" marR="97790" indent="-788035">
                        <a:lnSpc>
                          <a:spcPts val="1590"/>
                        </a:lnSpc>
                        <a:spcBef>
                          <a:spcPts val="6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Sensibilizar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continuamente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 áreas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demandantes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para adoção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dos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critérios de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sustentabilidade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do</a:t>
                      </a:r>
                      <a:r>
                        <a:rPr dirty="0" sz="12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Guia do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TRT4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0525">
                <a:tc>
                  <a:txBody>
                    <a:bodyPr/>
                    <a:lstStyle/>
                    <a:p>
                      <a:pPr marL="153035" marR="139700" indent="7048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0170" marR="71120" indent="25019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95250" marR="80010" indent="2095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4775"/>
                </a:tc>
              </a:tr>
              <a:tr h="1066800">
                <a:tc>
                  <a:txBody>
                    <a:bodyPr/>
                    <a:lstStyle/>
                    <a:p>
                      <a:pPr algn="ctr" marL="117475" marR="104139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Aquisições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Contratações Sustentáveis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totalidade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9375" marR="60325" indent="24130">
                        <a:lnSpc>
                          <a:spcPct val="1102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1454" marR="72390" indent="-123825">
                        <a:lnSpc>
                          <a:spcPct val="1102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8279" marR="40640" indent="-158750">
                        <a:lnSpc>
                          <a:spcPct val="1102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22250" marR="151765" indent="-64135">
                        <a:lnSpc>
                          <a:spcPct val="1102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assunto.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-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9845" marR="22225" indent="222250">
                        <a:lnSpc>
                          <a:spcPct val="110200"/>
                        </a:lnSpc>
                        <a:spcBef>
                          <a:spcPts val="5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solidFill>
                      <a:srgbClr val="FFE499"/>
                    </a:solidFill>
                  </a:tcPr>
                </a:tc>
              </a:tr>
              <a:tr h="1238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78803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reuniões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requisitantes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envolvidas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Contratações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elaborar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materiais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assunto.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655" marR="33020">
                        <a:lnSpc>
                          <a:spcPct val="1102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requisitantes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estejam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dificuldade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cumprimento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meta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reuniões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verificar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possíveis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melhoria.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33655" marR="935990">
                        <a:lnSpc>
                          <a:spcPct val="1102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Encaminhar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materiais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longo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todas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áreas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tema.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Incentivar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promoção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tema.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336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1727200" y="2082780"/>
            <a:ext cx="12700" cy="28575"/>
          </a:xfrm>
          <a:custGeom>
            <a:avLst/>
            <a:gdLst/>
            <a:ahLst/>
            <a:cxnLst/>
            <a:rect l="l" t="t" r="r" b="b"/>
            <a:pathLst>
              <a:path w="12700" h="28575">
                <a:moveTo>
                  <a:pt x="12699" y="28575"/>
                </a:moveTo>
                <a:lnTo>
                  <a:pt x="0" y="28575"/>
                </a:lnTo>
                <a:lnTo>
                  <a:pt x="0" y="0"/>
                </a:lnTo>
                <a:lnTo>
                  <a:pt x="12699" y="0"/>
                </a:lnTo>
                <a:lnTo>
                  <a:pt x="12699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53150" y="2552680"/>
            <a:ext cx="0" cy="1457325"/>
          </a:xfrm>
          <a:custGeom>
            <a:avLst/>
            <a:gdLst/>
            <a:ahLst/>
            <a:cxnLst/>
            <a:rect l="l" t="t" r="r" b="b"/>
            <a:pathLst>
              <a:path w="0" h="1457325">
                <a:moveTo>
                  <a:pt x="0" y="0"/>
                </a:moveTo>
                <a:lnTo>
                  <a:pt x="0" y="1457325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23900" y="1714480"/>
            <a:ext cx="6134100" cy="0"/>
          </a:xfrm>
          <a:custGeom>
            <a:avLst/>
            <a:gdLst/>
            <a:ahLst/>
            <a:cxnLst/>
            <a:rect l="l" t="t" r="r" b="b"/>
            <a:pathLst>
              <a:path w="6134100" h="0">
                <a:moveTo>
                  <a:pt x="0" y="0"/>
                </a:moveTo>
                <a:lnTo>
                  <a:pt x="6134099" y="0"/>
                </a:lnTo>
              </a:path>
            </a:pathLst>
          </a:custGeom>
          <a:ln w="25400">
            <a:solidFill>
              <a:srgbClr val="6AA74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3072663"/>
            <a:ext cx="5438775" cy="466725"/>
          </a:xfrm>
          <a:custGeom>
            <a:avLst/>
            <a:gdLst/>
            <a:ahLst/>
            <a:cxnLst/>
            <a:rect l="l" t="t" r="r" b="b"/>
            <a:pathLst>
              <a:path w="5438775" h="466725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466725"/>
                </a:lnTo>
                <a:lnTo>
                  <a:pt x="5438775" y="466725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9988" y="7383297"/>
            <a:ext cx="5438775" cy="495300"/>
          </a:xfrm>
          <a:custGeom>
            <a:avLst/>
            <a:gdLst/>
            <a:ahLst/>
            <a:cxnLst/>
            <a:rect l="l" t="t" r="r" b="b"/>
            <a:pathLst>
              <a:path w="5438775" h="495300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495300"/>
                </a:lnTo>
                <a:lnTo>
                  <a:pt x="5438775" y="495300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678066" y="859680"/>
            <a:ext cx="17526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35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34165" y="1731329"/>
            <a:ext cx="19062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Arial"/>
                <a:cs typeface="Arial"/>
              </a:rPr>
              <a:t>Descarbonização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20000" y="2091580"/>
          <a:ext cx="6210300" cy="3914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5180"/>
                <a:gridCol w="695960"/>
              </a:tblGrid>
              <a:tr h="657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TRANSPORTE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SUSTENTÁVEL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85725" marR="72390">
                        <a:lnSpc>
                          <a:spcPct val="110200"/>
                        </a:lnSpc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Aumentar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abastecimento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frota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veículos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flex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Tribunal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com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etanol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651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23850">
                <a:tc>
                  <a:txBody>
                    <a:bodyPr/>
                    <a:lstStyle/>
                    <a:p>
                      <a:pPr marL="188595" marR="175260" indent="63500">
                        <a:lnSpc>
                          <a:spcPts val="1030"/>
                        </a:lnSpc>
                        <a:spcBef>
                          <a:spcPts val="275"/>
                        </a:spcBef>
                      </a:pPr>
                      <a:r>
                        <a:rPr dirty="0" sz="9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492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28905" marR="109855" indent="225425">
                        <a:lnSpc>
                          <a:spcPts val="1030"/>
                        </a:lnSpc>
                        <a:spcBef>
                          <a:spcPts val="275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Responsável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203835" marR="41910" indent="-146685">
                        <a:lnSpc>
                          <a:spcPts val="1030"/>
                        </a:lnSpc>
                        <a:spcBef>
                          <a:spcPts val="275"/>
                        </a:spcBef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900" spc="-25" b="1">
                          <a:latin typeface="Arial"/>
                          <a:cs typeface="Arial"/>
                        </a:rPr>
                        <a:t>de 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início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81610" marR="127635" indent="-44450">
                        <a:lnSpc>
                          <a:spcPts val="1030"/>
                        </a:lnSpc>
                        <a:spcBef>
                          <a:spcPts val="275"/>
                        </a:spcBef>
                      </a:pPr>
                      <a:r>
                        <a:rPr dirty="0" sz="9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de </a:t>
                      </a:r>
                      <a:r>
                        <a:rPr dirty="0" sz="900" spc="-25" b="1">
                          <a:latin typeface="Arial"/>
                          <a:cs typeface="Arial"/>
                        </a:rPr>
                        <a:t>fim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Previsão de 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recursos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9080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900" spc="-10" b="1">
                          <a:latin typeface="Arial"/>
                          <a:cs typeface="Arial"/>
                        </a:rPr>
                        <a:t>Status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9080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41605" marR="122555">
                        <a:lnSpc>
                          <a:spcPts val="1030"/>
                        </a:lnSpc>
                        <a:spcBef>
                          <a:spcPts val="320"/>
                        </a:spcBef>
                      </a:pPr>
                      <a:r>
                        <a:rPr dirty="0" sz="900">
                          <a:latin typeface="Arial MT"/>
                          <a:cs typeface="Arial MT"/>
                        </a:rPr>
                        <a:t>Secretaria </a:t>
                      </a:r>
                      <a:r>
                        <a:rPr dirty="0" sz="9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900" spc="-10">
                          <a:latin typeface="Arial MT"/>
                          <a:cs typeface="Arial MT"/>
                        </a:rPr>
                        <a:t>Segurança Institucional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4064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marL="226060" marR="99060" indent="-111125">
                        <a:lnSpc>
                          <a:spcPts val="1030"/>
                        </a:lnSpc>
                        <a:spcBef>
                          <a:spcPts val="835"/>
                        </a:spcBef>
                      </a:pPr>
                      <a:r>
                        <a:rPr dirty="0" sz="9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900" spc="-20">
                          <a:latin typeface="Arial MT"/>
                          <a:cs typeface="Arial MT"/>
                        </a:rPr>
                        <a:t>2025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marL="222885" marR="153035" indent="-60325">
                        <a:lnSpc>
                          <a:spcPts val="1030"/>
                        </a:lnSpc>
                        <a:spcBef>
                          <a:spcPts val="835"/>
                        </a:spcBef>
                      </a:pPr>
                      <a:r>
                        <a:rPr dirty="0" sz="900" spc="-10">
                          <a:latin typeface="Arial MT"/>
                          <a:cs typeface="Arial MT"/>
                        </a:rPr>
                        <a:t>agosto/ </a:t>
                      </a:r>
                      <a:r>
                        <a:rPr dirty="0" sz="900" spc="-20">
                          <a:latin typeface="Arial MT"/>
                          <a:cs typeface="Arial MT"/>
                        </a:rPr>
                        <a:t>2025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3655" marR="20955">
                        <a:lnSpc>
                          <a:spcPts val="1030"/>
                        </a:lnSpc>
                        <a:spcBef>
                          <a:spcPts val="320"/>
                        </a:spcBef>
                      </a:pPr>
                      <a:r>
                        <a:rPr dirty="0" sz="900">
                          <a:latin typeface="Arial MT"/>
                          <a:cs typeface="Arial MT"/>
                        </a:rPr>
                        <a:t>Recursos financeiros: R$ 13.931,72 </a:t>
                      </a:r>
                      <a:r>
                        <a:rPr dirty="0" sz="9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900">
                          <a:latin typeface="Arial MT"/>
                          <a:cs typeface="Arial MT"/>
                        </a:rPr>
                        <a:t>12 meses para abastecimento </a:t>
                      </a:r>
                      <a:r>
                        <a:rPr dirty="0" sz="900" spc="-25">
                          <a:latin typeface="Arial MT"/>
                          <a:cs typeface="Arial MT"/>
                        </a:rPr>
                        <a:t>com </a:t>
                      </a:r>
                      <a:r>
                        <a:rPr dirty="0" sz="900">
                          <a:latin typeface="Arial MT"/>
                          <a:cs typeface="Arial MT"/>
                        </a:rPr>
                        <a:t>etanol em vez de </a:t>
                      </a:r>
                      <a:r>
                        <a:rPr dirty="0" sz="900" spc="-10">
                          <a:latin typeface="Arial MT"/>
                          <a:cs typeface="Arial MT"/>
                        </a:rPr>
                        <a:t>gasolina.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4064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3975" indent="200025">
                        <a:lnSpc>
                          <a:spcPts val="1030"/>
                        </a:lnSpc>
                        <a:spcBef>
                          <a:spcPts val="835"/>
                        </a:spcBef>
                      </a:pPr>
                      <a:r>
                        <a:rPr dirty="0" sz="9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900" spc="-10">
                          <a:latin typeface="Arial MT"/>
                          <a:cs typeface="Arial MT"/>
                        </a:rPr>
                        <a:t>andamento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dirty="0" sz="900" spc="-10" b="1">
                          <a:latin typeface="Arial"/>
                          <a:cs typeface="Arial"/>
                        </a:rPr>
                        <a:t>Detalhamento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2573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117475">
                        <a:lnSpc>
                          <a:spcPct val="110200"/>
                        </a:lnSpc>
                        <a:spcBef>
                          <a:spcPts val="5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Estabelecer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política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abastecimento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etanol,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devido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menor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emissão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gases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efeito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estufa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comparação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combustíveis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fósseis.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698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76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900" spc="-10" b="1">
                          <a:latin typeface="Arial"/>
                          <a:cs typeface="Arial"/>
                        </a:rPr>
                        <a:t>Observações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33655" marR="67945">
                        <a:lnSpc>
                          <a:spcPct val="110200"/>
                        </a:lnSpc>
                        <a:spcBef>
                          <a:spcPts val="7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análise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aumentar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abastecimento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flex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Tribunal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etanol,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proposta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pela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Sustentabilidade,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SECSEG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manifesta-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se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favoravelmente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implementação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andamento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2026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tratar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ação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alinhada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Resolução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CNJ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nº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594/2024,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instituiu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Programa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Justiça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Carbono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Zero,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bem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ao Plano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 Descarbonização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TRT,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enquadrando-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como medida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mitigação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escopo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1,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conforme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já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autorizado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pela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Presidência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época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(PROAD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1266/2025);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destaca-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que,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embora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uso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preferencial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etanol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hidratado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possa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acarretar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acréscimo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custos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operacionais,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tal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impacto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financeiro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será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absorvido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mediante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remanejamento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orçamentário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interno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entre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contratos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gestão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SECSEG,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comprometendo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execução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orçamentária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global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Secretaria,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devendo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apenas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ser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considerado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planejamento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exercícios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subsequentes,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razão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caráter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continuado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serviço.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20000" y="6573663"/>
          <a:ext cx="6210300" cy="2922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93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TRANSPORTE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SUSTENTÁVEL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treinamentos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sobre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práticas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condução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econômica.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2425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ts val="1150"/>
                        </a:lnSpc>
                        <a:spcBef>
                          <a:spcPts val="2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36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ts val="1150"/>
                        </a:lnSpc>
                        <a:spcBef>
                          <a:spcPts val="2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104139" marR="85090">
                        <a:lnSpc>
                          <a:spcPts val="115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Segurança Institucional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ts val="1150"/>
                        </a:lnSpc>
                        <a:spcBef>
                          <a:spcPts val="2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ts val="1150"/>
                        </a:lnSpc>
                        <a:spcBef>
                          <a:spcPts val="102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marL="162560" marR="104139" indent="-49530">
                        <a:lnSpc>
                          <a:spcPts val="1150"/>
                        </a:lnSpc>
                        <a:spcBef>
                          <a:spcPts val="2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8279" marR="40640" indent="-158750">
                        <a:lnSpc>
                          <a:spcPts val="1150"/>
                        </a:lnSpc>
                        <a:spcBef>
                          <a:spcPts val="102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65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6520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4953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6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965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67310" marR="53975" indent="200025">
                        <a:lnSpc>
                          <a:spcPts val="1030"/>
                        </a:lnSpc>
                        <a:spcBef>
                          <a:spcPts val="930"/>
                        </a:spcBef>
                      </a:pPr>
                      <a:r>
                        <a:rPr dirty="0" sz="9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900" spc="-10">
                          <a:latin typeface="Arial MT"/>
                          <a:cs typeface="Arial MT"/>
                        </a:rPr>
                        <a:t>andamento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B="0" marT="11811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  <a:tr h="56197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6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89535">
                        <a:lnSpc>
                          <a:spcPct val="110200"/>
                        </a:lnSpc>
                        <a:spcBef>
                          <a:spcPts val="3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treinamentos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periódicos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motoristas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práticas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condução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econômica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</a:t>
                      </a:r>
                      <a:r>
                        <a:rPr dirty="0" sz="1000" i="1">
                          <a:latin typeface="Arial"/>
                          <a:cs typeface="Arial"/>
                        </a:rPr>
                        <a:t>ecodriving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),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evitar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acelerações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bruscas,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manter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velocidade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constante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planejar deslocamentos.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553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33655" marR="67945">
                        <a:lnSpc>
                          <a:spcPct val="110200"/>
                        </a:lnSpc>
                        <a:spcBef>
                          <a:spcPts val="3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treinamentos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práticas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condução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econômica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foi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executada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2025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razão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priorização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demandas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operacionais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rotineiras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emergenciais,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bem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motoristas,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circunstâncias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exigiram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concentração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dos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esforços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atividades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operacionais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diárias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motivo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pelo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foi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postergada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2026,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quando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será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implementada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forma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planejada,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estruturada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integrada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anual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capacitação.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81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723900" y="1714480"/>
            <a:ext cx="6134100" cy="0"/>
          </a:xfrm>
          <a:custGeom>
            <a:avLst/>
            <a:gdLst/>
            <a:ahLst/>
            <a:cxnLst/>
            <a:rect l="l" t="t" r="r" b="b"/>
            <a:pathLst>
              <a:path w="6134100" h="0">
                <a:moveTo>
                  <a:pt x="0" y="0"/>
                </a:moveTo>
                <a:lnTo>
                  <a:pt x="6134099" y="0"/>
                </a:lnTo>
              </a:path>
            </a:pathLst>
          </a:custGeom>
          <a:ln w="25400">
            <a:solidFill>
              <a:srgbClr val="6AA74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2558313"/>
            <a:ext cx="5438775" cy="552450"/>
          </a:xfrm>
          <a:custGeom>
            <a:avLst/>
            <a:gdLst/>
            <a:ahLst/>
            <a:cxnLst/>
            <a:rect l="l" t="t" r="r" b="b"/>
            <a:pathLst>
              <a:path w="5438775" h="552450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552450"/>
                </a:lnTo>
                <a:lnTo>
                  <a:pt x="5438775" y="552450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679043" y="859680"/>
            <a:ext cx="1739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36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20000" y="1701055"/>
          <a:ext cx="6210300" cy="3543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93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TRANSPORTE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SUSTENTÁVEL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Integrar veículos elétricos à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frota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104139" marR="85090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Segurança Institucional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8279" marR="40640" indent="-15875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5524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37795" marR="124460" indent="98425">
                        <a:lnSpc>
                          <a:spcPct val="110200"/>
                        </a:lnSpc>
                        <a:spcBef>
                          <a:spcPts val="67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Não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iniciada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D9D9D9"/>
                    </a:solidFill>
                  </a:tcPr>
                </a:tc>
              </a:tr>
              <a:tr h="4000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355600">
                        <a:lnSpc>
                          <a:spcPct val="110200"/>
                        </a:lnSpc>
                        <a:spcBef>
                          <a:spcPts val="7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Integrar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progressivamente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Tribunal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elétricos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implantação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infraestrutura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recarregamento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matriz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fotovoltaica.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7335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33655" marR="95885">
                        <a:lnSpc>
                          <a:spcPct val="110200"/>
                        </a:lnSpc>
                        <a:spcBef>
                          <a:spcPts val="2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análise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integrar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elétricos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Tribunal,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SECSEG manifesta-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favoravelmente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implementação,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condicionada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existência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dotação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orçamentária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suficiente,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especialmente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refere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aquisição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prevista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dois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veículos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elétricos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exercício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2026,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tratar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medida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alinhada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às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diretrizes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sustentabilidade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institucional,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à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emissões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Gases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Efeito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Estufa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 ao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Plano 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Descarbonização 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Tribunal;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ressalta-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se,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contudo, que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 efetivação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ação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deverá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considerar,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além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custo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aquisição,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viabilidade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financeira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técnica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infraestrutura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necessária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recarga,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assegurar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adequada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operacionalização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frota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sustentabilidade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medida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médio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longo prazo.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2558313"/>
            <a:ext cx="5438775" cy="552450"/>
          </a:xfrm>
          <a:custGeom>
            <a:avLst/>
            <a:gdLst/>
            <a:ahLst/>
            <a:cxnLst/>
            <a:rect l="l" t="t" r="r" b="b"/>
            <a:pathLst>
              <a:path w="5438775" h="552450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552450"/>
                </a:lnTo>
                <a:lnTo>
                  <a:pt x="5438775" y="552450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9988" y="3510813"/>
            <a:ext cx="6134100" cy="4419600"/>
          </a:xfrm>
          <a:custGeom>
            <a:avLst/>
            <a:gdLst/>
            <a:ahLst/>
            <a:cxnLst/>
            <a:rect l="l" t="t" r="r" b="b"/>
            <a:pathLst>
              <a:path w="6134100" h="4419600">
                <a:moveTo>
                  <a:pt x="6134100" y="0"/>
                </a:moveTo>
                <a:lnTo>
                  <a:pt x="1019175" y="0"/>
                </a:lnTo>
                <a:lnTo>
                  <a:pt x="0" y="0"/>
                </a:lnTo>
                <a:lnTo>
                  <a:pt x="0" y="4419600"/>
                </a:lnTo>
                <a:lnTo>
                  <a:pt x="1019175" y="4419600"/>
                </a:lnTo>
                <a:lnTo>
                  <a:pt x="6134100" y="4419600"/>
                </a:lnTo>
                <a:lnTo>
                  <a:pt x="6134100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682533" y="859680"/>
            <a:ext cx="17081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37</a:t>
            </a:r>
            <a:endParaRPr sz="11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20000" y="1701055"/>
          <a:ext cx="6210300" cy="6201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457200"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93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TRANSPORTE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SUSTENTÁVEL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Rever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políticas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teletrabalho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Tribunal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104139" marR="85090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Gestão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Pessoas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8279" marR="40640" indent="-15875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5524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Cancelada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CC0000"/>
                    </a:solidFill>
                  </a:tcPr>
                </a:tc>
              </a:tr>
              <a:tr h="479171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117475">
                        <a:lnSpc>
                          <a:spcPct val="110200"/>
                        </a:lnSpc>
                        <a:spcBef>
                          <a:spcPts val="7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Analisar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possibilidade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aumento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teletrabalho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parcial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integral,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acordo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dispositivos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legais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vigentes.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33655" marR="230504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máximo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teletrabalho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previsto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normativo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interno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do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Tribunal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Regional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Trabalho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4ª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Região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(TRT-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4)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atualmente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corresponde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limite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estabelecido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pela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Resolução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CNJ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nº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227/2016,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quer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seja,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30%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quadro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permanente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unidade.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33655" marR="104775">
                        <a:lnSpc>
                          <a:spcPct val="1102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fins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cálculo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máximo,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consoante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disposto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Resolução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CNJ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nº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219/2016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nº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343/2020,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respectivamente,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excetuados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limite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estabelecido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função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Assistentes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Juiz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(FC5)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teletrabalho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condição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especial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saúde.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Além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disso,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limitação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aplica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lotados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na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Tecnologia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Informação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Comunicação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(SETIC),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ressalvando-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se,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contudo,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necessidade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quantitativo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suficiente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pessoal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atendimentos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técnicos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presenciais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(Art.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3º,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§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7º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Portaria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TRT4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4650/2016,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Resolução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CNJ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nº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370/2021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Consulta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CNJ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nº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0007756-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21.2022.2.00.0000).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Ainda,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conforme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Resolução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CNJ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nº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227/2016,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adesão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teletrabalho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deve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adotada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critério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gestores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constitui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direito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ou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dever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servidor,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razão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pela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qual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algumas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unidades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podem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fazer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uso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integral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percentual,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embora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viabilizado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normativo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pela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655" marR="23495">
                        <a:lnSpc>
                          <a:spcPct val="11020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Importa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destacar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2025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Exmo.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Ministro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Corregedor-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Geral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Justiça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Trabalho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determinou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comparecimento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presencial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regime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teletrabalho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parcial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mínimo,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3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(três)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semana,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mínimo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anteriormente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era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1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(um)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dia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semana.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suma,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entende-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que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análise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possibilidade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aumento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teletrabalho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depende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elastecimento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pelos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normativos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superiores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(Resolução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CNJ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nº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227/2016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CSJT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nº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151/2015).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655" marR="59690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  <a:hlinkClick r:id="rId3"/>
                        </a:rPr>
                        <a:t>https://www.tst.jus.br/documents/24638414/33573093/Ata+TRT4.pdf/9c5f94f9-c1f1-8654-4c10-9764ca6149e8?t=1749241209063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1727200" y="7931131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699" y="6349"/>
                </a:moveTo>
                <a:lnTo>
                  <a:pt x="0" y="6349"/>
                </a:lnTo>
                <a:lnTo>
                  <a:pt x="0" y="0"/>
                </a:lnTo>
                <a:lnTo>
                  <a:pt x="12699" y="0"/>
                </a:lnTo>
                <a:lnTo>
                  <a:pt x="12699" y="63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2143975"/>
            <a:ext cx="5476875" cy="723900"/>
          </a:xfrm>
          <a:custGeom>
            <a:avLst/>
            <a:gdLst/>
            <a:ahLst/>
            <a:cxnLst/>
            <a:rect l="l" t="t" r="r" b="b"/>
            <a:pathLst>
              <a:path w="5476875" h="723900">
                <a:moveTo>
                  <a:pt x="5476875" y="0"/>
                </a:moveTo>
                <a:lnTo>
                  <a:pt x="5476875" y="0"/>
                </a:lnTo>
                <a:lnTo>
                  <a:pt x="0" y="0"/>
                </a:lnTo>
                <a:lnTo>
                  <a:pt x="0" y="723900"/>
                </a:lnTo>
                <a:lnTo>
                  <a:pt x="5476875" y="723900"/>
                </a:lnTo>
                <a:lnTo>
                  <a:pt x="54768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9988" y="4911038"/>
            <a:ext cx="5438775" cy="390525"/>
          </a:xfrm>
          <a:custGeom>
            <a:avLst/>
            <a:gdLst/>
            <a:ahLst/>
            <a:cxnLst/>
            <a:rect l="l" t="t" r="r" b="b"/>
            <a:pathLst>
              <a:path w="5438775" h="390525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390525"/>
                </a:lnTo>
                <a:lnTo>
                  <a:pt x="5438775" y="390525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9988" y="7710144"/>
            <a:ext cx="5438775" cy="390525"/>
          </a:xfrm>
          <a:custGeom>
            <a:avLst/>
            <a:gdLst/>
            <a:ahLst/>
            <a:cxnLst/>
            <a:rect l="l" t="t" r="r" b="b"/>
            <a:pathLst>
              <a:path w="5438775" h="390525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390525"/>
                </a:lnTo>
                <a:lnTo>
                  <a:pt x="5438775" y="390525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9988" y="8491194"/>
            <a:ext cx="6134100" cy="228600"/>
          </a:xfrm>
          <a:custGeom>
            <a:avLst/>
            <a:gdLst/>
            <a:ahLst/>
            <a:cxnLst/>
            <a:rect l="l" t="t" r="r" b="b"/>
            <a:pathLst>
              <a:path w="6134100" h="228600">
                <a:moveTo>
                  <a:pt x="6134100" y="0"/>
                </a:moveTo>
                <a:lnTo>
                  <a:pt x="1019175" y="0"/>
                </a:lnTo>
                <a:lnTo>
                  <a:pt x="0" y="0"/>
                </a:lnTo>
                <a:lnTo>
                  <a:pt x="0" y="228600"/>
                </a:lnTo>
                <a:lnTo>
                  <a:pt x="1019175" y="228600"/>
                </a:lnTo>
                <a:lnTo>
                  <a:pt x="6134100" y="228600"/>
                </a:lnTo>
                <a:lnTo>
                  <a:pt x="6134100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678764" y="859680"/>
            <a:ext cx="1739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38</a:t>
            </a:r>
            <a:endParaRPr sz="1100">
              <a:latin typeface="Tahoma"/>
              <a:cs typeface="Tahoma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20000" y="1286718"/>
          <a:ext cx="6248400" cy="2200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1104900"/>
                <a:gridCol w="622300"/>
                <a:gridCol w="711200"/>
                <a:gridCol w="2019300"/>
                <a:gridCol w="701039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93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TRANSPORTE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SUSTENTÁVEL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Estimular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 transporte sustentável para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servidores 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magistrados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>
                  <a:txBody>
                    <a:bodyPr/>
                    <a:lstStyle/>
                    <a:p>
                      <a:pPr marL="153035" marR="139700" indent="7048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61290" marR="151765" indent="25019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52705" marR="46355" indent="2095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72085" marR="107314" indent="-4953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1079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45085" marR="35560">
                        <a:lnSpc>
                          <a:spcPct val="110200"/>
                        </a:lnSpc>
                        <a:spcBef>
                          <a:spcPts val="1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Coordenadoria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Sustentabilidade,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Acessibilidade</a:t>
                      </a:r>
                      <a:r>
                        <a:rPr dirty="0" sz="1000" spc="-5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Inclusão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8910" marR="39370" indent="-123825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7804" marR="61594" indent="-141605">
                        <a:lnSpc>
                          <a:spcPct val="1102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setembro/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0795">
                        <a:lnSpc>
                          <a:spcPct val="100000"/>
                        </a:lnSpc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225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 marR="22225" indent="222250">
                        <a:lnSpc>
                          <a:spcPct val="110200"/>
                        </a:lnSpc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56515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Criação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aplicativo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ou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grupo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whatsapp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carona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solidária,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reduzindo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emissões casa-trabalho.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20000" y="4053780"/>
          <a:ext cx="6210300" cy="2028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93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TRANSPORTE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SUSTENTÁVEL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Implantar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vestiário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bicicletários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complexo-sede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Tribunal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104139" marR="85090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Serviços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113664" marR="104139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198120" marR="188595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julho/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390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Concluída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033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5D6A7"/>
                    </a:solidFill>
                  </a:tcPr>
                </a:tc>
              </a:tr>
              <a:tr h="56197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33655">
                        <a:lnSpc>
                          <a:spcPct val="110200"/>
                        </a:lnSpc>
                        <a:spcBef>
                          <a:spcPts val="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Estruturar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complexo-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vestiário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bicicletário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estimular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Magistrados</a:t>
                      </a:r>
                      <a:r>
                        <a:rPr dirty="0" sz="1000" spc="50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estagiários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terceirizados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deslocarem-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trabalho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bicicleta.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907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720000" y="6652865"/>
            <a:ext cx="1007744" cy="657225"/>
          </a:xfrm>
          <a:prstGeom prst="rect">
            <a:avLst/>
          </a:prstGeom>
          <a:solidFill>
            <a:srgbClr val="4A5320"/>
          </a:solidFill>
        </p:spPr>
        <p:txBody>
          <a:bodyPr wrap="square" lIns="0" tIns="450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5"/>
              </a:spcBef>
            </a:pPr>
            <a:endParaRPr sz="1200">
              <a:latin typeface="Times New Roman"/>
              <a:cs typeface="Times New Roman"/>
            </a:endParaRPr>
          </a:p>
          <a:p>
            <a:pPr marL="157480">
              <a:lnSpc>
                <a:spcPct val="100000"/>
              </a:lnSpc>
            </a:pP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Ação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11.7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39900" y="6652865"/>
            <a:ext cx="5114290" cy="657225"/>
          </a:xfrm>
          <a:prstGeom prst="rect">
            <a:avLst/>
          </a:prstGeom>
          <a:solidFill>
            <a:srgbClr val="4A5320"/>
          </a:solidFill>
        </p:spPr>
        <p:txBody>
          <a:bodyPr wrap="square" lIns="0" tIns="190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CULTURA</a:t>
            </a: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ORGANIZACIONAL</a:t>
            </a:r>
            <a:endParaRPr sz="1200">
              <a:latin typeface="Arial"/>
              <a:cs typeface="Arial"/>
            </a:endParaRPr>
          </a:p>
          <a:p>
            <a:pPr algn="ctr" marL="95885" marR="88900">
              <a:lnSpc>
                <a:spcPct val="110200"/>
              </a:lnSpc>
            </a:pP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ações de capacitação e de sensibilização sobre Emissões de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Gases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Efeito</a:t>
            </a:r>
            <a:r>
              <a:rPr dirty="0" sz="12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Estufa.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0614" y="7307051"/>
            <a:ext cx="738505" cy="361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0485">
              <a:lnSpc>
                <a:spcPct val="110200"/>
              </a:lnSpc>
              <a:spcBef>
                <a:spcPts val="100"/>
              </a:spcBef>
            </a:pPr>
            <a:r>
              <a:rPr dirty="0" sz="1000" spc="-10" b="1">
                <a:latin typeface="Arial"/>
                <a:cs typeface="Arial"/>
              </a:rPr>
              <a:t>Indicador relacionado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1118" y="7307051"/>
            <a:ext cx="808990" cy="361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50190">
              <a:lnSpc>
                <a:spcPct val="110200"/>
              </a:lnSpc>
              <a:spcBef>
                <a:spcPts val="100"/>
              </a:spcBef>
            </a:pPr>
            <a:r>
              <a:rPr dirty="0" sz="1000" spc="-20" b="1">
                <a:latin typeface="Arial"/>
                <a:cs typeface="Arial"/>
              </a:rPr>
              <a:t>Área </a:t>
            </a:r>
            <a:r>
              <a:rPr dirty="0" sz="1000" spc="-10" b="1">
                <a:latin typeface="Arial"/>
                <a:cs typeface="Arial"/>
              </a:rPr>
              <a:t>Responsável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69171" y="7307051"/>
            <a:ext cx="540385" cy="361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0955">
              <a:lnSpc>
                <a:spcPct val="110200"/>
              </a:lnSpc>
              <a:spcBef>
                <a:spcPts val="100"/>
              </a:spcBef>
            </a:pPr>
            <a:r>
              <a:rPr dirty="0" sz="1000" spc="-10" b="1">
                <a:latin typeface="Arial"/>
                <a:cs typeface="Arial"/>
              </a:rPr>
              <a:t>Período </a:t>
            </a:r>
            <a:r>
              <a:rPr dirty="0" sz="1000" b="1">
                <a:latin typeface="Arial"/>
                <a:cs typeface="Arial"/>
              </a:rPr>
              <a:t>de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10" b="1"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85665" y="7307051"/>
            <a:ext cx="498475" cy="361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1594" marR="5080" indent="-49530">
              <a:lnSpc>
                <a:spcPct val="110200"/>
              </a:lnSpc>
              <a:spcBef>
                <a:spcPts val="100"/>
              </a:spcBef>
            </a:pPr>
            <a:r>
              <a:rPr dirty="0" sz="1000" spc="-10" b="1">
                <a:latin typeface="Arial"/>
                <a:cs typeface="Arial"/>
              </a:rPr>
              <a:t>Período </a:t>
            </a:r>
            <a:r>
              <a:rPr dirty="0" sz="1000" b="1">
                <a:latin typeface="Arial"/>
                <a:cs typeface="Arial"/>
              </a:rPr>
              <a:t>de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fim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65689" y="7406592"/>
            <a:ext cx="22479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6580" algn="l"/>
              </a:tabLst>
            </a:pPr>
            <a:r>
              <a:rPr dirty="0" sz="1000" b="1">
                <a:latin typeface="Arial"/>
                <a:cs typeface="Arial"/>
              </a:rPr>
              <a:t>Previsão</a:t>
            </a:r>
            <a:r>
              <a:rPr dirty="0" sz="1000" spc="-20" b="1">
                <a:latin typeface="Arial"/>
                <a:cs typeface="Arial"/>
              </a:rPr>
              <a:t> </a:t>
            </a:r>
            <a:r>
              <a:rPr dirty="0" sz="1000" b="1">
                <a:latin typeface="Arial"/>
                <a:cs typeface="Arial"/>
              </a:rPr>
              <a:t>de</a:t>
            </a:r>
            <a:r>
              <a:rPr dirty="0" sz="1000" spc="-15" b="1">
                <a:latin typeface="Arial"/>
                <a:cs typeface="Arial"/>
              </a:rPr>
              <a:t> </a:t>
            </a:r>
            <a:r>
              <a:rPr dirty="0" sz="1000" spc="-10" b="1">
                <a:latin typeface="Arial"/>
                <a:cs typeface="Arial"/>
              </a:rPr>
              <a:t>recursos</a:t>
            </a:r>
            <a:r>
              <a:rPr dirty="0" sz="1000" b="1">
                <a:latin typeface="Arial"/>
                <a:cs typeface="Arial"/>
              </a:rPr>
              <a:t>	</a:t>
            </a:r>
            <a:r>
              <a:rPr dirty="0" sz="1000" spc="-10" b="1">
                <a:latin typeface="Arial"/>
                <a:cs typeface="Arial"/>
              </a:rPr>
              <a:t>Status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82883" y="7799647"/>
            <a:ext cx="8655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 MT"/>
                <a:cs typeface="Arial MT"/>
              </a:rPr>
              <a:t>Escola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Judicial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62043" y="7700106"/>
            <a:ext cx="554990" cy="361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5890" marR="5080" indent="-123825">
              <a:lnSpc>
                <a:spcPct val="110200"/>
              </a:lnSpc>
              <a:spcBef>
                <a:spcPts val="100"/>
              </a:spcBef>
            </a:pPr>
            <a:r>
              <a:rPr dirty="0" sz="1000" spc="-10">
                <a:latin typeface="Arial MT"/>
                <a:cs typeface="Arial MT"/>
              </a:rPr>
              <a:t>fevereiro/ </a:t>
            </a:r>
            <a:r>
              <a:rPr dirty="0" sz="1000" spc="-20">
                <a:latin typeface="Arial MT"/>
                <a:cs typeface="Arial MT"/>
              </a:rPr>
              <a:t>2025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39733" y="7700106"/>
            <a:ext cx="589915" cy="361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3670" marR="5080" indent="-141605">
              <a:lnSpc>
                <a:spcPct val="110200"/>
              </a:lnSpc>
              <a:spcBef>
                <a:spcPts val="100"/>
              </a:spcBef>
            </a:pPr>
            <a:r>
              <a:rPr dirty="0" sz="1000" spc="-10">
                <a:latin typeface="Arial MT"/>
                <a:cs typeface="Arial MT"/>
              </a:rPr>
              <a:t>setembro/ </a:t>
            </a:r>
            <a:r>
              <a:rPr dirty="0" sz="1000" spc="-20">
                <a:latin typeface="Arial MT"/>
                <a:cs typeface="Arial MT"/>
              </a:rPr>
              <a:t>2025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86711" y="7799647"/>
            <a:ext cx="679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latin typeface="Arial MT"/>
                <a:cs typeface="Arial MT"/>
              </a:rPr>
              <a:t>-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58775" y="7710140"/>
            <a:ext cx="695325" cy="390525"/>
          </a:xfrm>
          <a:prstGeom prst="rect">
            <a:avLst/>
          </a:prstGeom>
          <a:solidFill>
            <a:srgbClr val="B5D6A7"/>
          </a:solidFill>
        </p:spPr>
        <p:txBody>
          <a:bodyPr wrap="square" lIns="0" tIns="102235" rIns="0" bIns="0" rtlCol="0" vert="horz">
            <a:spAutoFit/>
          </a:bodyPr>
          <a:lstStyle/>
          <a:p>
            <a:pPr marL="61594">
              <a:lnSpc>
                <a:spcPct val="100000"/>
              </a:lnSpc>
              <a:spcBef>
                <a:spcPts val="805"/>
              </a:spcBef>
            </a:pPr>
            <a:r>
              <a:rPr dirty="0" sz="1000" spc="-10">
                <a:latin typeface="Arial MT"/>
                <a:cs typeface="Arial MT"/>
              </a:rPr>
              <a:t>Concluída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7169" y="8192653"/>
            <a:ext cx="86486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 b="1">
                <a:latin typeface="Arial"/>
                <a:cs typeface="Arial"/>
              </a:rPr>
              <a:t>Detalhamento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55049" y="8093087"/>
            <a:ext cx="4958080" cy="361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200"/>
              </a:lnSpc>
              <a:spcBef>
                <a:spcPts val="100"/>
              </a:spcBef>
            </a:pPr>
            <a:r>
              <a:rPr dirty="0" sz="1000">
                <a:latin typeface="Arial MT"/>
                <a:cs typeface="Arial MT"/>
              </a:rPr>
              <a:t>Realizar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ações</a:t>
            </a:r>
            <a:r>
              <a:rPr dirty="0" sz="1000" spc="-2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de</a:t>
            </a:r>
            <a:r>
              <a:rPr dirty="0" sz="1000" spc="-2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capacitação</a:t>
            </a:r>
            <a:r>
              <a:rPr dirty="0" sz="1000" spc="-2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e</a:t>
            </a:r>
            <a:r>
              <a:rPr dirty="0" sz="1000" spc="-2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de</a:t>
            </a:r>
            <a:r>
              <a:rPr dirty="0" sz="1000" spc="-2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sensibilização</a:t>
            </a:r>
            <a:r>
              <a:rPr dirty="0" sz="1000" spc="-2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para</a:t>
            </a:r>
            <a:r>
              <a:rPr dirty="0" sz="1000" spc="-2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os</a:t>
            </a:r>
            <a:r>
              <a:rPr dirty="0" sz="1000" spc="-2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Magistrados</a:t>
            </a:r>
            <a:r>
              <a:rPr dirty="0" sz="1000" spc="-2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(as),</a:t>
            </a:r>
            <a:r>
              <a:rPr dirty="0" sz="1000" spc="-20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servidores </a:t>
            </a:r>
            <a:r>
              <a:rPr dirty="0" sz="1000">
                <a:latin typeface="Arial MT"/>
                <a:cs typeface="Arial MT"/>
              </a:rPr>
              <a:t>(as),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estagiários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(as)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e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terceirizados(as) </a:t>
            </a:r>
            <a:r>
              <a:rPr dirty="0" sz="1000">
                <a:latin typeface="Arial MT"/>
                <a:cs typeface="Arial MT"/>
              </a:rPr>
              <a:t>sobre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Emissões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de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20">
                <a:latin typeface="Arial MT"/>
                <a:cs typeface="Arial MT"/>
              </a:rPr>
              <a:t>GEE.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8152" y="8501719"/>
            <a:ext cx="8229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 b="1">
                <a:latin typeface="Arial"/>
                <a:cs typeface="Arial"/>
              </a:rPr>
              <a:t>Observações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727200" y="6654789"/>
            <a:ext cx="4432300" cy="2070100"/>
            <a:chOff x="1727200" y="6654789"/>
            <a:chExt cx="4432300" cy="2070100"/>
          </a:xfrm>
        </p:grpSpPr>
        <p:sp>
          <p:nvSpPr>
            <p:cNvPr id="26" name="object 26"/>
            <p:cNvSpPr/>
            <p:nvPr/>
          </p:nvSpPr>
          <p:spPr>
            <a:xfrm>
              <a:off x="1727200" y="6654799"/>
              <a:ext cx="12700" cy="2070100"/>
            </a:xfrm>
            <a:custGeom>
              <a:avLst/>
              <a:gdLst/>
              <a:ahLst/>
              <a:cxnLst/>
              <a:rect l="l" t="t" r="r" b="b"/>
              <a:pathLst>
                <a:path w="12700" h="2070100">
                  <a:moveTo>
                    <a:pt x="12700" y="2057400"/>
                  </a:moveTo>
                  <a:lnTo>
                    <a:pt x="0" y="2057400"/>
                  </a:lnTo>
                  <a:lnTo>
                    <a:pt x="0" y="2070100"/>
                  </a:lnTo>
                  <a:lnTo>
                    <a:pt x="12700" y="2070100"/>
                  </a:lnTo>
                  <a:lnTo>
                    <a:pt x="12700" y="2057400"/>
                  </a:lnTo>
                  <a:close/>
                </a:path>
                <a:path w="12700" h="2070100">
                  <a:moveTo>
                    <a:pt x="1270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700" y="28575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733549" y="6711939"/>
              <a:ext cx="0" cy="1971675"/>
            </a:xfrm>
            <a:custGeom>
              <a:avLst/>
              <a:gdLst/>
              <a:ahLst/>
              <a:cxnLst/>
              <a:rect l="l" t="t" r="r" b="b"/>
              <a:pathLst>
                <a:path w="0" h="1971675">
                  <a:moveTo>
                    <a:pt x="0" y="0"/>
                  </a:moveTo>
                  <a:lnTo>
                    <a:pt x="0" y="1971674"/>
                  </a:lnTo>
                </a:path>
              </a:pathLst>
            </a:custGeom>
            <a:ln w="1269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686050" y="7315189"/>
              <a:ext cx="0" cy="771525"/>
            </a:xfrm>
            <a:custGeom>
              <a:avLst/>
              <a:gdLst/>
              <a:ahLst/>
              <a:cxnLst/>
              <a:rect l="l" t="t" r="r" b="b"/>
              <a:pathLst>
                <a:path w="0" h="771525">
                  <a:moveTo>
                    <a:pt x="0" y="0"/>
                  </a:moveTo>
                  <a:lnTo>
                    <a:pt x="0" y="771525"/>
                  </a:lnTo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384549" y="7315189"/>
              <a:ext cx="0" cy="771525"/>
            </a:xfrm>
            <a:custGeom>
              <a:avLst/>
              <a:gdLst/>
              <a:ahLst/>
              <a:cxnLst/>
              <a:rect l="l" t="t" r="r" b="b"/>
              <a:pathLst>
                <a:path w="0" h="771525">
                  <a:moveTo>
                    <a:pt x="0" y="0"/>
                  </a:moveTo>
                  <a:lnTo>
                    <a:pt x="0" y="771525"/>
                  </a:lnTo>
                </a:path>
              </a:pathLst>
            </a:custGeom>
            <a:ln w="1269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083050" y="7315189"/>
              <a:ext cx="0" cy="771525"/>
            </a:xfrm>
            <a:custGeom>
              <a:avLst/>
              <a:gdLst/>
              <a:ahLst/>
              <a:cxnLst/>
              <a:rect l="l" t="t" r="r" b="b"/>
              <a:pathLst>
                <a:path w="0" h="771525">
                  <a:moveTo>
                    <a:pt x="0" y="0"/>
                  </a:moveTo>
                  <a:lnTo>
                    <a:pt x="0" y="771525"/>
                  </a:lnTo>
                </a:path>
              </a:pathLst>
            </a:custGeom>
            <a:ln w="1269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153149" y="7315189"/>
              <a:ext cx="0" cy="771525"/>
            </a:xfrm>
            <a:custGeom>
              <a:avLst/>
              <a:gdLst/>
              <a:ahLst/>
              <a:cxnLst/>
              <a:rect l="l" t="t" r="r" b="b"/>
              <a:pathLst>
                <a:path w="0" h="771525">
                  <a:moveTo>
                    <a:pt x="0" y="0"/>
                  </a:moveTo>
                  <a:lnTo>
                    <a:pt x="0" y="771525"/>
                  </a:lnTo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1701063"/>
            <a:ext cx="6134100" cy="457200"/>
          </a:xfrm>
          <a:custGeom>
            <a:avLst/>
            <a:gdLst/>
            <a:ahLst/>
            <a:cxnLst/>
            <a:rect l="l" t="t" r="r" b="b"/>
            <a:pathLst>
              <a:path w="6134100" h="457200">
                <a:moveTo>
                  <a:pt x="6134100" y="0"/>
                </a:moveTo>
                <a:lnTo>
                  <a:pt x="1019175" y="0"/>
                </a:lnTo>
                <a:lnTo>
                  <a:pt x="0" y="0"/>
                </a:lnTo>
                <a:lnTo>
                  <a:pt x="0" y="457200"/>
                </a:lnTo>
                <a:lnTo>
                  <a:pt x="1019175" y="457200"/>
                </a:lnTo>
                <a:lnTo>
                  <a:pt x="6134100" y="457200"/>
                </a:lnTo>
                <a:lnTo>
                  <a:pt x="6134100" y="0"/>
                </a:lnTo>
                <a:close/>
              </a:path>
            </a:pathLst>
          </a:custGeom>
          <a:solidFill>
            <a:srgbClr val="4A532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720000" y="2558305"/>
            <a:ext cx="6134100" cy="809625"/>
            <a:chOff x="720000" y="2558305"/>
            <a:chExt cx="6134100" cy="809625"/>
          </a:xfrm>
        </p:grpSpPr>
        <p:sp>
          <p:nvSpPr>
            <p:cNvPr id="5" name="object 5"/>
            <p:cNvSpPr/>
            <p:nvPr/>
          </p:nvSpPr>
          <p:spPr>
            <a:xfrm>
              <a:off x="719988" y="2558313"/>
              <a:ext cx="5438775" cy="809625"/>
            </a:xfrm>
            <a:custGeom>
              <a:avLst/>
              <a:gdLst/>
              <a:ahLst/>
              <a:cxnLst/>
              <a:rect l="l" t="t" r="r" b="b"/>
              <a:pathLst>
                <a:path w="5438775" h="809625">
                  <a:moveTo>
                    <a:pt x="5438775" y="0"/>
                  </a:moveTo>
                  <a:lnTo>
                    <a:pt x="5438775" y="0"/>
                  </a:lnTo>
                  <a:lnTo>
                    <a:pt x="0" y="0"/>
                  </a:lnTo>
                  <a:lnTo>
                    <a:pt x="0" y="809625"/>
                  </a:lnTo>
                  <a:lnTo>
                    <a:pt x="5438775" y="809625"/>
                  </a:lnTo>
                  <a:lnTo>
                    <a:pt x="5438775" y="0"/>
                  </a:lnTo>
                  <a:close/>
                </a:path>
              </a:pathLst>
            </a:custGeom>
            <a:solidFill>
              <a:srgbClr val="BFC8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158775" y="2558305"/>
              <a:ext cx="695325" cy="809625"/>
            </a:xfrm>
            <a:custGeom>
              <a:avLst/>
              <a:gdLst/>
              <a:ahLst/>
              <a:cxnLst/>
              <a:rect l="l" t="t" r="r" b="b"/>
              <a:pathLst>
                <a:path w="695325" h="809625">
                  <a:moveTo>
                    <a:pt x="695325" y="809625"/>
                  </a:moveTo>
                  <a:lnTo>
                    <a:pt x="0" y="809625"/>
                  </a:lnTo>
                  <a:lnTo>
                    <a:pt x="0" y="0"/>
                  </a:lnTo>
                  <a:lnTo>
                    <a:pt x="695325" y="0"/>
                  </a:lnTo>
                  <a:lnTo>
                    <a:pt x="695325" y="809625"/>
                  </a:lnTo>
                  <a:close/>
                </a:path>
              </a:pathLst>
            </a:custGeom>
            <a:solidFill>
              <a:srgbClr val="FFE49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719988" y="5409361"/>
            <a:ext cx="5438775" cy="552450"/>
          </a:xfrm>
          <a:custGeom>
            <a:avLst/>
            <a:gdLst/>
            <a:ahLst/>
            <a:cxnLst/>
            <a:rect l="l" t="t" r="r" b="b"/>
            <a:pathLst>
              <a:path w="5438775" h="552450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552450"/>
                </a:lnTo>
                <a:lnTo>
                  <a:pt x="5438775" y="552450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9988" y="8176424"/>
            <a:ext cx="5438775" cy="466725"/>
          </a:xfrm>
          <a:custGeom>
            <a:avLst/>
            <a:gdLst/>
            <a:ahLst/>
            <a:cxnLst/>
            <a:rect l="l" t="t" r="r" b="b"/>
            <a:pathLst>
              <a:path w="5438775" h="466725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466725"/>
                </a:lnTo>
                <a:lnTo>
                  <a:pt x="5438775" y="466725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676251" y="859680"/>
            <a:ext cx="1765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39</a:t>
            </a:r>
            <a:endParaRPr sz="1100">
              <a:latin typeface="Tahoma"/>
              <a:cs typeface="Tahoma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720000" y="1701780"/>
          <a:ext cx="6210300" cy="2284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5120640"/>
              </a:tblGrid>
              <a:tr h="205613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11.8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128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1874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CULTURA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ORGANIZACIONAL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campanhas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internas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consumo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consciente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0170" marR="145415" indent="250190">
                        <a:lnSpc>
                          <a:spcPct val="55100"/>
                        </a:lnSpc>
                        <a:tabLst>
                          <a:tab pos="1047750" algn="l"/>
                          <a:tab pos="1069340" algn="l"/>
                          <a:tab pos="1764664" algn="l"/>
                          <a:tab pos="1813560" algn="l"/>
                          <a:tab pos="2744470" algn="l"/>
                          <a:tab pos="4578350" algn="l"/>
                        </a:tabLst>
                      </a:pPr>
                      <a:r>
                        <a:rPr dirty="0" baseline="36111" sz="1500" spc="-30" b="1">
                          <a:latin typeface="Arial"/>
                          <a:cs typeface="Arial"/>
                        </a:rPr>
                        <a:t>Área</a:t>
                      </a:r>
                      <a:r>
                        <a:rPr dirty="0" baseline="36111" sz="1500" b="1">
                          <a:latin typeface="Arial"/>
                          <a:cs typeface="Arial"/>
                        </a:rPr>
                        <a:t>		</a:t>
                      </a:r>
                      <a:r>
                        <a:rPr dirty="0" baseline="36111" sz="1500" spc="-15" b="1">
                          <a:latin typeface="Arial"/>
                          <a:cs typeface="Arial"/>
                        </a:rPr>
                        <a:t>Período</a:t>
                      </a:r>
                      <a:r>
                        <a:rPr dirty="0" baseline="36111" sz="1500" b="1">
                          <a:latin typeface="Arial"/>
                          <a:cs typeface="Arial"/>
                        </a:rPr>
                        <a:t>	</a:t>
                      </a:r>
                      <a:r>
                        <a:rPr dirty="0" baseline="36111" sz="1500" spc="-15" b="1">
                          <a:latin typeface="Arial"/>
                          <a:cs typeface="Arial"/>
                        </a:rPr>
                        <a:t>Período</a:t>
                      </a:r>
                      <a:r>
                        <a:rPr dirty="0" baseline="36111" sz="1500" b="1"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Status Responsável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	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		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0350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900" spc="-10">
                          <a:latin typeface="Arial MT"/>
                          <a:cs typeface="Arial MT"/>
                        </a:rPr>
                        <a:t>Coordenadoria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417830">
                        <a:lnSpc>
                          <a:spcPts val="930"/>
                        </a:lnSpc>
                        <a:spcBef>
                          <a:spcPts val="565"/>
                        </a:spcBef>
                        <a:tabLst>
                          <a:tab pos="1040765" algn="l"/>
                          <a:tab pos="1718310" algn="l"/>
                          <a:tab pos="4677410" algn="l"/>
                        </a:tabLst>
                      </a:pPr>
                      <a:r>
                        <a:rPr dirty="0" baseline="33950" sz="1350" spc="-37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baseline="33950" sz="135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fevereiro/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setembro/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Em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43180">
                        <a:lnSpc>
                          <a:spcPts val="930"/>
                        </a:lnSpc>
                        <a:tabLst>
                          <a:tab pos="1163955" algn="l"/>
                          <a:tab pos="1859280" algn="l"/>
                          <a:tab pos="3365500" algn="l"/>
                          <a:tab pos="4455160" algn="l"/>
                        </a:tabLst>
                      </a:pPr>
                      <a:r>
                        <a:rPr dirty="0" baseline="3086" sz="1350" spc="-15">
                          <a:latin typeface="Arial MT"/>
                          <a:cs typeface="Arial MT"/>
                        </a:rPr>
                        <a:t>Sustentabilidade,</a:t>
                      </a:r>
                      <a:r>
                        <a:rPr dirty="0" baseline="3086" sz="135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baseline="-36111" sz="1500" spc="-30">
                          <a:latin typeface="Arial MT"/>
                          <a:cs typeface="Arial MT"/>
                        </a:rPr>
                        <a:t>2025</a:t>
                      </a:r>
                      <a:r>
                        <a:rPr dirty="0" baseline="-36111" sz="150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baseline="-36111" sz="1500" spc="-30">
                          <a:latin typeface="Arial MT"/>
                          <a:cs typeface="Arial MT"/>
                        </a:rPr>
                        <a:t>2025</a:t>
                      </a:r>
                      <a:r>
                        <a:rPr dirty="0" baseline="-36111" sz="150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baseline="-36111" sz="1500" spc="-15">
                          <a:latin typeface="Arial MT"/>
                          <a:cs typeface="Arial MT"/>
                        </a:rPr>
                        <a:t>andamento</a:t>
                      </a:r>
                      <a:endParaRPr baseline="-36111" sz="1500">
                        <a:latin typeface="Arial MT"/>
                        <a:cs typeface="Arial MT"/>
                      </a:endParaRPr>
                    </a:p>
                    <a:p>
                      <a:pPr marL="268605" marR="4217670" indent="-200660">
                        <a:lnSpc>
                          <a:spcPts val="1190"/>
                        </a:lnSpc>
                        <a:spcBef>
                          <a:spcPts val="10"/>
                        </a:spcBef>
                      </a:pPr>
                      <a:r>
                        <a:rPr dirty="0" sz="900">
                          <a:latin typeface="Arial MT"/>
                          <a:cs typeface="Arial MT"/>
                        </a:rPr>
                        <a:t>Acessibilidade </a:t>
                      </a:r>
                      <a:r>
                        <a:rPr dirty="0" sz="900" spc="-5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900" spc="-10">
                          <a:latin typeface="Arial MT"/>
                          <a:cs typeface="Arial MT"/>
                        </a:rPr>
                        <a:t> Inclusão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33655" marR="160020">
                        <a:lnSpc>
                          <a:spcPct val="110200"/>
                        </a:lnSpc>
                        <a:spcBef>
                          <a:spcPts val="37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Promover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campanhas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internas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conscientizar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Magistrados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(as),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terceirizados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estagiários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consciente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água,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luz,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materiais.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Campanha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"Mais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Ação,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Menos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Emissão",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sobre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formas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consciente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222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720000" y="4552106"/>
          <a:ext cx="6210300" cy="2200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93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REENGENHARIA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OCUPAÇÃO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ESPAÇOS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Avaliar</a:t>
                      </a:r>
                      <a:r>
                        <a:rPr dirty="0" sz="12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possibilidade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uso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espaço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físico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Tribunal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79375" marR="60325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8279" marR="40640" indent="-15875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5524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5560" marR="22225" indent="222250">
                        <a:lnSpc>
                          <a:spcPct val="110200"/>
                        </a:lnSpc>
                        <a:spcBef>
                          <a:spcPts val="67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  <a:tr h="56197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74930">
                        <a:lnSpc>
                          <a:spcPct val="110200"/>
                        </a:lnSpc>
                        <a:spcBef>
                          <a:spcPts val="7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Aumentar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uso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compartilhado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prédio-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fim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reduzir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racionalizar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ocupação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espaço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(nº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estagiários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terceirizados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metro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quadrado).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720000" y="7319168"/>
          <a:ext cx="6210300" cy="1933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93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REENGENHARIA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OCUPAÇÃO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ESPAÇOS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Realocação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pessoal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Foro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Santa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Vitória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Palmar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79375" marR="60325">
                        <a:lnSpc>
                          <a:spcPct val="110200"/>
                        </a:lnSpc>
                        <a:spcBef>
                          <a:spcPts val="74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ct val="110200"/>
                        </a:lnSpc>
                        <a:spcBef>
                          <a:spcPts val="74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8279" marR="132080" indent="-67310">
                        <a:lnSpc>
                          <a:spcPct val="110200"/>
                        </a:lnSpc>
                        <a:spcBef>
                          <a:spcPts val="74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agosto/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4667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Concluída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3716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5D6A7"/>
                    </a:solidFill>
                  </a:tcPr>
                </a:tc>
              </a:tr>
              <a:tr h="390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431165">
                        <a:lnSpc>
                          <a:spcPct val="1102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Realocar</a:t>
                      </a:r>
                      <a:r>
                        <a:rPr dirty="0" sz="1000" spc="-4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servidores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estagiários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(as),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terceirizados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(as)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Santa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Vitória</a:t>
                      </a:r>
                      <a:r>
                        <a:rPr dirty="0" sz="10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do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Palmar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prédio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compartilhado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TJ.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907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pSp>
        <p:nvGrpSpPr>
          <p:cNvPr id="13" name="object 13"/>
          <p:cNvGrpSpPr/>
          <p:nvPr/>
        </p:nvGrpSpPr>
        <p:grpSpPr>
          <a:xfrm>
            <a:off x="2679700" y="2158980"/>
            <a:ext cx="12700" cy="1206500"/>
            <a:chOff x="2679700" y="2158980"/>
            <a:chExt cx="12700" cy="1206500"/>
          </a:xfrm>
        </p:grpSpPr>
        <p:sp>
          <p:nvSpPr>
            <p:cNvPr id="14" name="object 14"/>
            <p:cNvSpPr/>
            <p:nvPr/>
          </p:nvSpPr>
          <p:spPr>
            <a:xfrm>
              <a:off x="2679700" y="2158986"/>
              <a:ext cx="12700" cy="1206500"/>
            </a:xfrm>
            <a:custGeom>
              <a:avLst/>
              <a:gdLst/>
              <a:ahLst/>
              <a:cxnLst/>
              <a:rect l="l" t="t" r="r" b="b"/>
              <a:pathLst>
                <a:path w="12700" h="1206500">
                  <a:moveTo>
                    <a:pt x="12700" y="1200150"/>
                  </a:moveTo>
                  <a:lnTo>
                    <a:pt x="0" y="1200150"/>
                  </a:lnTo>
                  <a:lnTo>
                    <a:pt x="0" y="1206500"/>
                  </a:lnTo>
                  <a:lnTo>
                    <a:pt x="12700" y="1206500"/>
                  </a:lnTo>
                  <a:lnTo>
                    <a:pt x="12700" y="1200150"/>
                  </a:lnTo>
                  <a:close/>
                </a:path>
                <a:path w="12700" h="1206500">
                  <a:moveTo>
                    <a:pt x="1270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700" y="28575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686050" y="2216130"/>
              <a:ext cx="0" cy="1114425"/>
            </a:xfrm>
            <a:custGeom>
              <a:avLst/>
              <a:gdLst/>
              <a:ahLst/>
              <a:cxnLst/>
              <a:rect l="l" t="t" r="r" b="b"/>
              <a:pathLst>
                <a:path w="0" h="1114425">
                  <a:moveTo>
                    <a:pt x="0" y="0"/>
                  </a:moveTo>
                  <a:lnTo>
                    <a:pt x="0" y="1114424"/>
                  </a:lnTo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3378200" y="2158980"/>
            <a:ext cx="12700" cy="1206500"/>
            <a:chOff x="3378200" y="2158980"/>
            <a:chExt cx="12700" cy="1206500"/>
          </a:xfrm>
        </p:grpSpPr>
        <p:sp>
          <p:nvSpPr>
            <p:cNvPr id="17" name="object 17"/>
            <p:cNvSpPr/>
            <p:nvPr/>
          </p:nvSpPr>
          <p:spPr>
            <a:xfrm>
              <a:off x="3378187" y="2158986"/>
              <a:ext cx="12700" cy="1206500"/>
            </a:xfrm>
            <a:custGeom>
              <a:avLst/>
              <a:gdLst/>
              <a:ahLst/>
              <a:cxnLst/>
              <a:rect l="l" t="t" r="r" b="b"/>
              <a:pathLst>
                <a:path w="12700" h="1206500">
                  <a:moveTo>
                    <a:pt x="12700" y="1200150"/>
                  </a:moveTo>
                  <a:lnTo>
                    <a:pt x="0" y="1200150"/>
                  </a:lnTo>
                  <a:lnTo>
                    <a:pt x="0" y="1206500"/>
                  </a:lnTo>
                  <a:lnTo>
                    <a:pt x="12700" y="1206500"/>
                  </a:lnTo>
                  <a:lnTo>
                    <a:pt x="12700" y="1200150"/>
                  </a:lnTo>
                  <a:close/>
                </a:path>
                <a:path w="12700" h="1206500">
                  <a:moveTo>
                    <a:pt x="1270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700" y="28575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384549" y="2216130"/>
              <a:ext cx="0" cy="1114425"/>
            </a:xfrm>
            <a:custGeom>
              <a:avLst/>
              <a:gdLst/>
              <a:ahLst/>
              <a:cxnLst/>
              <a:rect l="l" t="t" r="r" b="b"/>
              <a:pathLst>
                <a:path w="0" h="1114425">
                  <a:moveTo>
                    <a:pt x="0" y="0"/>
                  </a:moveTo>
                  <a:lnTo>
                    <a:pt x="0" y="1114424"/>
                  </a:lnTo>
                </a:path>
              </a:pathLst>
            </a:custGeom>
            <a:ln w="1269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4076700" y="2158980"/>
            <a:ext cx="12700" cy="1206500"/>
            <a:chOff x="4076700" y="2158980"/>
            <a:chExt cx="12700" cy="1206500"/>
          </a:xfrm>
        </p:grpSpPr>
        <p:sp>
          <p:nvSpPr>
            <p:cNvPr id="20" name="object 20"/>
            <p:cNvSpPr/>
            <p:nvPr/>
          </p:nvSpPr>
          <p:spPr>
            <a:xfrm>
              <a:off x="4076700" y="2158986"/>
              <a:ext cx="12700" cy="1206500"/>
            </a:xfrm>
            <a:custGeom>
              <a:avLst/>
              <a:gdLst/>
              <a:ahLst/>
              <a:cxnLst/>
              <a:rect l="l" t="t" r="r" b="b"/>
              <a:pathLst>
                <a:path w="12700" h="1206500">
                  <a:moveTo>
                    <a:pt x="12687" y="1200150"/>
                  </a:moveTo>
                  <a:lnTo>
                    <a:pt x="0" y="1200150"/>
                  </a:lnTo>
                  <a:lnTo>
                    <a:pt x="0" y="1206500"/>
                  </a:lnTo>
                  <a:lnTo>
                    <a:pt x="12687" y="1206500"/>
                  </a:lnTo>
                  <a:lnTo>
                    <a:pt x="12687" y="1200150"/>
                  </a:lnTo>
                  <a:close/>
                </a:path>
                <a:path w="12700" h="1206500">
                  <a:moveTo>
                    <a:pt x="12687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687" y="28575"/>
                  </a:lnTo>
                  <a:lnTo>
                    <a:pt x="126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083049" y="2216130"/>
              <a:ext cx="0" cy="1114425"/>
            </a:xfrm>
            <a:custGeom>
              <a:avLst/>
              <a:gdLst/>
              <a:ahLst/>
              <a:cxnLst/>
              <a:rect l="l" t="t" r="r" b="b"/>
              <a:pathLst>
                <a:path w="0" h="1114425">
                  <a:moveTo>
                    <a:pt x="0" y="0"/>
                  </a:moveTo>
                  <a:lnTo>
                    <a:pt x="0" y="1114424"/>
                  </a:lnTo>
                </a:path>
              </a:pathLst>
            </a:custGeom>
            <a:ln w="1269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/>
          <p:cNvGrpSpPr/>
          <p:nvPr/>
        </p:nvGrpSpPr>
        <p:grpSpPr>
          <a:xfrm>
            <a:off x="6146799" y="2158980"/>
            <a:ext cx="12700" cy="1206500"/>
            <a:chOff x="6146799" y="2158980"/>
            <a:chExt cx="12700" cy="1206500"/>
          </a:xfrm>
        </p:grpSpPr>
        <p:sp>
          <p:nvSpPr>
            <p:cNvPr id="23" name="object 23"/>
            <p:cNvSpPr/>
            <p:nvPr/>
          </p:nvSpPr>
          <p:spPr>
            <a:xfrm>
              <a:off x="6146787" y="2158986"/>
              <a:ext cx="13335" cy="1206500"/>
            </a:xfrm>
            <a:custGeom>
              <a:avLst/>
              <a:gdLst/>
              <a:ahLst/>
              <a:cxnLst/>
              <a:rect l="l" t="t" r="r" b="b"/>
              <a:pathLst>
                <a:path w="13335" h="1206500">
                  <a:moveTo>
                    <a:pt x="12712" y="1200150"/>
                  </a:moveTo>
                  <a:lnTo>
                    <a:pt x="0" y="1200150"/>
                  </a:lnTo>
                  <a:lnTo>
                    <a:pt x="0" y="1206500"/>
                  </a:lnTo>
                  <a:lnTo>
                    <a:pt x="12712" y="1206500"/>
                  </a:lnTo>
                  <a:lnTo>
                    <a:pt x="12712" y="1200150"/>
                  </a:lnTo>
                  <a:close/>
                </a:path>
                <a:path w="13335" h="1206500">
                  <a:moveTo>
                    <a:pt x="12712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712" y="28575"/>
                  </a:lnTo>
                  <a:lnTo>
                    <a:pt x="127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153149" y="2216130"/>
              <a:ext cx="0" cy="1114425"/>
            </a:xfrm>
            <a:custGeom>
              <a:avLst/>
              <a:gdLst/>
              <a:ahLst/>
              <a:cxnLst/>
              <a:rect l="l" t="t" r="r" b="b"/>
              <a:pathLst>
                <a:path w="0" h="1114425">
                  <a:moveTo>
                    <a:pt x="0" y="0"/>
                  </a:moveTo>
                  <a:lnTo>
                    <a:pt x="0" y="1114424"/>
                  </a:lnTo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742941" y="1274036"/>
            <a:ext cx="207454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29">
                <a:solidFill>
                  <a:srgbClr val="4A5320"/>
                </a:solidFill>
                <a:latin typeface="Tahoma"/>
                <a:cs typeface="Tahoma"/>
              </a:rPr>
              <a:t>SUMÁRIO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3357" y="4908618"/>
            <a:ext cx="82550" cy="984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5955" y="5261836"/>
            <a:ext cx="82550" cy="984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3205" y="5261836"/>
            <a:ext cx="82550" cy="984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3357" y="7765324"/>
            <a:ext cx="82550" cy="9842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7300" y="1997936"/>
            <a:ext cx="6145530" cy="59067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90" b="1">
                <a:solidFill>
                  <a:srgbClr val="8B613B"/>
                </a:solidFill>
                <a:latin typeface="Tahoma"/>
                <a:cs typeface="Tahoma"/>
                <a:hlinkClick r:id="rId3" action="ppaction://hlinksldjump"/>
              </a:rPr>
              <a:t>INTRODUÇÃO...................................................................................................................................................</a:t>
            </a:r>
            <a:r>
              <a:rPr dirty="0" sz="1100" spc="484" b="1">
                <a:solidFill>
                  <a:srgbClr val="8B613B"/>
                </a:solidFill>
                <a:latin typeface="Tahoma"/>
                <a:cs typeface="Tahoma"/>
                <a:hlinkClick r:id="rId3" action="ppaction://hlinksldjump"/>
              </a:rPr>
              <a:t>  </a:t>
            </a:r>
            <a:r>
              <a:rPr dirty="0" sz="1100" spc="-50" b="1">
                <a:solidFill>
                  <a:srgbClr val="8B613B"/>
                </a:solidFill>
                <a:latin typeface="Tahoma"/>
                <a:cs typeface="Tahoma"/>
                <a:hlinkClick r:id="rId3" action="ppaction://hlinksldjump"/>
              </a:rPr>
              <a:t>5</a:t>
            </a:r>
            <a:endParaRPr sz="1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100" spc="-60" b="1">
                <a:solidFill>
                  <a:srgbClr val="8B613B"/>
                </a:solidFill>
                <a:latin typeface="Tahoma"/>
                <a:cs typeface="Tahoma"/>
                <a:hlinkClick r:id="rId4" action="ppaction://hlinksldjump"/>
              </a:rPr>
              <a:t>CONSOLIDAÇÃO</a:t>
            </a:r>
            <a:r>
              <a:rPr dirty="0" sz="1100" spc="220" b="1">
                <a:solidFill>
                  <a:srgbClr val="8B613B"/>
                </a:solidFill>
                <a:latin typeface="Tahoma"/>
                <a:cs typeface="Tahoma"/>
                <a:hlinkClick r:id="rId4" action="ppaction://hlinksldjump"/>
              </a:rPr>
              <a:t> </a:t>
            </a:r>
            <a:r>
              <a:rPr dirty="0" sz="1100" spc="-50" b="1">
                <a:solidFill>
                  <a:srgbClr val="8B613B"/>
                </a:solidFill>
                <a:latin typeface="Tahoma"/>
                <a:cs typeface="Tahoma"/>
                <a:hlinkClick r:id="rId4" action="ppaction://hlinksldjump"/>
              </a:rPr>
              <a:t>DE</a:t>
            </a:r>
            <a:r>
              <a:rPr dirty="0" sz="1100" spc="235" b="1">
                <a:solidFill>
                  <a:srgbClr val="8B613B"/>
                </a:solidFill>
                <a:latin typeface="Tahoma"/>
                <a:cs typeface="Tahoma"/>
                <a:hlinkClick r:id="rId4" action="ppaction://hlinksldjump"/>
              </a:rPr>
              <a:t> </a:t>
            </a:r>
            <a:r>
              <a:rPr dirty="0" sz="1100" spc="-60" b="1">
                <a:solidFill>
                  <a:srgbClr val="8B613B"/>
                </a:solidFill>
                <a:latin typeface="Tahoma"/>
                <a:cs typeface="Tahoma"/>
                <a:hlinkClick r:id="rId4" action="ppaction://hlinksldjump"/>
              </a:rPr>
              <a:t>RESULTADOS</a:t>
            </a:r>
            <a:r>
              <a:rPr dirty="0" sz="1100" spc="235" b="1">
                <a:solidFill>
                  <a:srgbClr val="8B613B"/>
                </a:solidFill>
                <a:latin typeface="Tahoma"/>
                <a:cs typeface="Tahoma"/>
                <a:hlinkClick r:id="rId4" action="ppaction://hlinksldjump"/>
              </a:rPr>
              <a:t> </a:t>
            </a:r>
            <a:r>
              <a:rPr dirty="0" sz="1100" spc="-90" b="1">
                <a:solidFill>
                  <a:srgbClr val="8B613B"/>
                </a:solidFill>
                <a:latin typeface="Tahoma"/>
                <a:cs typeface="Tahoma"/>
                <a:hlinkClick r:id="rId4" action="ppaction://hlinksldjump"/>
              </a:rPr>
              <a:t>2025...................................................................................................</a:t>
            </a:r>
            <a:r>
              <a:rPr dirty="0" sz="1100" spc="40" b="1">
                <a:solidFill>
                  <a:srgbClr val="8B613B"/>
                </a:solidFill>
                <a:latin typeface="Tahoma"/>
                <a:cs typeface="Tahoma"/>
                <a:hlinkClick r:id="rId4" action="ppaction://hlinksldjump"/>
              </a:rPr>
              <a:t> </a:t>
            </a:r>
            <a:r>
              <a:rPr dirty="0" sz="1100" spc="-50" b="1">
                <a:solidFill>
                  <a:srgbClr val="8B613B"/>
                </a:solidFill>
                <a:latin typeface="Tahoma"/>
                <a:cs typeface="Tahoma"/>
                <a:hlinkClick r:id="rId4" action="ppaction://hlinksldjump"/>
              </a:rPr>
              <a:t>7</a:t>
            </a:r>
            <a:endParaRPr sz="1100">
              <a:latin typeface="Tahoma"/>
              <a:cs typeface="Tahoma"/>
            </a:endParaRPr>
          </a:p>
          <a:p>
            <a:pPr marL="359410" indent="-152400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359410" algn="l"/>
              </a:tabLst>
            </a:pP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Uso</a:t>
            </a:r>
            <a:r>
              <a:rPr dirty="0" sz="1100" spc="-6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4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eﬁciente</a:t>
            </a:r>
            <a:r>
              <a:rPr dirty="0" sz="1100" spc="-5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de</a:t>
            </a:r>
            <a:r>
              <a:rPr dirty="0" sz="1100" spc="-5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7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insumos,</a:t>
            </a:r>
            <a:r>
              <a:rPr dirty="0" sz="1100" spc="-6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materiais</a:t>
            </a:r>
            <a:r>
              <a:rPr dirty="0" sz="1100" spc="-5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</a:t>
            </a:r>
            <a:r>
              <a:rPr dirty="0" sz="1100" spc="-5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16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serviços..............................................................................................8</a:t>
            </a:r>
            <a:endParaRPr sz="1100">
              <a:latin typeface="Verdana"/>
              <a:cs typeface="Verdana"/>
            </a:endParaRPr>
          </a:p>
          <a:p>
            <a:pPr marL="384810" indent="-152400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384810" algn="l"/>
              </a:tabLst>
            </a:pP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6" action="ppaction://hlinksldjump"/>
              </a:rPr>
              <a:t>Energia</a:t>
            </a:r>
            <a:r>
              <a:rPr dirty="0" sz="1100" spc="-35">
                <a:solidFill>
                  <a:srgbClr val="4A5320"/>
                </a:solidFill>
                <a:latin typeface="Verdana"/>
                <a:cs typeface="Verdana"/>
                <a:hlinkClick r:id="rId6" action="ppaction://hlinksldjump"/>
              </a:rPr>
              <a:t> </a:t>
            </a:r>
            <a:r>
              <a:rPr dirty="0" sz="1100" spc="-175">
                <a:solidFill>
                  <a:srgbClr val="4A5320"/>
                </a:solidFill>
                <a:latin typeface="Verdana"/>
                <a:cs typeface="Verdana"/>
                <a:hlinkClick r:id="rId6" action="ppaction://hlinksldjump"/>
              </a:rPr>
              <a:t>elétrica...................................................................................................................................................................9</a:t>
            </a:r>
            <a:endParaRPr sz="1100">
              <a:latin typeface="Verdana"/>
              <a:cs typeface="Verdana"/>
            </a:endParaRPr>
          </a:p>
          <a:p>
            <a:pPr marL="380365" indent="-152400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380365" algn="l"/>
              </a:tabLst>
            </a:pPr>
            <a:r>
              <a:rPr dirty="0" sz="1100" spc="-3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Água</a:t>
            </a:r>
            <a:r>
              <a:rPr dirty="0" sz="1100" spc="8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</a:t>
            </a:r>
            <a:r>
              <a:rPr dirty="0" sz="1100" spc="8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 </a:t>
            </a:r>
            <a:r>
              <a:rPr dirty="0" sz="1100" spc="-18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esgoto...................................................................................................................................................................</a:t>
            </a:r>
            <a:r>
              <a:rPr dirty="0" sz="1100" spc="1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10</a:t>
            </a:r>
            <a:endParaRPr sz="1100">
              <a:latin typeface="Verdana"/>
              <a:cs typeface="Verdana"/>
            </a:endParaRPr>
          </a:p>
          <a:p>
            <a:pPr marL="382905" indent="-152400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382905" algn="l"/>
              </a:tabLst>
            </a:pPr>
            <a:r>
              <a:rPr dirty="0" sz="1100" spc="-4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Gestão</a:t>
            </a:r>
            <a:r>
              <a:rPr dirty="0" sz="1100" spc="-6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de</a:t>
            </a:r>
            <a:r>
              <a:rPr dirty="0" sz="1100" spc="-6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17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resíduos..........................................................................................................................................................11</a:t>
            </a:r>
            <a:endParaRPr sz="1100">
              <a:latin typeface="Verdana"/>
              <a:cs typeface="Verdana"/>
            </a:endParaRPr>
          </a:p>
          <a:p>
            <a:pPr marL="380365" indent="-152400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380365" algn="l"/>
              </a:tabLst>
            </a:pPr>
            <a:r>
              <a:rPr dirty="0" sz="1100" spc="-3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Ações</a:t>
            </a:r>
            <a:r>
              <a:rPr dirty="0" sz="1100" spc="26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</a:t>
            </a:r>
            <a:r>
              <a:rPr dirty="0" sz="1100" spc="26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Capacitações</a:t>
            </a:r>
            <a:r>
              <a:rPr dirty="0" sz="1100" spc="26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18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Contínuas..........................................................................................................................</a:t>
            </a:r>
            <a:r>
              <a:rPr dirty="0" sz="1100" spc="-14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12</a:t>
            </a:r>
            <a:endParaRPr sz="1100">
              <a:latin typeface="Verdana"/>
              <a:cs typeface="Verdana"/>
            </a:endParaRPr>
          </a:p>
          <a:p>
            <a:pPr marL="382270" indent="-152400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382270" algn="l"/>
              </a:tabLst>
            </a:pPr>
            <a:r>
              <a:rPr dirty="0" sz="1100" spc="-175">
                <a:solidFill>
                  <a:srgbClr val="4A5320"/>
                </a:solidFill>
                <a:latin typeface="Verdana"/>
                <a:cs typeface="Verdana"/>
                <a:hlinkClick r:id="rId7" action="ppaction://hlinksldjump"/>
              </a:rPr>
              <a:t>Deslocamento....................................................................................................................................................................13</a:t>
            </a:r>
            <a:endParaRPr sz="1100">
              <a:latin typeface="Verdana"/>
              <a:cs typeface="Verdana"/>
            </a:endParaRPr>
          </a:p>
          <a:p>
            <a:pPr marL="370840" indent="-152400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370840" algn="l"/>
              </a:tabLst>
            </a:pPr>
            <a:r>
              <a:rPr dirty="0" sz="1100" spc="-35">
                <a:solidFill>
                  <a:srgbClr val="4A5320"/>
                </a:solidFill>
                <a:latin typeface="Verdana"/>
                <a:cs typeface="Verdana"/>
                <a:hlinkClick r:id="rId8" action="ppaction://hlinksldjump"/>
              </a:rPr>
              <a:t>Obras</a:t>
            </a:r>
            <a:r>
              <a:rPr dirty="0" sz="1100" spc="-70">
                <a:solidFill>
                  <a:srgbClr val="4A5320"/>
                </a:solidFill>
                <a:latin typeface="Verdana"/>
                <a:cs typeface="Verdana"/>
                <a:hlinkClick r:id="rId8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8" action="ppaction://hlinksldjump"/>
              </a:rPr>
              <a:t>de</a:t>
            </a:r>
            <a:r>
              <a:rPr dirty="0" sz="1100" spc="-70">
                <a:solidFill>
                  <a:srgbClr val="4A5320"/>
                </a:solidFill>
                <a:latin typeface="Verdana"/>
                <a:cs typeface="Verdana"/>
                <a:hlinkClick r:id="rId8" action="ppaction://hlinksldjump"/>
              </a:rPr>
              <a:t> </a:t>
            </a:r>
            <a:r>
              <a:rPr dirty="0" sz="1100" spc="-40">
                <a:solidFill>
                  <a:srgbClr val="4A5320"/>
                </a:solidFill>
                <a:latin typeface="Verdana"/>
                <a:cs typeface="Verdana"/>
                <a:hlinkClick r:id="rId8" action="ppaction://hlinksldjump"/>
              </a:rPr>
              <a:t>reformas</a:t>
            </a:r>
            <a:r>
              <a:rPr dirty="0" sz="1100" spc="-65">
                <a:solidFill>
                  <a:srgbClr val="4A5320"/>
                </a:solidFill>
                <a:latin typeface="Verdana"/>
                <a:cs typeface="Verdana"/>
                <a:hlinkClick r:id="rId8" action="ppaction://hlinksldjump"/>
              </a:rPr>
              <a:t>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8" action="ppaction://hlinksldjump"/>
              </a:rPr>
              <a:t>e</a:t>
            </a:r>
            <a:r>
              <a:rPr dirty="0" sz="1100" spc="-70">
                <a:solidFill>
                  <a:srgbClr val="4A5320"/>
                </a:solidFill>
                <a:latin typeface="Verdana"/>
                <a:cs typeface="Verdana"/>
                <a:hlinkClick r:id="rId8" action="ppaction://hlinksldjump"/>
              </a:rPr>
              <a:t> </a:t>
            </a:r>
            <a:r>
              <a:rPr dirty="0" sz="1100" spc="-175">
                <a:solidFill>
                  <a:srgbClr val="4A5320"/>
                </a:solidFill>
                <a:latin typeface="Verdana"/>
                <a:cs typeface="Verdana"/>
                <a:hlinkClick r:id="rId8" action="ppaction://hlinksldjump"/>
              </a:rPr>
              <a:t>leiaute.....................................................................................................................................14</a:t>
            </a:r>
            <a:endParaRPr sz="1100">
              <a:latin typeface="Verdana"/>
              <a:cs typeface="Verdana"/>
            </a:endParaRPr>
          </a:p>
          <a:p>
            <a:pPr marL="382270" indent="-152400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382270" algn="l"/>
              </a:tabLst>
            </a:pP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Aquisições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3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contratações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17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sustentáveis...........................................................................................................15</a:t>
            </a:r>
            <a:endParaRPr sz="1100">
              <a:latin typeface="Verdana"/>
              <a:cs typeface="Verdana"/>
            </a:endParaRPr>
          </a:p>
          <a:p>
            <a:pPr marL="380365" indent="-152400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380365" algn="l"/>
              </a:tabLst>
            </a:pPr>
            <a:r>
              <a:rPr dirty="0" sz="1100" spc="-17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Descarbonização.............................................................................................................................................................16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100" spc="-35" b="1">
                <a:solidFill>
                  <a:srgbClr val="8B613B"/>
                </a:solidFill>
                <a:latin typeface="Tahoma"/>
                <a:cs typeface="Tahoma"/>
                <a:hlinkClick r:id="rId9" action="ppaction://hlinksldjump"/>
              </a:rPr>
              <a:t>DESEMPEN</a:t>
            </a:r>
            <a:r>
              <a:rPr dirty="0" sz="1100" spc="245" b="1">
                <a:solidFill>
                  <a:srgbClr val="8B613B"/>
                </a:solidFill>
                <a:latin typeface="Tahoma"/>
                <a:cs typeface="Tahoma"/>
                <a:hlinkClick r:id="rId9" action="ppaction://hlinksldjump"/>
              </a:rPr>
              <a:t>  </a:t>
            </a:r>
            <a:r>
              <a:rPr dirty="0" sz="1100" b="1">
                <a:solidFill>
                  <a:srgbClr val="8B613B"/>
                </a:solidFill>
                <a:latin typeface="Tahoma"/>
                <a:cs typeface="Tahoma"/>
                <a:hlinkClick r:id="rId9" action="ppaction://hlinksldjump"/>
              </a:rPr>
              <a:t>O</a:t>
            </a:r>
            <a:r>
              <a:rPr dirty="0" sz="1100" spc="114" b="1">
                <a:solidFill>
                  <a:srgbClr val="8B613B"/>
                </a:solidFill>
                <a:latin typeface="Tahoma"/>
                <a:cs typeface="Tahoma"/>
                <a:hlinkClick r:id="rId9" action="ppaction://hlinksldjump"/>
              </a:rPr>
              <a:t> </a:t>
            </a:r>
            <a:r>
              <a:rPr dirty="0" sz="1100" spc="-50" b="1">
                <a:solidFill>
                  <a:srgbClr val="8B613B"/>
                </a:solidFill>
                <a:latin typeface="Tahoma"/>
                <a:cs typeface="Tahoma"/>
                <a:hlinkClick r:id="rId9" action="ppaction://hlinksldjump"/>
              </a:rPr>
              <a:t>DE</a:t>
            </a:r>
            <a:r>
              <a:rPr dirty="0" sz="1100" spc="120" b="1">
                <a:solidFill>
                  <a:srgbClr val="8B613B"/>
                </a:solidFill>
                <a:latin typeface="Tahoma"/>
                <a:cs typeface="Tahoma"/>
                <a:hlinkClick r:id="rId9" action="ppaction://hlinksldjump"/>
              </a:rPr>
              <a:t> </a:t>
            </a:r>
            <a:r>
              <a:rPr dirty="0" sz="1100" spc="-90" b="1">
                <a:solidFill>
                  <a:srgbClr val="8B613B"/>
                </a:solidFill>
                <a:latin typeface="Tahoma"/>
                <a:cs typeface="Tahoma"/>
                <a:hlinkClick r:id="rId9" action="ppaction://hlinksldjump"/>
              </a:rPr>
              <a:t>INDICADORES..............................................................................................................</a:t>
            </a:r>
            <a:r>
              <a:rPr dirty="0" sz="1100" spc="-75" b="1">
                <a:solidFill>
                  <a:srgbClr val="8B613B"/>
                </a:solidFill>
                <a:latin typeface="Tahoma"/>
                <a:cs typeface="Tahoma"/>
                <a:hlinkClick r:id="rId9" action="ppaction://hlinksldjump"/>
              </a:rPr>
              <a:t> </a:t>
            </a:r>
            <a:r>
              <a:rPr dirty="0" sz="1100" spc="-25" b="1">
                <a:solidFill>
                  <a:srgbClr val="8B613B"/>
                </a:solidFill>
                <a:latin typeface="Tahoma"/>
                <a:cs typeface="Tahoma"/>
                <a:hlinkClick r:id="rId9" action="ppaction://hlinksldjump"/>
              </a:rPr>
              <a:t>20</a:t>
            </a:r>
            <a:endParaRPr sz="1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528955" algn="l"/>
              </a:tabLst>
            </a:pPr>
            <a:r>
              <a:rPr dirty="0" sz="1100" spc="-10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SÉRIE</a:t>
            </a:r>
            <a:r>
              <a:rPr dirty="0" sz="1100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	</a:t>
            </a:r>
            <a:r>
              <a:rPr dirty="0" sz="1100" spc="-70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ISTÓRICA</a:t>
            </a:r>
            <a:r>
              <a:rPr dirty="0" sz="1100" spc="395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 </a:t>
            </a:r>
            <a:r>
              <a:rPr dirty="0" sz="1100" spc="-50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DE</a:t>
            </a:r>
            <a:r>
              <a:rPr dirty="0" sz="1100" spc="35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 </a:t>
            </a:r>
            <a:r>
              <a:rPr dirty="0" sz="1100" spc="-35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DESEMPEN</a:t>
            </a:r>
            <a:r>
              <a:rPr dirty="0" sz="1100" spc="135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  </a:t>
            </a:r>
            <a:r>
              <a:rPr dirty="0" sz="1100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O</a:t>
            </a:r>
            <a:r>
              <a:rPr dirty="0" sz="1100" spc="40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 </a:t>
            </a:r>
            <a:r>
              <a:rPr dirty="0" sz="1100" spc="-114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(2021-</a:t>
            </a:r>
            <a:r>
              <a:rPr dirty="0" sz="1100" spc="-90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2025)...............................................................................</a:t>
            </a:r>
            <a:r>
              <a:rPr dirty="0" sz="1100" spc="-75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 </a:t>
            </a:r>
            <a:r>
              <a:rPr dirty="0" sz="1100" spc="-25" b="1">
                <a:solidFill>
                  <a:srgbClr val="8B613B"/>
                </a:solidFill>
                <a:latin typeface="Tahoma"/>
                <a:cs typeface="Tahoma"/>
                <a:hlinkClick r:id="rId10" action="ppaction://hlinksldjump"/>
              </a:rPr>
              <a:t>22</a:t>
            </a:r>
            <a:endParaRPr sz="1100">
              <a:latin typeface="Tahoma"/>
              <a:cs typeface="Tahoma"/>
            </a:endParaRPr>
          </a:p>
          <a:p>
            <a:pPr marL="240665" marR="5080">
              <a:lnSpc>
                <a:spcPct val="142500"/>
              </a:lnSpc>
            </a:pPr>
            <a:r>
              <a:rPr dirty="0" sz="1100" spc="-4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uso</a:t>
            </a:r>
            <a:r>
              <a:rPr dirty="0" sz="1100" spc="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4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eﬁciente</a:t>
            </a:r>
            <a:r>
              <a:rPr dirty="0" sz="1100" spc="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de</a:t>
            </a:r>
            <a:r>
              <a:rPr dirty="0" sz="1100" spc="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7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insumos,</a:t>
            </a:r>
            <a:r>
              <a:rPr dirty="0" sz="1100" spc="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materiais</a:t>
            </a:r>
            <a:r>
              <a:rPr dirty="0" sz="1100" spc="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</a:t>
            </a:r>
            <a:r>
              <a:rPr dirty="0" sz="1100" spc="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17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serviços................................................................................................</a:t>
            </a:r>
            <a:r>
              <a:rPr dirty="0" sz="1100" spc="-21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23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</a:rPr>
              <a:t> </a:t>
            </a: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Energia</a:t>
            </a:r>
            <a:r>
              <a:rPr dirty="0" sz="1100" spc="16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 </a:t>
            </a:r>
            <a:r>
              <a:rPr dirty="0" sz="1100" spc="-18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elétrica.....................................................................................................................................................................</a:t>
            </a:r>
            <a:r>
              <a:rPr dirty="0" sz="1100" spc="-2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24</a:t>
            </a:r>
            <a:endParaRPr sz="1100">
              <a:latin typeface="Verdana"/>
              <a:cs typeface="Verdana"/>
            </a:endParaRPr>
          </a:p>
          <a:p>
            <a:pPr marL="240665" marR="5080">
              <a:lnSpc>
                <a:spcPct val="142500"/>
              </a:lnSpc>
            </a:pPr>
            <a:r>
              <a:rPr dirty="0" sz="1100" spc="-3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Água</a:t>
            </a:r>
            <a:r>
              <a:rPr dirty="0" sz="1100" spc="-8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</a:t>
            </a:r>
            <a:r>
              <a:rPr dirty="0" sz="1100" spc="-7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17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esgoto........................................................................................................................................................................24</a:t>
            </a:r>
            <a:r>
              <a:rPr dirty="0" sz="1100" spc="-175">
                <a:solidFill>
                  <a:srgbClr val="4A5320"/>
                </a:solidFill>
                <a:latin typeface="Verdana"/>
                <a:cs typeface="Verdana"/>
              </a:rPr>
              <a:t> </a:t>
            </a:r>
            <a:r>
              <a:rPr dirty="0" sz="1100" spc="-3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Qualidade</a:t>
            </a:r>
            <a:r>
              <a:rPr dirty="0" sz="1100" spc="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de</a:t>
            </a:r>
            <a:r>
              <a:rPr dirty="0" sz="1100" spc="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4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vida</a:t>
            </a:r>
            <a:r>
              <a:rPr dirty="0" sz="1100" spc="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4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no</a:t>
            </a:r>
            <a:r>
              <a:rPr dirty="0" sz="1100" spc="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ambiente</a:t>
            </a:r>
            <a:r>
              <a:rPr dirty="0" sz="1100" spc="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de</a:t>
            </a:r>
            <a:r>
              <a:rPr dirty="0" sz="1100" spc="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17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trabalho....................................................................................................</a:t>
            </a:r>
            <a:r>
              <a:rPr dirty="0" sz="1100" spc="-13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25</a:t>
            </a:r>
            <a:endParaRPr sz="1100">
              <a:latin typeface="Verdana"/>
              <a:cs typeface="Verdana"/>
            </a:endParaRPr>
          </a:p>
          <a:p>
            <a:pPr marL="240665">
              <a:lnSpc>
                <a:spcPct val="100000"/>
              </a:lnSpc>
              <a:spcBef>
                <a:spcPts val="565"/>
              </a:spcBef>
            </a:pP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Sensibilização</a:t>
            </a:r>
            <a:r>
              <a:rPr dirty="0" sz="1100" spc="24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</a:t>
            </a:r>
            <a:r>
              <a:rPr dirty="0" sz="1100" spc="24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capacitação</a:t>
            </a:r>
            <a:r>
              <a:rPr dirty="0" sz="1100" spc="24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18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contínua.................................................................................................................</a:t>
            </a:r>
            <a:r>
              <a:rPr dirty="0" sz="1100" spc="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25</a:t>
            </a:r>
            <a:endParaRPr sz="1100">
              <a:latin typeface="Verdana"/>
              <a:cs typeface="Verdana"/>
            </a:endParaRPr>
          </a:p>
          <a:p>
            <a:pPr marL="240665" marR="5080">
              <a:lnSpc>
                <a:spcPct val="142500"/>
              </a:lnSpc>
            </a:pPr>
            <a:r>
              <a:rPr dirty="0" sz="1100" spc="-45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Deslocamento</a:t>
            </a: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de</a:t>
            </a: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 </a:t>
            </a:r>
            <a:r>
              <a:rPr dirty="0" sz="1100" spc="-35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pessoal</a:t>
            </a: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 </a:t>
            </a:r>
            <a:r>
              <a:rPr dirty="0" sz="110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a</a:t>
            </a: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 </a:t>
            </a:r>
            <a:r>
              <a:rPr dirty="0" sz="1100" spc="-55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serviço,</a:t>
            </a: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 bens</a:t>
            </a:r>
            <a:r>
              <a:rPr dirty="0" sz="1100" spc="-45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e</a:t>
            </a: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 </a:t>
            </a:r>
            <a:r>
              <a:rPr dirty="0" sz="1100" spc="-165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materiais...............................................................................26</a:t>
            </a:r>
            <a:r>
              <a:rPr dirty="0" sz="1100" spc="-165">
                <a:solidFill>
                  <a:srgbClr val="4A5320"/>
                </a:solidFill>
                <a:latin typeface="Verdana"/>
                <a:cs typeface="Verdana"/>
              </a:rPr>
              <a:t> </a:t>
            </a:r>
            <a:r>
              <a:rPr dirty="0" sz="1100" spc="-35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Obras</a:t>
            </a:r>
            <a:r>
              <a:rPr dirty="0" sz="1100" spc="105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de</a:t>
            </a:r>
            <a:r>
              <a:rPr dirty="0" sz="1100" spc="105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 </a:t>
            </a:r>
            <a:r>
              <a:rPr dirty="0" sz="1100" spc="-4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reformas</a:t>
            </a:r>
            <a:r>
              <a:rPr dirty="0" sz="1100" spc="105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e</a:t>
            </a:r>
            <a:r>
              <a:rPr dirty="0" sz="1100" spc="11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 </a:t>
            </a:r>
            <a:r>
              <a:rPr dirty="0" sz="1100" spc="-18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leiaute........................................................................................................................................</a:t>
            </a:r>
            <a:r>
              <a:rPr dirty="0" sz="1100" spc="-60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11" action="ppaction://hlinksldjump"/>
              </a:rPr>
              <a:t>26</a:t>
            </a:r>
            <a:endParaRPr sz="1100">
              <a:latin typeface="Verdana"/>
              <a:cs typeface="Verdana"/>
            </a:endParaRPr>
          </a:p>
          <a:p>
            <a:pPr marL="240665">
              <a:lnSpc>
                <a:spcPct val="100000"/>
              </a:lnSpc>
              <a:spcBef>
                <a:spcPts val="560"/>
              </a:spcBef>
            </a:pPr>
            <a:r>
              <a:rPr dirty="0" sz="1100" spc="-4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Equidade</a:t>
            </a:r>
            <a:r>
              <a:rPr dirty="0" sz="1100" spc="47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</a:t>
            </a:r>
            <a:r>
              <a:rPr dirty="0" sz="1100" spc="47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18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diversidade...................................................................................................................................................</a:t>
            </a:r>
            <a:r>
              <a:rPr dirty="0" sz="1100" spc="16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27</a:t>
            </a:r>
            <a:endParaRPr sz="1100">
              <a:latin typeface="Verdana"/>
              <a:cs typeface="Verdana"/>
            </a:endParaRPr>
          </a:p>
          <a:p>
            <a:pPr marL="240665">
              <a:lnSpc>
                <a:spcPct val="100000"/>
              </a:lnSpc>
              <a:spcBef>
                <a:spcPts val="560"/>
              </a:spcBef>
            </a:pPr>
            <a:r>
              <a:rPr dirty="0" sz="1100" spc="-5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Aquisições</a:t>
            </a:r>
            <a:r>
              <a:rPr dirty="0" sz="1100" spc="20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30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e</a:t>
            </a:r>
            <a:r>
              <a:rPr dirty="0" sz="1100" spc="204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3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contratações</a:t>
            </a:r>
            <a:r>
              <a:rPr dirty="0" sz="1100" spc="204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17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sustentáveis...............................................................................................................</a:t>
            </a:r>
            <a:r>
              <a:rPr dirty="0" sz="1100" spc="-1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 </a:t>
            </a:r>
            <a:r>
              <a:rPr dirty="0" sz="1100" spc="-25">
                <a:solidFill>
                  <a:srgbClr val="4A5320"/>
                </a:solidFill>
                <a:latin typeface="Verdana"/>
                <a:cs typeface="Verdana"/>
                <a:hlinkClick r:id="rId5" action="ppaction://hlinksldjump"/>
              </a:rPr>
              <a:t>27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100" spc="-35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DESEMPEN</a:t>
            </a:r>
            <a:r>
              <a:rPr dirty="0" sz="1100" spc="200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  </a:t>
            </a:r>
            <a:r>
              <a:rPr dirty="0" sz="1100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O</a:t>
            </a:r>
            <a:r>
              <a:rPr dirty="0" sz="1100" spc="80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 </a:t>
            </a:r>
            <a:r>
              <a:rPr dirty="0" sz="1100" spc="-40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DOS</a:t>
            </a:r>
            <a:r>
              <a:rPr dirty="0" sz="1100" spc="85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 </a:t>
            </a:r>
            <a:r>
              <a:rPr dirty="0" sz="1100" spc="-40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PLANOS</a:t>
            </a:r>
            <a:r>
              <a:rPr dirty="0" sz="1100" spc="85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 </a:t>
            </a:r>
            <a:r>
              <a:rPr dirty="0" sz="1100" spc="-50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DE</a:t>
            </a:r>
            <a:r>
              <a:rPr dirty="0" sz="1100" spc="90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 </a:t>
            </a:r>
            <a:r>
              <a:rPr dirty="0" sz="1100" spc="-90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AÇÃO....................................................................................................</a:t>
            </a:r>
            <a:r>
              <a:rPr dirty="0" sz="1100" spc="-150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 </a:t>
            </a:r>
            <a:r>
              <a:rPr dirty="0" sz="1100" spc="-25" b="1">
                <a:solidFill>
                  <a:srgbClr val="8B613B"/>
                </a:solidFill>
                <a:latin typeface="Tahoma"/>
                <a:cs typeface="Tahoma"/>
                <a:hlinkClick r:id="rId12" action="ppaction://hlinksldjump"/>
              </a:rPr>
              <a:t>28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1286725"/>
            <a:ext cx="6134100" cy="457200"/>
          </a:xfrm>
          <a:custGeom>
            <a:avLst/>
            <a:gdLst/>
            <a:ahLst/>
            <a:cxnLst/>
            <a:rect l="l" t="t" r="r" b="b"/>
            <a:pathLst>
              <a:path w="6134100" h="457200">
                <a:moveTo>
                  <a:pt x="6134100" y="0"/>
                </a:moveTo>
                <a:lnTo>
                  <a:pt x="1019175" y="0"/>
                </a:lnTo>
                <a:lnTo>
                  <a:pt x="0" y="0"/>
                </a:lnTo>
                <a:lnTo>
                  <a:pt x="0" y="457200"/>
                </a:lnTo>
                <a:lnTo>
                  <a:pt x="1019175" y="457200"/>
                </a:lnTo>
                <a:lnTo>
                  <a:pt x="6134100" y="457200"/>
                </a:lnTo>
                <a:lnTo>
                  <a:pt x="6134100" y="0"/>
                </a:lnTo>
                <a:close/>
              </a:path>
            </a:pathLst>
          </a:custGeom>
          <a:solidFill>
            <a:srgbClr val="4A532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720000" y="2143968"/>
            <a:ext cx="6134100" cy="657225"/>
            <a:chOff x="720000" y="2143968"/>
            <a:chExt cx="6134100" cy="657225"/>
          </a:xfrm>
        </p:grpSpPr>
        <p:sp>
          <p:nvSpPr>
            <p:cNvPr id="5" name="object 5"/>
            <p:cNvSpPr/>
            <p:nvPr/>
          </p:nvSpPr>
          <p:spPr>
            <a:xfrm>
              <a:off x="719988" y="2143975"/>
              <a:ext cx="5438775" cy="657225"/>
            </a:xfrm>
            <a:custGeom>
              <a:avLst/>
              <a:gdLst/>
              <a:ahLst/>
              <a:cxnLst/>
              <a:rect l="l" t="t" r="r" b="b"/>
              <a:pathLst>
                <a:path w="5438775" h="657225">
                  <a:moveTo>
                    <a:pt x="5438775" y="0"/>
                  </a:moveTo>
                  <a:lnTo>
                    <a:pt x="5438775" y="0"/>
                  </a:lnTo>
                  <a:lnTo>
                    <a:pt x="0" y="0"/>
                  </a:lnTo>
                  <a:lnTo>
                    <a:pt x="0" y="657225"/>
                  </a:lnTo>
                  <a:lnTo>
                    <a:pt x="5438775" y="657225"/>
                  </a:lnTo>
                  <a:lnTo>
                    <a:pt x="5438775" y="0"/>
                  </a:lnTo>
                  <a:close/>
                </a:path>
              </a:pathLst>
            </a:custGeom>
            <a:solidFill>
              <a:srgbClr val="BFC8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158775" y="2143968"/>
              <a:ext cx="695325" cy="657225"/>
            </a:xfrm>
            <a:custGeom>
              <a:avLst/>
              <a:gdLst/>
              <a:ahLst/>
              <a:cxnLst/>
              <a:rect l="l" t="t" r="r" b="b"/>
              <a:pathLst>
                <a:path w="695325" h="657225">
                  <a:moveTo>
                    <a:pt x="695325" y="657225"/>
                  </a:moveTo>
                  <a:lnTo>
                    <a:pt x="0" y="657225"/>
                  </a:lnTo>
                  <a:lnTo>
                    <a:pt x="0" y="0"/>
                  </a:lnTo>
                  <a:lnTo>
                    <a:pt x="695325" y="0"/>
                  </a:lnTo>
                  <a:lnTo>
                    <a:pt x="695325" y="657225"/>
                  </a:lnTo>
                  <a:close/>
                </a:path>
              </a:pathLst>
            </a:custGeom>
            <a:solidFill>
              <a:srgbClr val="FFE49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719988" y="4675936"/>
            <a:ext cx="5438775" cy="390525"/>
          </a:xfrm>
          <a:custGeom>
            <a:avLst/>
            <a:gdLst/>
            <a:ahLst/>
            <a:cxnLst/>
            <a:rect l="l" t="t" r="r" b="b"/>
            <a:pathLst>
              <a:path w="5438775" h="390525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390525"/>
                </a:lnTo>
                <a:lnTo>
                  <a:pt x="5438775" y="390525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9988" y="7107046"/>
            <a:ext cx="5438775" cy="552450"/>
          </a:xfrm>
          <a:custGeom>
            <a:avLst/>
            <a:gdLst/>
            <a:ahLst/>
            <a:cxnLst/>
            <a:rect l="l" t="t" r="r" b="b"/>
            <a:pathLst>
              <a:path w="5438775" h="552450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552450"/>
                </a:lnTo>
                <a:lnTo>
                  <a:pt x="5438775" y="552450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670667" y="859680"/>
            <a:ext cx="18224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40</a:t>
            </a:r>
            <a:endParaRPr sz="1100">
              <a:latin typeface="Tahoma"/>
              <a:cs typeface="Tahoma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720000" y="1339830"/>
          <a:ext cx="6210300" cy="190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5120640"/>
              </a:tblGrid>
              <a:tr h="168973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11.11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128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ts val="1170"/>
                        </a:lnSpc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DESTINAÇÃO ADEQUADA DE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RESÍDUOS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Estimular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compostagem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nos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foros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interior</a:t>
                      </a:r>
                      <a:r>
                        <a:rPr dirty="0" sz="12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estado.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18745" marR="145415" indent="250190">
                        <a:lnSpc>
                          <a:spcPct val="55100"/>
                        </a:lnSpc>
                        <a:tabLst>
                          <a:tab pos="1076325" algn="l"/>
                          <a:tab pos="1097915" algn="l"/>
                          <a:tab pos="1764664" algn="l"/>
                          <a:tab pos="1813560" algn="l"/>
                          <a:tab pos="2744470" algn="l"/>
                          <a:tab pos="4578350" algn="l"/>
                        </a:tabLst>
                      </a:pPr>
                      <a:r>
                        <a:rPr dirty="0" baseline="36111" sz="1500" spc="-30" b="1">
                          <a:latin typeface="Arial"/>
                          <a:cs typeface="Arial"/>
                        </a:rPr>
                        <a:t>Área</a:t>
                      </a:r>
                      <a:r>
                        <a:rPr dirty="0" baseline="36111" sz="1500" b="1">
                          <a:latin typeface="Arial"/>
                          <a:cs typeface="Arial"/>
                        </a:rPr>
                        <a:t>		</a:t>
                      </a:r>
                      <a:r>
                        <a:rPr dirty="0" baseline="36111" sz="1500" spc="-15" b="1">
                          <a:latin typeface="Arial"/>
                          <a:cs typeface="Arial"/>
                        </a:rPr>
                        <a:t>Período</a:t>
                      </a:r>
                      <a:r>
                        <a:rPr dirty="0" baseline="36111" sz="1500" b="1">
                          <a:latin typeface="Arial"/>
                          <a:cs typeface="Arial"/>
                        </a:rPr>
                        <a:t>	</a:t>
                      </a:r>
                      <a:r>
                        <a:rPr dirty="0" baseline="36111" sz="1500" spc="-15" b="1">
                          <a:latin typeface="Arial"/>
                          <a:cs typeface="Arial"/>
                        </a:rPr>
                        <a:t>Período</a:t>
                      </a:r>
                      <a:r>
                        <a:rPr dirty="0" baseline="36111" sz="1500" b="1"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Status Responsável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	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		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5270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900">
                          <a:latin typeface="Arial MT"/>
                          <a:cs typeface="Arial MT"/>
                        </a:rPr>
                        <a:t>Coordenadoria </a:t>
                      </a:r>
                      <a:r>
                        <a:rPr dirty="0" sz="900" spc="-25">
                          <a:latin typeface="Arial MT"/>
                          <a:cs typeface="Arial MT"/>
                        </a:rPr>
                        <a:t>de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10"/>
                        </a:spcBef>
                        <a:tabLst>
                          <a:tab pos="3365500" algn="l"/>
                          <a:tab pos="4677410" algn="l"/>
                        </a:tabLst>
                      </a:pPr>
                      <a:r>
                        <a:rPr dirty="0" sz="900">
                          <a:latin typeface="Arial MT"/>
                          <a:cs typeface="Arial MT"/>
                        </a:rPr>
                        <a:t>Sustentabilidade,</a:t>
                      </a:r>
                      <a:r>
                        <a:rPr dirty="0" sz="900" spc="215">
                          <a:latin typeface="Arial MT"/>
                          <a:cs typeface="Arial MT"/>
                        </a:rPr>
                        <a:t>  </a:t>
                      </a:r>
                      <a:r>
                        <a:rPr dirty="0" baseline="2777" sz="1500">
                          <a:latin typeface="Arial MT"/>
                          <a:cs typeface="Arial MT"/>
                        </a:rPr>
                        <a:t>fevereiro/</a:t>
                      </a:r>
                      <a:r>
                        <a:rPr dirty="0" baseline="2777" sz="1500" spc="270">
                          <a:latin typeface="Arial MT"/>
                          <a:cs typeface="Arial MT"/>
                        </a:rPr>
                        <a:t>  </a:t>
                      </a:r>
                      <a:r>
                        <a:rPr dirty="0" baseline="2777" sz="1500" spc="-15">
                          <a:latin typeface="Arial MT"/>
                          <a:cs typeface="Arial MT"/>
                        </a:rPr>
                        <a:t>setembro/</a:t>
                      </a:r>
                      <a:r>
                        <a:rPr dirty="0" baseline="2777" sz="150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baseline="-33333" sz="1500" spc="-75">
                          <a:latin typeface="Arial MT"/>
                          <a:cs typeface="Arial MT"/>
                        </a:rPr>
                        <a:t>-</a:t>
                      </a:r>
                      <a:r>
                        <a:rPr dirty="0" baseline="-33333" sz="150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baseline="2777" sz="1500" spc="-37">
                          <a:latin typeface="Arial MT"/>
                          <a:cs typeface="Arial MT"/>
                        </a:rPr>
                        <a:t>Em</a:t>
                      </a:r>
                      <a:endParaRPr baseline="2777" sz="1500">
                        <a:latin typeface="Arial MT"/>
                        <a:cs typeface="Arial MT"/>
                      </a:endParaRPr>
                    </a:p>
                    <a:p>
                      <a:pPr marL="97155">
                        <a:lnSpc>
                          <a:spcPts val="1200"/>
                        </a:lnSpc>
                        <a:spcBef>
                          <a:spcPts val="80"/>
                        </a:spcBef>
                        <a:tabLst>
                          <a:tab pos="1192530" algn="l"/>
                          <a:tab pos="1859280" algn="l"/>
                          <a:tab pos="4455160" algn="l"/>
                        </a:tabLst>
                      </a:pPr>
                      <a:r>
                        <a:rPr dirty="0" baseline="6172" sz="1350">
                          <a:latin typeface="Arial MT"/>
                          <a:cs typeface="Arial MT"/>
                        </a:rPr>
                        <a:t>Acessibilidade </a:t>
                      </a:r>
                      <a:r>
                        <a:rPr dirty="0" baseline="6172" sz="1350" spc="-75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baseline="6172" sz="135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	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297180">
                        <a:lnSpc>
                          <a:spcPts val="1080"/>
                        </a:lnSpc>
                      </a:pPr>
                      <a:r>
                        <a:rPr dirty="0" sz="900" spc="-10">
                          <a:latin typeface="Arial MT"/>
                          <a:cs typeface="Arial MT"/>
                        </a:rPr>
                        <a:t>Inclusão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campanhas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para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estimular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uso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compostagem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todas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Varas.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720000" y="3818681"/>
          <a:ext cx="6210300" cy="18453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93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CONTRATAÇÕES</a:t>
                      </a:r>
                      <a:r>
                        <a:rPr dirty="0" sz="1200" spc="-7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SUSTENTÁVEIS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Contratação de cooperativas de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reciclagem.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79375" marR="60325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Administração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113664" marR="104139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julho/2025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390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Concluída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033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5D6A7"/>
                    </a:solidFill>
                  </a:tcPr>
                </a:tc>
              </a:tr>
              <a:tr h="390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 marR="336550">
                        <a:lnSpc>
                          <a:spcPct val="110200"/>
                        </a:lnSpc>
                        <a:spcBef>
                          <a:spcPts val="2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Efetivar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contratações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onerosas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sustentáveis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cooperativas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reciclagem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para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promover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coleta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seletiva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Capital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onde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hoje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não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há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coleta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seletiva).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701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159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720000" y="6249789"/>
          <a:ext cx="6210300" cy="1866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11.13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2001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CONSUMO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SUSTENTÁVEL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Instalação de torneiras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automáticas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79375" marR="60325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113664" marR="104139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198120" marR="188595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julho/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5524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Concluída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5D6A7"/>
                    </a:solidFill>
                  </a:tcPr>
                </a:tc>
              </a:tr>
              <a:tr h="2286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Aumentar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uso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torneiras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automáticas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(com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temporizador).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159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1727200" y="1282680"/>
            <a:ext cx="12700" cy="28575"/>
          </a:xfrm>
          <a:custGeom>
            <a:avLst/>
            <a:gdLst/>
            <a:ahLst/>
            <a:cxnLst/>
            <a:rect l="l" t="t" r="r" b="b"/>
            <a:pathLst>
              <a:path w="12700" h="28575">
                <a:moveTo>
                  <a:pt x="12699" y="28575"/>
                </a:moveTo>
                <a:lnTo>
                  <a:pt x="0" y="28575"/>
                </a:lnTo>
                <a:lnTo>
                  <a:pt x="0" y="0"/>
                </a:lnTo>
                <a:lnTo>
                  <a:pt x="12699" y="0"/>
                </a:lnTo>
                <a:lnTo>
                  <a:pt x="12699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2743200" y="1752580"/>
            <a:ext cx="12700" cy="1054100"/>
            <a:chOff x="2743200" y="1752580"/>
            <a:chExt cx="12700" cy="1054100"/>
          </a:xfrm>
        </p:grpSpPr>
        <p:sp>
          <p:nvSpPr>
            <p:cNvPr id="15" name="object 15"/>
            <p:cNvSpPr/>
            <p:nvPr/>
          </p:nvSpPr>
          <p:spPr>
            <a:xfrm>
              <a:off x="2743187" y="1752586"/>
              <a:ext cx="13335" cy="1054100"/>
            </a:xfrm>
            <a:custGeom>
              <a:avLst/>
              <a:gdLst/>
              <a:ahLst/>
              <a:cxnLst/>
              <a:rect l="l" t="t" r="r" b="b"/>
              <a:pathLst>
                <a:path w="13335" h="1054100">
                  <a:moveTo>
                    <a:pt x="12712" y="1028700"/>
                  </a:moveTo>
                  <a:lnTo>
                    <a:pt x="0" y="1028700"/>
                  </a:lnTo>
                  <a:lnTo>
                    <a:pt x="0" y="1054100"/>
                  </a:lnTo>
                  <a:lnTo>
                    <a:pt x="12712" y="1054100"/>
                  </a:lnTo>
                  <a:lnTo>
                    <a:pt x="12712" y="1028700"/>
                  </a:lnTo>
                  <a:close/>
                </a:path>
                <a:path w="13335" h="1054100">
                  <a:moveTo>
                    <a:pt x="12712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712" y="28575"/>
                  </a:lnTo>
                  <a:lnTo>
                    <a:pt x="127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749550" y="1809730"/>
              <a:ext cx="0" cy="942975"/>
            </a:xfrm>
            <a:custGeom>
              <a:avLst/>
              <a:gdLst/>
              <a:ahLst/>
              <a:cxnLst/>
              <a:rect l="l" t="t" r="r" b="b"/>
              <a:pathLst>
                <a:path w="0" h="942975">
                  <a:moveTo>
                    <a:pt x="0" y="0"/>
                  </a:moveTo>
                  <a:lnTo>
                    <a:pt x="0" y="942975"/>
                  </a:lnTo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3378200" y="1752580"/>
            <a:ext cx="12700" cy="1054100"/>
            <a:chOff x="3378200" y="1752580"/>
            <a:chExt cx="12700" cy="1054100"/>
          </a:xfrm>
        </p:grpSpPr>
        <p:sp>
          <p:nvSpPr>
            <p:cNvPr id="18" name="object 18"/>
            <p:cNvSpPr/>
            <p:nvPr/>
          </p:nvSpPr>
          <p:spPr>
            <a:xfrm>
              <a:off x="3378187" y="1752586"/>
              <a:ext cx="12700" cy="1054100"/>
            </a:xfrm>
            <a:custGeom>
              <a:avLst/>
              <a:gdLst/>
              <a:ahLst/>
              <a:cxnLst/>
              <a:rect l="l" t="t" r="r" b="b"/>
              <a:pathLst>
                <a:path w="12700" h="1054100">
                  <a:moveTo>
                    <a:pt x="12700" y="1028700"/>
                  </a:moveTo>
                  <a:lnTo>
                    <a:pt x="0" y="1028700"/>
                  </a:lnTo>
                  <a:lnTo>
                    <a:pt x="0" y="1054100"/>
                  </a:lnTo>
                  <a:lnTo>
                    <a:pt x="12700" y="1054100"/>
                  </a:lnTo>
                  <a:lnTo>
                    <a:pt x="12700" y="1028700"/>
                  </a:lnTo>
                  <a:close/>
                </a:path>
                <a:path w="12700" h="1054100">
                  <a:moveTo>
                    <a:pt x="1270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700" y="28575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384549" y="1809730"/>
              <a:ext cx="0" cy="942975"/>
            </a:xfrm>
            <a:custGeom>
              <a:avLst/>
              <a:gdLst/>
              <a:ahLst/>
              <a:cxnLst/>
              <a:rect l="l" t="t" r="r" b="b"/>
              <a:pathLst>
                <a:path w="0" h="942975">
                  <a:moveTo>
                    <a:pt x="0" y="0"/>
                  </a:moveTo>
                  <a:lnTo>
                    <a:pt x="0" y="942975"/>
                  </a:lnTo>
                </a:path>
              </a:pathLst>
            </a:custGeom>
            <a:ln w="1269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4076700" y="1752580"/>
            <a:ext cx="12700" cy="1054100"/>
            <a:chOff x="4076700" y="1752580"/>
            <a:chExt cx="12700" cy="1054100"/>
          </a:xfrm>
        </p:grpSpPr>
        <p:sp>
          <p:nvSpPr>
            <p:cNvPr id="21" name="object 21"/>
            <p:cNvSpPr/>
            <p:nvPr/>
          </p:nvSpPr>
          <p:spPr>
            <a:xfrm>
              <a:off x="4076700" y="1752586"/>
              <a:ext cx="12700" cy="1054100"/>
            </a:xfrm>
            <a:custGeom>
              <a:avLst/>
              <a:gdLst/>
              <a:ahLst/>
              <a:cxnLst/>
              <a:rect l="l" t="t" r="r" b="b"/>
              <a:pathLst>
                <a:path w="12700" h="1054100">
                  <a:moveTo>
                    <a:pt x="12687" y="1028700"/>
                  </a:moveTo>
                  <a:lnTo>
                    <a:pt x="0" y="1028700"/>
                  </a:lnTo>
                  <a:lnTo>
                    <a:pt x="0" y="1054100"/>
                  </a:lnTo>
                  <a:lnTo>
                    <a:pt x="12687" y="1054100"/>
                  </a:lnTo>
                  <a:lnTo>
                    <a:pt x="12687" y="1028700"/>
                  </a:lnTo>
                  <a:close/>
                </a:path>
                <a:path w="12700" h="1054100">
                  <a:moveTo>
                    <a:pt x="12687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687" y="28575"/>
                  </a:lnTo>
                  <a:lnTo>
                    <a:pt x="126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083049" y="1809730"/>
              <a:ext cx="0" cy="942975"/>
            </a:xfrm>
            <a:custGeom>
              <a:avLst/>
              <a:gdLst/>
              <a:ahLst/>
              <a:cxnLst/>
              <a:rect l="l" t="t" r="r" b="b"/>
              <a:pathLst>
                <a:path w="0" h="942975">
                  <a:moveTo>
                    <a:pt x="0" y="0"/>
                  </a:moveTo>
                  <a:lnTo>
                    <a:pt x="0" y="942975"/>
                  </a:lnTo>
                </a:path>
              </a:pathLst>
            </a:custGeom>
            <a:ln w="1269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6146799" y="1752580"/>
            <a:ext cx="12700" cy="1054100"/>
            <a:chOff x="6146799" y="1752580"/>
            <a:chExt cx="12700" cy="1054100"/>
          </a:xfrm>
        </p:grpSpPr>
        <p:sp>
          <p:nvSpPr>
            <p:cNvPr id="24" name="object 24"/>
            <p:cNvSpPr/>
            <p:nvPr/>
          </p:nvSpPr>
          <p:spPr>
            <a:xfrm>
              <a:off x="6146787" y="1752586"/>
              <a:ext cx="13335" cy="1054100"/>
            </a:xfrm>
            <a:custGeom>
              <a:avLst/>
              <a:gdLst/>
              <a:ahLst/>
              <a:cxnLst/>
              <a:rect l="l" t="t" r="r" b="b"/>
              <a:pathLst>
                <a:path w="13335" h="1054100">
                  <a:moveTo>
                    <a:pt x="12712" y="1028700"/>
                  </a:moveTo>
                  <a:lnTo>
                    <a:pt x="0" y="1028700"/>
                  </a:lnTo>
                  <a:lnTo>
                    <a:pt x="0" y="1054100"/>
                  </a:lnTo>
                  <a:lnTo>
                    <a:pt x="12712" y="1054100"/>
                  </a:lnTo>
                  <a:lnTo>
                    <a:pt x="12712" y="1028700"/>
                  </a:lnTo>
                  <a:close/>
                </a:path>
                <a:path w="13335" h="1054100">
                  <a:moveTo>
                    <a:pt x="12712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2712" y="28575"/>
                  </a:lnTo>
                  <a:lnTo>
                    <a:pt x="127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153149" y="1809730"/>
              <a:ext cx="0" cy="942975"/>
            </a:xfrm>
            <a:custGeom>
              <a:avLst/>
              <a:gdLst/>
              <a:ahLst/>
              <a:cxnLst/>
              <a:rect l="l" t="t" r="r" b="b"/>
              <a:pathLst>
                <a:path w="0" h="942975">
                  <a:moveTo>
                    <a:pt x="0" y="0"/>
                  </a:moveTo>
                  <a:lnTo>
                    <a:pt x="0" y="942975"/>
                  </a:lnTo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2558313"/>
            <a:ext cx="5438775" cy="552450"/>
          </a:xfrm>
          <a:custGeom>
            <a:avLst/>
            <a:gdLst/>
            <a:ahLst/>
            <a:cxnLst/>
            <a:rect l="l" t="t" r="r" b="b"/>
            <a:pathLst>
              <a:path w="5438775" h="552450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552450"/>
                </a:lnTo>
                <a:lnTo>
                  <a:pt x="5438775" y="552450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9988" y="5189499"/>
            <a:ext cx="5438775" cy="561975"/>
          </a:xfrm>
          <a:custGeom>
            <a:avLst/>
            <a:gdLst/>
            <a:ahLst/>
            <a:cxnLst/>
            <a:rect l="l" t="t" r="r" b="b"/>
            <a:pathLst>
              <a:path w="5438775" h="561975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561975"/>
                </a:lnTo>
                <a:lnTo>
                  <a:pt x="5438775" y="561975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9988" y="7622184"/>
            <a:ext cx="5438775" cy="552450"/>
          </a:xfrm>
          <a:custGeom>
            <a:avLst/>
            <a:gdLst/>
            <a:ahLst/>
            <a:cxnLst/>
            <a:rect l="l" t="t" r="r" b="b"/>
            <a:pathLst>
              <a:path w="5438775" h="552450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552450"/>
                </a:lnTo>
                <a:lnTo>
                  <a:pt x="5438775" y="552450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703055" y="859680"/>
            <a:ext cx="14986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5">
                <a:solidFill>
                  <a:srgbClr val="090909"/>
                </a:solidFill>
                <a:latin typeface="Tahoma"/>
                <a:cs typeface="Tahoma"/>
              </a:rPr>
              <a:t>41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20000" y="1701055"/>
          <a:ext cx="6210300" cy="1866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93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CONSUMO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SUSTENTÁVEL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Reutilização da água da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chuva.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79375" marR="60325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8279" marR="146685" indent="-5334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março/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5524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5560" marR="22225" indent="222250">
                        <a:lnSpc>
                          <a:spcPct val="110200"/>
                        </a:lnSpc>
                        <a:spcBef>
                          <a:spcPts val="67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  <a:tr h="2286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Instalar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Sistema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coleta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reutilização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água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chuva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1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foro.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159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Obra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Rio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Grande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20000" y="4132212"/>
          <a:ext cx="6210300" cy="2058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657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508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CONSUMO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SUSTENTÁVEL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Instalar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válvulas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descargas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com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duplo</a:t>
                      </a:r>
                      <a:r>
                        <a:rPr dirty="0" sz="12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acionamento.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7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ct val="110200"/>
                        </a:lnSpc>
                        <a:spcBef>
                          <a:spcPts val="7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79375" marR="60325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ct val="110200"/>
                        </a:lnSpc>
                        <a:spcBef>
                          <a:spcPts val="7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113664" marR="104139">
                        <a:lnSpc>
                          <a:spcPct val="110200"/>
                        </a:lnSpc>
                        <a:spcBef>
                          <a:spcPts val="7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198120" marR="188595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julho/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92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9220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56197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952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9220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5560" marR="22225" indent="222250">
                        <a:lnSpc>
                          <a:spcPct val="110200"/>
                        </a:lnSpc>
                        <a:spcBef>
                          <a:spcPts val="68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636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  <a:tr h="21907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952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Aumentar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válvulas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descargas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com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duplo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acionamento.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714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034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286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20000" y="6764932"/>
          <a:ext cx="6210300" cy="1866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93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EFICIÊNCIA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ENERGÉTICA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Instalação de lâmpadas </a:t>
                      </a:r>
                      <a:r>
                        <a:rPr dirty="0" sz="12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LED.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79375" marR="60325">
                        <a:lnSpc>
                          <a:spcPct val="110200"/>
                        </a:lnSpc>
                        <a:spcBef>
                          <a:spcPts val="44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113664" marR="104139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julho/2026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5524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5560" marR="22225" indent="222250">
                        <a:lnSpc>
                          <a:spcPct val="110200"/>
                        </a:lnSpc>
                        <a:spcBef>
                          <a:spcPts val="67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  <a:tr h="2286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Aumentar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percentual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substituição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lâmpadas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fluorescentes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por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lâmpadas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LED.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159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9988" y="2143975"/>
            <a:ext cx="5438775" cy="552450"/>
          </a:xfrm>
          <a:custGeom>
            <a:avLst/>
            <a:gdLst/>
            <a:ahLst/>
            <a:cxnLst/>
            <a:rect l="l" t="t" r="r" b="b"/>
            <a:pathLst>
              <a:path w="5438775" h="552450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552450"/>
                </a:lnTo>
                <a:lnTo>
                  <a:pt x="5438775" y="552450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9988" y="4575136"/>
            <a:ext cx="5438775" cy="552450"/>
          </a:xfrm>
          <a:custGeom>
            <a:avLst/>
            <a:gdLst/>
            <a:ahLst/>
            <a:cxnLst/>
            <a:rect l="l" t="t" r="r" b="b"/>
            <a:pathLst>
              <a:path w="5438775" h="552450">
                <a:moveTo>
                  <a:pt x="5438775" y="0"/>
                </a:moveTo>
                <a:lnTo>
                  <a:pt x="5438775" y="0"/>
                </a:lnTo>
                <a:lnTo>
                  <a:pt x="0" y="0"/>
                </a:lnTo>
                <a:lnTo>
                  <a:pt x="0" y="552450"/>
                </a:lnTo>
                <a:lnTo>
                  <a:pt x="5438775" y="552450"/>
                </a:lnTo>
                <a:lnTo>
                  <a:pt x="5438775" y="0"/>
                </a:lnTo>
                <a:close/>
              </a:path>
            </a:pathLst>
          </a:custGeom>
          <a:solidFill>
            <a:srgbClr val="BFC8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676390" y="859680"/>
            <a:ext cx="1765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42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20000" y="1286718"/>
          <a:ext cx="6210300" cy="1866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11.17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1938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EFICIÊNCIA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ENERGÉTICA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Uso de sensores de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presença.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79375" marR="60325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8279" marR="107314" indent="-92075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outubro/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5524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5560" marR="22225" indent="222250">
                        <a:lnSpc>
                          <a:spcPct val="110200"/>
                        </a:lnSpc>
                        <a:spcBef>
                          <a:spcPts val="67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  <a:tr h="2286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Ampliar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instalação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sensores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presença.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159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Está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sendo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feito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em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100%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das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circulações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Prédio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Administrativo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20000" y="3717875"/>
          <a:ext cx="6210300" cy="2028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"/>
                <a:gridCol w="952500"/>
                <a:gridCol w="698500"/>
                <a:gridCol w="698500"/>
                <a:gridCol w="2070100"/>
                <a:gridCol w="701039"/>
              </a:tblGrid>
              <a:tr h="457200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Ação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11.18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20015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4A532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EFICIÊNCIA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ENERGÉTICA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Monitoramento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do uso de</a:t>
                      </a:r>
                      <a:r>
                        <a:rPr dirty="0" sz="12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energia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elétrica.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4A532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0050">
                <a:tc rowSpan="3">
                  <a:txBody>
                    <a:bodyPr/>
                    <a:lstStyle/>
                    <a:p>
                      <a:pPr algn="ctr" marL="153035" marR="139700" indent="-635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Indicador relacionado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Detalhamento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0170" marR="7112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20" b="1">
                          <a:latin typeface="Arial"/>
                          <a:cs typeface="Arial"/>
                        </a:rPr>
                        <a:t>Área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Responsável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79375" marR="60325">
                        <a:lnSpc>
                          <a:spcPct val="110200"/>
                        </a:lnSpc>
                        <a:spcBef>
                          <a:spcPts val="4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Secretaria</a:t>
                      </a:r>
                      <a:r>
                        <a:rPr dirty="0" sz="1000" spc="-4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5">
                          <a:latin typeface="Arial MT"/>
                          <a:cs typeface="Arial MT"/>
                        </a:rPr>
                        <a:t>de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Projetos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95250" marR="8001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início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 marL="88265" marR="7239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fevereiro/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marL="162560" marR="104139" indent="-49530">
                        <a:lnSpc>
                          <a:spcPct val="110200"/>
                        </a:lnSpc>
                        <a:spcBef>
                          <a:spcPts val="6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Período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fim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8279" marR="40640" indent="-158750">
                        <a:lnSpc>
                          <a:spcPct val="110200"/>
                        </a:lnSpc>
                        <a:spcBef>
                          <a:spcPts val="11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dezembro/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2026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Previsão</a:t>
                      </a:r>
                      <a:r>
                        <a:rPr dirty="0" sz="10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recursos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0">
                          <a:latin typeface="Arial MT"/>
                          <a:cs typeface="Arial MT"/>
                        </a:rPr>
                        <a:t>-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Status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</a:tr>
              <a:tr h="5524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7314">
                    <a:lnL w="12700">
                      <a:solidFill>
                        <a:srgbClr val="000000"/>
                      </a:solidFill>
                      <a:prstDash val="dash"/>
                    </a:lnL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 marL="35560" marR="22225" indent="222250">
                        <a:lnSpc>
                          <a:spcPct val="110200"/>
                        </a:lnSpc>
                        <a:spcBef>
                          <a:spcPts val="670"/>
                        </a:spcBef>
                      </a:pPr>
                      <a:r>
                        <a:rPr dirty="0" sz="1000" spc="-25">
                          <a:latin typeface="Arial MT"/>
                          <a:cs typeface="Arial MT"/>
                        </a:rPr>
                        <a:t>Em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andamento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FFE499"/>
                    </a:solidFill>
                  </a:tcPr>
                </a:tc>
              </a:tr>
              <a:tr h="2286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255">
                    <a:lnR w="12700">
                      <a:solidFill>
                        <a:srgbClr val="000000"/>
                      </a:solidFill>
                      <a:prstDash val="dash"/>
                    </a:lnR>
                  </a:tcPr>
                </a:tc>
                <a:tc gridSpan="5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Aprimorar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monitoramento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sistema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gestão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elétrica.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000000"/>
                      </a:solidFill>
                      <a:prstDash val="dash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0525"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Observações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R w="12700">
                      <a:solidFill>
                        <a:srgbClr val="000000"/>
                      </a:solidFill>
                      <a:prstDash val="dash"/>
                    </a:lnR>
                    <a:solidFill>
                      <a:srgbClr val="BFC89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33655" marR="339090">
                        <a:lnSpc>
                          <a:spcPct val="110200"/>
                        </a:lnSpc>
                        <a:spcBef>
                          <a:spcPts val="45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Está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sendo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feito,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conforme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protocolo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constante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no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PROAD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nº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4425/2020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entre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SA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50">
                          <a:latin typeface="Arial MT"/>
                          <a:cs typeface="Arial MT"/>
                        </a:rPr>
                        <a:t>e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SEMPRO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dash"/>
                    </a:lnL>
                    <a:solidFill>
                      <a:srgbClr val="BFC89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0568" y="8844855"/>
            <a:ext cx="5679440" cy="583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090909"/>
                </a:solidFill>
                <a:latin typeface="Tahoma"/>
                <a:cs typeface="Tahoma"/>
              </a:rPr>
              <a:t>Coordenadoria</a:t>
            </a:r>
            <a:r>
              <a:rPr dirty="0" sz="1500" spc="-4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500" spc="-35" b="1">
                <a:solidFill>
                  <a:srgbClr val="090909"/>
                </a:solidFill>
                <a:latin typeface="Tahoma"/>
                <a:cs typeface="Tahoma"/>
              </a:rPr>
              <a:t> Sustentabilidade, </a:t>
            </a:r>
            <a:r>
              <a:rPr dirty="0" sz="1500" spc="-40" b="1">
                <a:solidFill>
                  <a:srgbClr val="090909"/>
                </a:solidFill>
                <a:latin typeface="Tahoma"/>
                <a:cs typeface="Tahoma"/>
              </a:rPr>
              <a:t>Acessibilidade</a:t>
            </a:r>
            <a:r>
              <a:rPr dirty="0" sz="1500" spc="-3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500" spc="-3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500" spc="-30" b="1">
                <a:solidFill>
                  <a:srgbClr val="090909"/>
                </a:solidFill>
                <a:latin typeface="Tahoma"/>
                <a:cs typeface="Tahoma"/>
              </a:rPr>
              <a:t>Inclusão</a:t>
            </a:r>
            <a:endParaRPr sz="1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275"/>
              </a:spcBef>
              <a:tabLst>
                <a:tab pos="1898650" algn="l"/>
                <a:tab pos="2247265" algn="l"/>
              </a:tabLst>
            </a:pPr>
            <a:r>
              <a:rPr dirty="0" sz="1100" spc="-40" b="1">
                <a:solidFill>
                  <a:srgbClr val="090909"/>
                </a:solidFill>
                <a:latin typeface="Tahoma"/>
                <a:cs typeface="Tahoma"/>
              </a:rPr>
              <a:t>Telefone:</a:t>
            </a:r>
            <a:r>
              <a:rPr dirty="0" sz="1100" spc="1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50" b="1">
                <a:solidFill>
                  <a:srgbClr val="090909"/>
                </a:solidFill>
                <a:latin typeface="Tahoma"/>
                <a:cs typeface="Tahoma"/>
              </a:rPr>
              <a:t>(51)</a:t>
            </a:r>
            <a:r>
              <a:rPr dirty="0" sz="1100" spc="2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85" b="1">
                <a:solidFill>
                  <a:srgbClr val="090909"/>
                </a:solidFill>
                <a:latin typeface="Tahoma"/>
                <a:cs typeface="Tahoma"/>
              </a:rPr>
              <a:t>3255-</a:t>
            </a:r>
            <a:r>
              <a:rPr dirty="0" sz="1100" spc="-20" b="1">
                <a:solidFill>
                  <a:srgbClr val="090909"/>
                </a:solidFill>
                <a:latin typeface="Tahoma"/>
                <a:cs typeface="Tahoma"/>
              </a:rPr>
              <a:t>2690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	</a:t>
            </a:r>
            <a:r>
              <a:rPr dirty="0" sz="1100" spc="-484" b="1">
                <a:solidFill>
                  <a:srgbClr val="090909"/>
                </a:solidFill>
                <a:latin typeface="Tahoma"/>
                <a:cs typeface="Tahoma"/>
              </a:rPr>
              <a:t>|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	</a:t>
            </a:r>
            <a:r>
              <a:rPr dirty="0" sz="1100" spc="-50" b="1">
                <a:solidFill>
                  <a:srgbClr val="090909"/>
                </a:solidFill>
                <a:latin typeface="Tahoma"/>
                <a:cs typeface="Tahoma"/>
              </a:rPr>
              <a:t>E-</a:t>
            </a:r>
            <a:r>
              <a:rPr dirty="0" sz="1100" spc="-55" b="1">
                <a:solidFill>
                  <a:srgbClr val="090909"/>
                </a:solidFill>
                <a:latin typeface="Tahoma"/>
                <a:cs typeface="Tahoma"/>
              </a:rPr>
              <a:t>mail:</a:t>
            </a:r>
            <a:r>
              <a:rPr dirty="0" sz="1100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 b="1">
                <a:solidFill>
                  <a:srgbClr val="090909"/>
                </a:solidFill>
                <a:latin typeface="Tahoma"/>
                <a:cs typeface="Tahoma"/>
                <a:hlinkClick r:id="rId3"/>
              </a:rPr>
              <a:t>sustentabilidade@trt4.jus.br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050" y="3791793"/>
            <a:ext cx="6124575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77510" y="1451836"/>
            <a:ext cx="300545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70">
                <a:solidFill>
                  <a:srgbClr val="2A3109"/>
                </a:solidFill>
                <a:latin typeface="Tahoma"/>
                <a:cs typeface="Tahoma"/>
              </a:rPr>
              <a:t>INTRODUÇÃO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just" marL="12700" marR="12700">
              <a:lnSpc>
                <a:spcPct val="156200"/>
              </a:lnSpc>
              <a:spcBef>
                <a:spcPts val="100"/>
              </a:spcBef>
            </a:pPr>
            <a:r>
              <a:rPr dirty="0" spc="60"/>
              <a:t>O</a:t>
            </a:r>
            <a:r>
              <a:rPr dirty="0" spc="180"/>
              <a:t> </a:t>
            </a:r>
            <a:r>
              <a:rPr dirty="0"/>
              <a:t>presente</a:t>
            </a:r>
            <a:r>
              <a:rPr dirty="0" spc="180"/>
              <a:t> </a:t>
            </a:r>
            <a:r>
              <a:rPr dirty="0"/>
              <a:t>relatório</a:t>
            </a:r>
            <a:r>
              <a:rPr dirty="0" spc="80"/>
              <a:t> </a:t>
            </a:r>
            <a:r>
              <a:rPr dirty="0" spc="50"/>
              <a:t>do</a:t>
            </a:r>
            <a:r>
              <a:rPr dirty="0" spc="75"/>
              <a:t> </a:t>
            </a:r>
            <a:r>
              <a:rPr dirty="0"/>
              <a:t>Plano</a:t>
            </a:r>
            <a:r>
              <a:rPr dirty="0" spc="80"/>
              <a:t> </a:t>
            </a:r>
            <a:r>
              <a:rPr dirty="0"/>
              <a:t>de</a:t>
            </a:r>
            <a:r>
              <a:rPr dirty="0" spc="75"/>
              <a:t> </a:t>
            </a:r>
            <a:r>
              <a:rPr dirty="0"/>
              <a:t>Logística</a:t>
            </a:r>
            <a:r>
              <a:rPr dirty="0" spc="75"/>
              <a:t> </a:t>
            </a:r>
            <a:r>
              <a:rPr dirty="0"/>
              <a:t>Sustentável</a:t>
            </a:r>
            <a:r>
              <a:rPr dirty="0" spc="80"/>
              <a:t> </a:t>
            </a:r>
            <a:r>
              <a:rPr dirty="0"/>
              <a:t>(PLS)</a:t>
            </a:r>
            <a:r>
              <a:rPr dirty="0" spc="75"/>
              <a:t> </a:t>
            </a:r>
            <a:r>
              <a:rPr dirty="0"/>
              <a:t>de</a:t>
            </a:r>
            <a:r>
              <a:rPr dirty="0" spc="80"/>
              <a:t> </a:t>
            </a:r>
            <a:r>
              <a:rPr dirty="0"/>
              <a:t>2025</a:t>
            </a:r>
            <a:r>
              <a:rPr dirty="0" spc="75"/>
              <a:t> </a:t>
            </a:r>
            <a:r>
              <a:rPr dirty="0"/>
              <a:t>consolida</a:t>
            </a:r>
            <a:r>
              <a:rPr dirty="0" spc="80"/>
              <a:t> </a:t>
            </a:r>
            <a:r>
              <a:rPr dirty="0" spc="60"/>
              <a:t>o</a:t>
            </a:r>
            <a:r>
              <a:rPr dirty="0" spc="75"/>
              <a:t> </a:t>
            </a:r>
            <a:r>
              <a:rPr dirty="0" spc="-10"/>
              <a:t>desempenho</a:t>
            </a:r>
            <a:r>
              <a:rPr dirty="0" spc="500"/>
              <a:t> </a:t>
            </a:r>
            <a:r>
              <a:rPr dirty="0"/>
              <a:t>e</a:t>
            </a:r>
            <a:r>
              <a:rPr dirty="0" spc="114"/>
              <a:t> </a:t>
            </a:r>
            <a:r>
              <a:rPr dirty="0" spc="50"/>
              <a:t>as</a:t>
            </a:r>
            <a:r>
              <a:rPr dirty="0" spc="114"/>
              <a:t> </a:t>
            </a:r>
            <a:r>
              <a:rPr dirty="0"/>
              <a:t>iniciativas</a:t>
            </a:r>
            <a:r>
              <a:rPr dirty="0" spc="120"/>
              <a:t> </a:t>
            </a:r>
            <a:r>
              <a:rPr dirty="0" spc="50"/>
              <a:t>do</a:t>
            </a:r>
            <a:r>
              <a:rPr dirty="0" spc="114"/>
              <a:t> </a:t>
            </a:r>
            <a:r>
              <a:rPr dirty="0"/>
              <a:t>Tribunal</a:t>
            </a:r>
            <a:r>
              <a:rPr dirty="0" spc="120"/>
              <a:t> </a:t>
            </a:r>
            <a:r>
              <a:rPr dirty="0"/>
              <a:t>Regional</a:t>
            </a:r>
            <a:r>
              <a:rPr dirty="0" spc="114"/>
              <a:t> </a:t>
            </a:r>
            <a:r>
              <a:rPr dirty="0" spc="50"/>
              <a:t>do</a:t>
            </a:r>
            <a:r>
              <a:rPr dirty="0" spc="120"/>
              <a:t> </a:t>
            </a:r>
            <a:r>
              <a:rPr dirty="0"/>
              <a:t>Trabalho</a:t>
            </a:r>
            <a:r>
              <a:rPr dirty="0" spc="114"/>
              <a:t> </a:t>
            </a:r>
            <a:r>
              <a:rPr dirty="0" spc="65"/>
              <a:t>da</a:t>
            </a:r>
            <a:r>
              <a:rPr dirty="0" spc="120"/>
              <a:t> </a:t>
            </a:r>
            <a:r>
              <a:rPr dirty="0" spc="-75"/>
              <a:t>4ª</a:t>
            </a:r>
            <a:r>
              <a:rPr dirty="0" spc="114"/>
              <a:t> </a:t>
            </a:r>
            <a:r>
              <a:rPr dirty="0"/>
              <a:t>Região</a:t>
            </a:r>
            <a:r>
              <a:rPr dirty="0" spc="25"/>
              <a:t> </a:t>
            </a:r>
            <a:r>
              <a:rPr dirty="0"/>
              <a:t>(TRT4)</a:t>
            </a:r>
            <a:r>
              <a:rPr dirty="0" spc="30"/>
              <a:t> </a:t>
            </a:r>
            <a:r>
              <a:rPr dirty="0" spc="55"/>
              <a:t>em</a:t>
            </a:r>
            <a:r>
              <a:rPr dirty="0" spc="25"/>
              <a:t> </a:t>
            </a:r>
            <a:r>
              <a:rPr dirty="0"/>
              <a:t>prol</a:t>
            </a:r>
            <a:r>
              <a:rPr dirty="0" spc="25"/>
              <a:t> </a:t>
            </a:r>
            <a:r>
              <a:rPr dirty="0"/>
              <a:t>de</a:t>
            </a:r>
            <a:r>
              <a:rPr dirty="0" spc="25"/>
              <a:t> </a:t>
            </a:r>
            <a:r>
              <a:rPr dirty="0" spc="50"/>
              <a:t>uma</a:t>
            </a:r>
            <a:r>
              <a:rPr dirty="0" spc="25"/>
              <a:t> </a:t>
            </a:r>
            <a:r>
              <a:rPr dirty="0" spc="-10"/>
              <a:t>gestão </a:t>
            </a:r>
            <a:r>
              <a:rPr dirty="0"/>
              <a:t>pública</a:t>
            </a:r>
            <a:r>
              <a:rPr dirty="0" spc="254"/>
              <a:t>  </a:t>
            </a:r>
            <a:r>
              <a:rPr dirty="0"/>
              <a:t>responsável</a:t>
            </a:r>
            <a:r>
              <a:rPr dirty="0" spc="260"/>
              <a:t>  </a:t>
            </a:r>
            <a:r>
              <a:rPr dirty="0"/>
              <a:t>e</a:t>
            </a:r>
            <a:r>
              <a:rPr dirty="0" spc="260"/>
              <a:t>  </a:t>
            </a:r>
            <a:r>
              <a:rPr dirty="0"/>
              <a:t>eﬁciente.</a:t>
            </a:r>
            <a:r>
              <a:rPr dirty="0" spc="260"/>
              <a:t>  </a:t>
            </a:r>
            <a:r>
              <a:rPr dirty="0"/>
              <a:t>Este</a:t>
            </a:r>
            <a:r>
              <a:rPr dirty="0" spc="254"/>
              <a:t>  </a:t>
            </a:r>
            <a:r>
              <a:rPr dirty="0"/>
              <a:t>documento</a:t>
            </a:r>
            <a:r>
              <a:rPr dirty="0" spc="260"/>
              <a:t>  </a:t>
            </a:r>
            <a:r>
              <a:rPr dirty="0" spc="55"/>
              <a:t>marca</a:t>
            </a:r>
            <a:r>
              <a:rPr dirty="0" spc="260"/>
              <a:t>  </a:t>
            </a:r>
            <a:r>
              <a:rPr dirty="0"/>
              <a:t>um</a:t>
            </a:r>
            <a:r>
              <a:rPr dirty="0" spc="260"/>
              <a:t>  </a:t>
            </a:r>
            <a:r>
              <a:rPr dirty="0"/>
              <a:t>ciclo</a:t>
            </a:r>
            <a:r>
              <a:rPr dirty="0" spc="254"/>
              <a:t>  </a:t>
            </a:r>
            <a:r>
              <a:rPr dirty="0"/>
              <a:t>de</a:t>
            </a:r>
            <a:r>
              <a:rPr dirty="0" spc="215"/>
              <a:t>  </a:t>
            </a:r>
            <a:r>
              <a:rPr dirty="0"/>
              <a:t>transição</a:t>
            </a:r>
            <a:r>
              <a:rPr dirty="0" spc="220"/>
              <a:t>  </a:t>
            </a:r>
            <a:r>
              <a:rPr dirty="0" spc="-50"/>
              <a:t>e </a:t>
            </a:r>
            <a:r>
              <a:rPr dirty="0"/>
              <a:t>amadurecimento</a:t>
            </a:r>
            <a:r>
              <a:rPr dirty="0" spc="480"/>
              <a:t> </a:t>
            </a:r>
            <a:r>
              <a:rPr dirty="0"/>
              <a:t>institucional,</a:t>
            </a:r>
            <a:r>
              <a:rPr dirty="0" spc="395"/>
              <a:t> </a:t>
            </a:r>
            <a:r>
              <a:rPr dirty="0"/>
              <a:t>sendo</a:t>
            </a:r>
            <a:r>
              <a:rPr dirty="0" spc="390"/>
              <a:t> </a:t>
            </a:r>
            <a:r>
              <a:rPr dirty="0" spc="60"/>
              <a:t>o</a:t>
            </a:r>
            <a:r>
              <a:rPr dirty="0" spc="395"/>
              <a:t> </a:t>
            </a:r>
            <a:r>
              <a:rPr dirty="0"/>
              <a:t>primeiro</a:t>
            </a:r>
            <a:r>
              <a:rPr dirty="0" spc="395"/>
              <a:t> </a:t>
            </a:r>
            <a:r>
              <a:rPr dirty="0"/>
              <a:t>relatório</a:t>
            </a:r>
            <a:r>
              <a:rPr dirty="0" spc="390"/>
              <a:t> </a:t>
            </a:r>
            <a:r>
              <a:rPr dirty="0" spc="45"/>
              <a:t>elaborado</a:t>
            </a:r>
            <a:r>
              <a:rPr dirty="0" spc="395"/>
              <a:t> </a:t>
            </a:r>
            <a:r>
              <a:rPr dirty="0" spc="50"/>
              <a:t>após</a:t>
            </a:r>
            <a:r>
              <a:rPr dirty="0" spc="390"/>
              <a:t> </a:t>
            </a:r>
            <a:r>
              <a:rPr dirty="0" spc="50"/>
              <a:t>as</a:t>
            </a:r>
            <a:r>
              <a:rPr dirty="0" spc="395"/>
              <a:t> </a:t>
            </a:r>
            <a:r>
              <a:rPr dirty="0" spc="-10"/>
              <a:t>atualizações </a:t>
            </a:r>
            <a:r>
              <a:rPr dirty="0"/>
              <a:t>normativas</a:t>
            </a:r>
            <a:r>
              <a:rPr dirty="0" spc="105"/>
              <a:t> </a:t>
            </a:r>
            <a:r>
              <a:rPr dirty="0"/>
              <a:t>trazidas</a:t>
            </a:r>
            <a:r>
              <a:rPr dirty="0" spc="110"/>
              <a:t> </a:t>
            </a:r>
            <a:r>
              <a:rPr dirty="0"/>
              <a:t>pelas</a:t>
            </a:r>
            <a:r>
              <a:rPr dirty="0" spc="110"/>
              <a:t> </a:t>
            </a:r>
            <a:r>
              <a:rPr dirty="0"/>
              <a:t>Resoluções</a:t>
            </a:r>
            <a:r>
              <a:rPr dirty="0" spc="110"/>
              <a:t> </a:t>
            </a:r>
            <a:r>
              <a:rPr dirty="0" spc="85"/>
              <a:t>CNJ</a:t>
            </a:r>
            <a:r>
              <a:rPr dirty="0" spc="110"/>
              <a:t> </a:t>
            </a:r>
            <a:r>
              <a:rPr dirty="0" spc="-80"/>
              <a:t>nº</a:t>
            </a:r>
            <a:r>
              <a:rPr dirty="0" spc="105"/>
              <a:t> </a:t>
            </a:r>
            <a:r>
              <a:rPr dirty="0"/>
              <a:t>550/2024</a:t>
            </a:r>
            <a:r>
              <a:rPr dirty="0" spc="110"/>
              <a:t> </a:t>
            </a:r>
            <a:r>
              <a:rPr dirty="0"/>
              <a:t>e</a:t>
            </a:r>
            <a:r>
              <a:rPr dirty="0" spc="110"/>
              <a:t> </a:t>
            </a:r>
            <a:r>
              <a:rPr dirty="0" spc="-80"/>
              <a:t>nº</a:t>
            </a:r>
            <a:r>
              <a:rPr dirty="0" spc="110"/>
              <a:t> </a:t>
            </a:r>
            <a:r>
              <a:rPr dirty="0" spc="-10"/>
              <a:t>594/2024.</a:t>
            </a:r>
          </a:p>
          <a:p>
            <a:pPr algn="just" marL="12700" marR="5715">
              <a:lnSpc>
                <a:spcPct val="156200"/>
              </a:lnSpc>
              <a:spcBef>
                <a:spcPts val="1200"/>
              </a:spcBef>
            </a:pPr>
            <a:r>
              <a:rPr dirty="0"/>
              <a:t>A</a:t>
            </a:r>
            <a:r>
              <a:rPr dirty="0" spc="90"/>
              <a:t>  </a:t>
            </a:r>
            <a:r>
              <a:rPr dirty="0"/>
              <a:t>Política</a:t>
            </a:r>
            <a:r>
              <a:rPr dirty="0" spc="95"/>
              <a:t>  </a:t>
            </a:r>
            <a:r>
              <a:rPr dirty="0"/>
              <a:t>Nacional</a:t>
            </a:r>
            <a:r>
              <a:rPr dirty="0" spc="95"/>
              <a:t>  </a:t>
            </a:r>
            <a:r>
              <a:rPr dirty="0"/>
              <a:t>de</a:t>
            </a:r>
            <a:r>
              <a:rPr dirty="0" spc="95"/>
              <a:t>  </a:t>
            </a:r>
            <a:r>
              <a:rPr dirty="0"/>
              <a:t>Sustentabilidade</a:t>
            </a:r>
            <a:r>
              <a:rPr dirty="0" spc="445"/>
              <a:t> </a:t>
            </a:r>
            <a:r>
              <a:rPr dirty="0" spc="50"/>
              <a:t>do</a:t>
            </a:r>
            <a:r>
              <a:rPr dirty="0" spc="440"/>
              <a:t> </a:t>
            </a:r>
            <a:r>
              <a:rPr dirty="0"/>
              <a:t>Poder</a:t>
            </a:r>
            <a:r>
              <a:rPr dirty="0" spc="440"/>
              <a:t> </a:t>
            </a:r>
            <a:r>
              <a:rPr dirty="0"/>
              <a:t>Judiciário,</a:t>
            </a:r>
            <a:r>
              <a:rPr dirty="0" spc="445"/>
              <a:t> </a:t>
            </a:r>
            <a:r>
              <a:rPr dirty="0"/>
              <a:t>originalmente</a:t>
            </a:r>
            <a:r>
              <a:rPr dirty="0" spc="440"/>
              <a:t> </a:t>
            </a:r>
            <a:r>
              <a:rPr dirty="0"/>
              <a:t>instituída</a:t>
            </a:r>
            <a:r>
              <a:rPr dirty="0" spc="440"/>
              <a:t> </a:t>
            </a:r>
            <a:r>
              <a:rPr dirty="0" spc="-20"/>
              <a:t>pela </a:t>
            </a:r>
            <a:r>
              <a:rPr dirty="0"/>
              <a:t>Resolução</a:t>
            </a:r>
            <a:r>
              <a:rPr dirty="0" spc="95"/>
              <a:t>  </a:t>
            </a:r>
            <a:r>
              <a:rPr dirty="0" spc="85"/>
              <a:t>CNJ</a:t>
            </a:r>
            <a:r>
              <a:rPr dirty="0" spc="100"/>
              <a:t>  </a:t>
            </a:r>
            <a:r>
              <a:rPr dirty="0"/>
              <a:t>nº</a:t>
            </a:r>
            <a:r>
              <a:rPr dirty="0" spc="95"/>
              <a:t>  </a:t>
            </a:r>
            <a:r>
              <a:rPr dirty="0"/>
              <a:t>400/2021,</a:t>
            </a:r>
            <a:r>
              <a:rPr dirty="0" spc="100"/>
              <a:t>  </a:t>
            </a:r>
            <a:r>
              <a:rPr dirty="0"/>
              <a:t>passou</a:t>
            </a:r>
            <a:r>
              <a:rPr dirty="0" spc="95"/>
              <a:t>  </a:t>
            </a:r>
            <a:r>
              <a:rPr dirty="0"/>
              <a:t>por</a:t>
            </a:r>
            <a:r>
              <a:rPr dirty="0" spc="100"/>
              <a:t>  </a:t>
            </a:r>
            <a:r>
              <a:rPr dirty="0"/>
              <a:t>reformulações</a:t>
            </a:r>
            <a:r>
              <a:rPr dirty="0" spc="100"/>
              <a:t>  </a:t>
            </a:r>
            <a:r>
              <a:rPr dirty="0"/>
              <a:t>profundas</a:t>
            </a:r>
            <a:r>
              <a:rPr dirty="0" spc="95"/>
              <a:t>  </a:t>
            </a:r>
            <a:r>
              <a:rPr dirty="0" spc="60"/>
              <a:t>com</a:t>
            </a:r>
            <a:r>
              <a:rPr dirty="0" spc="100"/>
              <a:t>  </a:t>
            </a:r>
            <a:r>
              <a:rPr dirty="0" spc="60"/>
              <a:t>o</a:t>
            </a:r>
            <a:r>
              <a:rPr dirty="0" spc="95"/>
              <a:t>  </a:t>
            </a:r>
            <a:r>
              <a:rPr dirty="0"/>
              <a:t>advento</a:t>
            </a:r>
            <a:r>
              <a:rPr dirty="0" spc="100"/>
              <a:t>  </a:t>
            </a:r>
            <a:r>
              <a:rPr dirty="0" spc="40"/>
              <a:t>da </a:t>
            </a:r>
            <a:r>
              <a:rPr dirty="0"/>
              <a:t>Resolução</a:t>
            </a:r>
            <a:r>
              <a:rPr dirty="0" spc="125"/>
              <a:t>  </a:t>
            </a:r>
            <a:r>
              <a:rPr dirty="0" spc="85"/>
              <a:t>CNJ</a:t>
            </a:r>
            <a:r>
              <a:rPr dirty="0" spc="125"/>
              <a:t>  </a:t>
            </a:r>
            <a:r>
              <a:rPr dirty="0"/>
              <a:t>nº</a:t>
            </a:r>
            <a:r>
              <a:rPr dirty="0" spc="125"/>
              <a:t>  </a:t>
            </a:r>
            <a:r>
              <a:rPr dirty="0"/>
              <a:t>550/2024.</a:t>
            </a:r>
            <a:r>
              <a:rPr dirty="0" spc="125"/>
              <a:t>  </a:t>
            </a:r>
            <a:r>
              <a:rPr dirty="0"/>
              <a:t>A</a:t>
            </a:r>
            <a:r>
              <a:rPr dirty="0" spc="130"/>
              <a:t>  </a:t>
            </a:r>
            <a:r>
              <a:rPr dirty="0"/>
              <a:t>nova</a:t>
            </a:r>
            <a:r>
              <a:rPr dirty="0" spc="125"/>
              <a:t>  </a:t>
            </a:r>
            <a:r>
              <a:rPr dirty="0"/>
              <a:t>norma</a:t>
            </a:r>
            <a:r>
              <a:rPr dirty="0" spc="125"/>
              <a:t>  </a:t>
            </a:r>
            <a:r>
              <a:rPr dirty="0"/>
              <a:t>ampliou</a:t>
            </a:r>
            <a:r>
              <a:rPr dirty="0" spc="125"/>
              <a:t>  </a:t>
            </a:r>
            <a:r>
              <a:rPr dirty="0" spc="60"/>
              <a:t>o</a:t>
            </a:r>
            <a:r>
              <a:rPr dirty="0" spc="125"/>
              <a:t>  </a:t>
            </a:r>
            <a:r>
              <a:rPr dirty="0"/>
              <a:t>conceito</a:t>
            </a:r>
            <a:r>
              <a:rPr dirty="0" spc="130"/>
              <a:t>  </a:t>
            </a:r>
            <a:r>
              <a:rPr dirty="0"/>
              <a:t>de</a:t>
            </a:r>
            <a:r>
              <a:rPr dirty="0" spc="125"/>
              <a:t>  </a:t>
            </a:r>
            <a:r>
              <a:rPr dirty="0" spc="-10"/>
              <a:t>sustentabilidade, </a:t>
            </a:r>
            <a:r>
              <a:rPr dirty="0" spc="10"/>
              <a:t>transcendendo</a:t>
            </a:r>
            <a:r>
              <a:rPr dirty="0" spc="165"/>
              <a:t> </a:t>
            </a:r>
            <a:r>
              <a:rPr dirty="0" spc="60"/>
              <a:t>o</a:t>
            </a:r>
            <a:r>
              <a:rPr dirty="0" spc="165"/>
              <a:t> </a:t>
            </a:r>
            <a:r>
              <a:rPr dirty="0" spc="10"/>
              <a:t>viés</a:t>
            </a:r>
            <a:r>
              <a:rPr dirty="0" spc="165"/>
              <a:t> </a:t>
            </a:r>
            <a:r>
              <a:rPr dirty="0" spc="10"/>
              <a:t>estritamente</a:t>
            </a:r>
            <a:r>
              <a:rPr dirty="0" spc="165"/>
              <a:t> </a:t>
            </a:r>
            <a:r>
              <a:rPr dirty="0" spc="10"/>
              <a:t>ambiental</a:t>
            </a:r>
            <a:r>
              <a:rPr dirty="0" spc="165"/>
              <a:t> </a:t>
            </a:r>
            <a:r>
              <a:rPr dirty="0" spc="50"/>
              <a:t>para</a:t>
            </a:r>
            <a:r>
              <a:rPr dirty="0" spc="165"/>
              <a:t> </a:t>
            </a:r>
            <a:r>
              <a:rPr dirty="0" spc="10"/>
              <a:t>integrar</a:t>
            </a:r>
            <a:r>
              <a:rPr dirty="0" spc="165"/>
              <a:t> </a:t>
            </a:r>
            <a:r>
              <a:rPr dirty="0" spc="50"/>
              <a:t>as</a:t>
            </a:r>
            <a:r>
              <a:rPr dirty="0" spc="65"/>
              <a:t> </a:t>
            </a:r>
            <a:r>
              <a:rPr dirty="0" spc="10"/>
              <a:t>dimensões</a:t>
            </a:r>
            <a:r>
              <a:rPr dirty="0" spc="60"/>
              <a:t> </a:t>
            </a:r>
            <a:r>
              <a:rPr dirty="0" spc="10"/>
              <a:t>econômica,</a:t>
            </a:r>
            <a:r>
              <a:rPr dirty="0" spc="65"/>
              <a:t> </a:t>
            </a:r>
            <a:r>
              <a:rPr dirty="0" spc="10"/>
              <a:t>social</a:t>
            </a:r>
            <a:r>
              <a:rPr dirty="0" spc="65"/>
              <a:t> </a:t>
            </a:r>
            <a:r>
              <a:rPr dirty="0" spc="-50"/>
              <a:t>e </a:t>
            </a:r>
            <a:r>
              <a:rPr dirty="0" spc="-10"/>
              <a:t>cultural.</a:t>
            </a:r>
          </a:p>
          <a:p>
            <a:pPr algn="just" marL="12700" marR="5080">
              <a:lnSpc>
                <a:spcPct val="156300"/>
              </a:lnSpc>
              <a:spcBef>
                <a:spcPts val="1200"/>
              </a:spcBef>
            </a:pPr>
            <a:r>
              <a:rPr dirty="0"/>
              <a:t>Em</a:t>
            </a:r>
            <a:r>
              <a:rPr dirty="0" spc="430"/>
              <a:t> </a:t>
            </a:r>
            <a:r>
              <a:rPr dirty="0"/>
              <a:t>resposta</a:t>
            </a:r>
            <a:r>
              <a:rPr dirty="0" spc="430"/>
              <a:t> </a:t>
            </a:r>
            <a:r>
              <a:rPr dirty="0" spc="85"/>
              <a:t>a</a:t>
            </a:r>
            <a:r>
              <a:rPr dirty="0" spc="434"/>
              <a:t> </a:t>
            </a:r>
            <a:r>
              <a:rPr dirty="0"/>
              <a:t>essas</a:t>
            </a:r>
            <a:r>
              <a:rPr dirty="0" spc="430"/>
              <a:t> </a:t>
            </a:r>
            <a:r>
              <a:rPr dirty="0"/>
              <a:t>mudanças,</a:t>
            </a:r>
            <a:r>
              <a:rPr dirty="0" spc="434"/>
              <a:t> </a:t>
            </a:r>
            <a:r>
              <a:rPr dirty="0" spc="60"/>
              <a:t>o</a:t>
            </a:r>
            <a:r>
              <a:rPr dirty="0" spc="430"/>
              <a:t> </a:t>
            </a:r>
            <a:r>
              <a:rPr dirty="0"/>
              <a:t>TRT4</a:t>
            </a:r>
            <a:r>
              <a:rPr dirty="0" spc="430"/>
              <a:t> </a:t>
            </a:r>
            <a:r>
              <a:rPr dirty="0"/>
              <a:t>promoveu</a:t>
            </a:r>
            <a:r>
              <a:rPr dirty="0" spc="340"/>
              <a:t> </a:t>
            </a:r>
            <a:r>
              <a:rPr dirty="0" spc="50"/>
              <a:t>uma</a:t>
            </a:r>
            <a:r>
              <a:rPr dirty="0" spc="335"/>
              <a:t> </a:t>
            </a:r>
            <a:r>
              <a:rPr dirty="0"/>
              <a:t>reestruturação</a:t>
            </a:r>
            <a:r>
              <a:rPr dirty="0" spc="335"/>
              <a:t> </a:t>
            </a:r>
            <a:r>
              <a:rPr dirty="0"/>
              <a:t>completa</a:t>
            </a:r>
            <a:r>
              <a:rPr dirty="0" spc="335"/>
              <a:t> </a:t>
            </a:r>
            <a:r>
              <a:rPr dirty="0"/>
              <a:t>de</a:t>
            </a:r>
            <a:r>
              <a:rPr dirty="0" spc="335"/>
              <a:t> </a:t>
            </a:r>
            <a:r>
              <a:rPr dirty="0" spc="-25"/>
              <a:t>sua </a:t>
            </a:r>
            <a:r>
              <a:rPr dirty="0"/>
              <a:t>estratégia</a:t>
            </a:r>
            <a:r>
              <a:rPr dirty="0" spc="240"/>
              <a:t> </a:t>
            </a:r>
            <a:r>
              <a:rPr dirty="0"/>
              <a:t>de</a:t>
            </a:r>
            <a:r>
              <a:rPr dirty="0" spc="240"/>
              <a:t> </a:t>
            </a:r>
            <a:r>
              <a:rPr dirty="0"/>
              <a:t>logística</a:t>
            </a:r>
            <a:r>
              <a:rPr dirty="0" spc="245"/>
              <a:t> </a:t>
            </a:r>
            <a:r>
              <a:rPr dirty="0"/>
              <a:t>sustentável.</a:t>
            </a:r>
            <a:r>
              <a:rPr dirty="0" spc="240"/>
              <a:t> </a:t>
            </a:r>
            <a:r>
              <a:rPr dirty="0"/>
              <a:t>Diferente</a:t>
            </a:r>
            <a:r>
              <a:rPr dirty="0" spc="245"/>
              <a:t> </a:t>
            </a:r>
            <a:r>
              <a:rPr dirty="0"/>
              <a:t>de</a:t>
            </a:r>
            <a:r>
              <a:rPr dirty="0" spc="240"/>
              <a:t> </a:t>
            </a:r>
            <a:r>
              <a:rPr dirty="0" spc="50"/>
              <a:t>uma</a:t>
            </a:r>
            <a:r>
              <a:rPr dirty="0" spc="240"/>
              <a:t> </a:t>
            </a:r>
            <a:r>
              <a:rPr dirty="0"/>
              <a:t>simples</a:t>
            </a:r>
            <a:r>
              <a:rPr dirty="0" spc="245"/>
              <a:t> </a:t>
            </a:r>
            <a:r>
              <a:rPr dirty="0"/>
              <a:t>revisão</a:t>
            </a:r>
            <a:r>
              <a:rPr dirty="0" spc="240"/>
              <a:t> </a:t>
            </a:r>
            <a:r>
              <a:rPr dirty="0"/>
              <a:t>de</a:t>
            </a:r>
            <a:r>
              <a:rPr dirty="0" spc="245"/>
              <a:t> </a:t>
            </a:r>
            <a:r>
              <a:rPr dirty="0"/>
              <a:t>metas,</a:t>
            </a:r>
            <a:r>
              <a:rPr dirty="0" spc="145"/>
              <a:t> </a:t>
            </a:r>
            <a:r>
              <a:rPr dirty="0" spc="60"/>
              <a:t>o</a:t>
            </a:r>
            <a:r>
              <a:rPr dirty="0" spc="140"/>
              <a:t> </a:t>
            </a:r>
            <a:r>
              <a:rPr dirty="0"/>
              <a:t>Comitê</a:t>
            </a:r>
            <a:r>
              <a:rPr dirty="0" spc="145"/>
              <a:t> </a:t>
            </a:r>
            <a:r>
              <a:rPr dirty="0" spc="-25"/>
              <a:t>de </a:t>
            </a:r>
            <a:r>
              <a:rPr dirty="0"/>
              <a:t>Patrimônio,</a:t>
            </a:r>
            <a:r>
              <a:rPr dirty="0" spc="425"/>
              <a:t> </a:t>
            </a:r>
            <a:r>
              <a:rPr dirty="0"/>
              <a:t>Logística</a:t>
            </a:r>
            <a:r>
              <a:rPr dirty="0" spc="425"/>
              <a:t> </a:t>
            </a:r>
            <a:r>
              <a:rPr dirty="0"/>
              <a:t>e</a:t>
            </a:r>
            <a:r>
              <a:rPr dirty="0" spc="430"/>
              <a:t> </a:t>
            </a:r>
            <a:r>
              <a:rPr dirty="0"/>
              <a:t>Sustentabilidade</a:t>
            </a:r>
            <a:r>
              <a:rPr dirty="0" spc="425"/>
              <a:t> </a:t>
            </a:r>
            <a:r>
              <a:rPr dirty="0"/>
              <a:t>deliberou</a:t>
            </a:r>
            <a:r>
              <a:rPr dirty="0" spc="430"/>
              <a:t> </a:t>
            </a:r>
            <a:r>
              <a:rPr dirty="0"/>
              <a:t>pela</a:t>
            </a:r>
            <a:r>
              <a:rPr dirty="0" spc="425"/>
              <a:t> </a:t>
            </a:r>
            <a:r>
              <a:rPr dirty="0" spc="45"/>
              <a:t>elaboração</a:t>
            </a:r>
            <a:r>
              <a:rPr dirty="0" spc="430"/>
              <a:t> </a:t>
            </a:r>
            <a:r>
              <a:rPr dirty="0"/>
              <a:t>de</a:t>
            </a:r>
            <a:r>
              <a:rPr dirty="0" spc="425"/>
              <a:t> </a:t>
            </a:r>
            <a:r>
              <a:rPr dirty="0"/>
              <a:t>um</a:t>
            </a:r>
            <a:r>
              <a:rPr dirty="0" spc="330"/>
              <a:t> </a:t>
            </a:r>
            <a:r>
              <a:rPr dirty="0"/>
              <a:t>novo</a:t>
            </a:r>
            <a:r>
              <a:rPr dirty="0" spc="335"/>
              <a:t> </a:t>
            </a:r>
            <a:r>
              <a:rPr dirty="0"/>
              <a:t>Plano</a:t>
            </a:r>
            <a:r>
              <a:rPr dirty="0" spc="330"/>
              <a:t> </a:t>
            </a:r>
            <a:r>
              <a:rPr dirty="0" spc="-25"/>
              <a:t>de </a:t>
            </a:r>
            <a:r>
              <a:rPr dirty="0" spc="10"/>
              <a:t>Logística</a:t>
            </a:r>
            <a:r>
              <a:rPr dirty="0" spc="114"/>
              <a:t> </a:t>
            </a:r>
            <a:r>
              <a:rPr dirty="0" spc="10"/>
              <a:t>Sustentável,</a:t>
            </a:r>
            <a:r>
              <a:rPr dirty="0" spc="114"/>
              <a:t> </a:t>
            </a:r>
            <a:r>
              <a:rPr dirty="0" spc="10"/>
              <a:t>proposta</a:t>
            </a:r>
            <a:r>
              <a:rPr dirty="0" spc="114"/>
              <a:t> </a:t>
            </a:r>
            <a:r>
              <a:rPr dirty="0" spc="10"/>
              <a:t>posteriormente</a:t>
            </a:r>
            <a:r>
              <a:rPr dirty="0" spc="120"/>
              <a:t> </a:t>
            </a:r>
            <a:r>
              <a:rPr dirty="0" spc="10"/>
              <a:t>ratiﬁcada</a:t>
            </a:r>
            <a:r>
              <a:rPr dirty="0" spc="114"/>
              <a:t> </a:t>
            </a:r>
            <a:r>
              <a:rPr dirty="0" spc="10"/>
              <a:t>pela</a:t>
            </a:r>
            <a:r>
              <a:rPr dirty="0" spc="114"/>
              <a:t> </a:t>
            </a:r>
            <a:r>
              <a:rPr dirty="0" spc="10"/>
              <a:t>Presidência</a:t>
            </a:r>
            <a:r>
              <a:rPr dirty="0" spc="114"/>
              <a:t> </a:t>
            </a:r>
            <a:r>
              <a:rPr dirty="0" spc="10"/>
              <a:t>deste</a:t>
            </a:r>
            <a:r>
              <a:rPr dirty="0" spc="120"/>
              <a:t> </a:t>
            </a:r>
            <a:r>
              <a:rPr dirty="0" spc="-10"/>
              <a:t>Tribunal.</a:t>
            </a:r>
          </a:p>
          <a:p>
            <a:pPr algn="just" marL="12700" marR="8890">
              <a:lnSpc>
                <a:spcPct val="156300"/>
              </a:lnSpc>
              <a:spcBef>
                <a:spcPts val="1200"/>
              </a:spcBef>
            </a:pPr>
            <a:r>
              <a:rPr dirty="0"/>
              <a:t>A</a:t>
            </a:r>
            <a:r>
              <a:rPr dirty="0" spc="390"/>
              <a:t> </a:t>
            </a:r>
            <a:r>
              <a:rPr dirty="0"/>
              <a:t>nova</a:t>
            </a:r>
            <a:r>
              <a:rPr dirty="0" spc="395"/>
              <a:t> </a:t>
            </a:r>
            <a:r>
              <a:rPr dirty="0"/>
              <a:t>sistemática</a:t>
            </a:r>
            <a:r>
              <a:rPr dirty="0" spc="395"/>
              <a:t> </a:t>
            </a:r>
            <a:r>
              <a:rPr dirty="0" spc="50"/>
              <a:t>do</a:t>
            </a:r>
            <a:r>
              <a:rPr dirty="0" spc="280"/>
              <a:t> </a:t>
            </a:r>
            <a:r>
              <a:rPr dirty="0"/>
              <a:t>Conselho</a:t>
            </a:r>
            <a:r>
              <a:rPr dirty="0" spc="285"/>
              <a:t> </a:t>
            </a:r>
            <a:r>
              <a:rPr dirty="0"/>
              <a:t>Nacional</a:t>
            </a:r>
            <a:r>
              <a:rPr dirty="0" spc="285"/>
              <a:t> </a:t>
            </a:r>
            <a:r>
              <a:rPr dirty="0"/>
              <a:t>de</a:t>
            </a:r>
            <a:r>
              <a:rPr dirty="0" spc="280"/>
              <a:t> </a:t>
            </a:r>
            <a:r>
              <a:rPr dirty="0"/>
              <a:t>Justiça</a:t>
            </a:r>
            <a:r>
              <a:rPr dirty="0" spc="285"/>
              <a:t> </a:t>
            </a:r>
            <a:r>
              <a:rPr dirty="0"/>
              <a:t>conferiu</a:t>
            </a:r>
            <a:r>
              <a:rPr dirty="0" spc="280"/>
              <a:t> </a:t>
            </a:r>
            <a:r>
              <a:rPr dirty="0"/>
              <a:t>maior</a:t>
            </a:r>
            <a:r>
              <a:rPr dirty="0" spc="285"/>
              <a:t> </a:t>
            </a:r>
            <a:r>
              <a:rPr dirty="0"/>
              <a:t>autonomia</a:t>
            </a:r>
            <a:r>
              <a:rPr dirty="0" spc="280"/>
              <a:t> </a:t>
            </a:r>
            <a:r>
              <a:rPr dirty="0" spc="50"/>
              <a:t>aos</a:t>
            </a:r>
            <a:r>
              <a:rPr dirty="0" spc="285"/>
              <a:t> </a:t>
            </a:r>
            <a:r>
              <a:rPr dirty="0" spc="-10"/>
              <a:t>órgãos </a:t>
            </a:r>
            <a:r>
              <a:rPr dirty="0" spc="50"/>
              <a:t>para</a:t>
            </a:r>
            <a:r>
              <a:rPr dirty="0" spc="204"/>
              <a:t> </a:t>
            </a:r>
            <a:r>
              <a:rPr dirty="0"/>
              <a:t>selecionar</a:t>
            </a:r>
            <a:r>
              <a:rPr dirty="0" spc="210"/>
              <a:t> </a:t>
            </a:r>
            <a:r>
              <a:rPr dirty="0"/>
              <a:t>indicadores</a:t>
            </a:r>
            <a:r>
              <a:rPr dirty="0" spc="210"/>
              <a:t> </a:t>
            </a:r>
            <a:r>
              <a:rPr dirty="0"/>
              <a:t>que</a:t>
            </a:r>
            <a:r>
              <a:rPr dirty="0" spc="204"/>
              <a:t> </a:t>
            </a:r>
            <a:r>
              <a:rPr dirty="0"/>
              <a:t>reﬂitam</a:t>
            </a:r>
            <a:r>
              <a:rPr dirty="0" spc="210"/>
              <a:t> </a:t>
            </a:r>
            <a:r>
              <a:rPr dirty="0"/>
              <a:t>sua</a:t>
            </a:r>
            <a:r>
              <a:rPr dirty="0" spc="210"/>
              <a:t> </a:t>
            </a:r>
            <a:r>
              <a:rPr dirty="0"/>
              <a:t>realidade</a:t>
            </a:r>
            <a:r>
              <a:rPr dirty="0" spc="210"/>
              <a:t> </a:t>
            </a:r>
            <a:r>
              <a:rPr dirty="0"/>
              <a:t>institucional</a:t>
            </a:r>
            <a:r>
              <a:rPr dirty="0" spc="204"/>
              <a:t> </a:t>
            </a:r>
            <a:r>
              <a:rPr dirty="0"/>
              <a:t>e</a:t>
            </a:r>
            <a:r>
              <a:rPr dirty="0" spc="210"/>
              <a:t> </a:t>
            </a:r>
            <a:r>
              <a:rPr dirty="0"/>
              <a:t>seus</a:t>
            </a:r>
            <a:r>
              <a:rPr dirty="0" spc="210"/>
              <a:t> </a:t>
            </a:r>
            <a:r>
              <a:rPr dirty="0"/>
              <a:t>respectivos</a:t>
            </a:r>
            <a:r>
              <a:rPr dirty="0" spc="210"/>
              <a:t> </a:t>
            </a:r>
            <a:r>
              <a:rPr dirty="0" spc="-10"/>
              <a:t>Planos </a:t>
            </a:r>
            <a:r>
              <a:rPr dirty="0"/>
              <a:t>Estratégicos,</a:t>
            </a:r>
            <a:r>
              <a:rPr dirty="0" spc="155"/>
              <a:t> </a:t>
            </a:r>
            <a:r>
              <a:rPr dirty="0"/>
              <a:t>desde</a:t>
            </a:r>
            <a:r>
              <a:rPr dirty="0" spc="155"/>
              <a:t> </a:t>
            </a:r>
            <a:r>
              <a:rPr dirty="0"/>
              <a:t>que</a:t>
            </a:r>
            <a:r>
              <a:rPr dirty="0" spc="155"/>
              <a:t> </a:t>
            </a:r>
            <a:r>
              <a:rPr dirty="0" spc="45"/>
              <a:t>observados</a:t>
            </a:r>
            <a:r>
              <a:rPr dirty="0" spc="155"/>
              <a:t> </a:t>
            </a:r>
            <a:r>
              <a:rPr dirty="0"/>
              <a:t>temas</a:t>
            </a:r>
            <a:r>
              <a:rPr dirty="0" spc="155"/>
              <a:t> </a:t>
            </a:r>
            <a:r>
              <a:rPr dirty="0"/>
              <a:t>mínimos</a:t>
            </a:r>
            <a:r>
              <a:rPr dirty="0" spc="55"/>
              <a:t> </a:t>
            </a:r>
            <a:r>
              <a:rPr dirty="0"/>
              <a:t>obrigatórios.</a:t>
            </a:r>
            <a:r>
              <a:rPr dirty="0" spc="55"/>
              <a:t> No</a:t>
            </a:r>
            <a:r>
              <a:rPr dirty="0" spc="60"/>
              <a:t> </a:t>
            </a:r>
            <a:r>
              <a:rPr dirty="0" spc="-20"/>
              <a:t>TRT4,</a:t>
            </a:r>
            <a:r>
              <a:rPr dirty="0" spc="55"/>
              <a:t> </a:t>
            </a:r>
            <a:r>
              <a:rPr dirty="0" spc="85"/>
              <a:t>a</a:t>
            </a:r>
            <a:r>
              <a:rPr dirty="0" spc="55"/>
              <a:t> </a:t>
            </a:r>
            <a:r>
              <a:rPr dirty="0"/>
              <a:t>estrutura</a:t>
            </a:r>
            <a:r>
              <a:rPr dirty="0" spc="55"/>
              <a:t> </a:t>
            </a:r>
            <a:r>
              <a:rPr dirty="0" spc="50"/>
              <a:t>do</a:t>
            </a:r>
            <a:r>
              <a:rPr dirty="0" spc="55"/>
              <a:t> </a:t>
            </a:r>
            <a:r>
              <a:rPr dirty="0" spc="-25"/>
              <a:t>PLS </a:t>
            </a:r>
            <a:r>
              <a:rPr dirty="0"/>
              <a:t>2025</a:t>
            </a:r>
            <a:r>
              <a:rPr dirty="0" spc="204"/>
              <a:t> </a:t>
            </a:r>
            <a:r>
              <a:rPr dirty="0"/>
              <a:t>fundamenta-se</a:t>
            </a:r>
            <a:r>
              <a:rPr dirty="0" spc="204"/>
              <a:t> </a:t>
            </a:r>
            <a:r>
              <a:rPr dirty="0" spc="55"/>
              <a:t>em</a:t>
            </a:r>
            <a:r>
              <a:rPr dirty="0" spc="204"/>
              <a:t> </a:t>
            </a:r>
            <a:r>
              <a:rPr dirty="0"/>
              <a:t>um</a:t>
            </a:r>
            <a:r>
              <a:rPr dirty="0" spc="204"/>
              <a:t> </a:t>
            </a:r>
            <a:r>
              <a:rPr dirty="0"/>
              <a:t>indicador</a:t>
            </a:r>
            <a:r>
              <a:rPr dirty="0" spc="95"/>
              <a:t> </a:t>
            </a:r>
            <a:r>
              <a:rPr dirty="0"/>
              <a:t>por</a:t>
            </a:r>
            <a:r>
              <a:rPr dirty="0" spc="95"/>
              <a:t> </a:t>
            </a:r>
            <a:r>
              <a:rPr dirty="0"/>
              <a:t>tema,</a:t>
            </a:r>
            <a:r>
              <a:rPr dirty="0" spc="95"/>
              <a:t> </a:t>
            </a:r>
            <a:r>
              <a:rPr dirty="0" spc="60"/>
              <a:t>com</a:t>
            </a:r>
            <a:r>
              <a:rPr dirty="0" spc="100"/>
              <a:t> </a:t>
            </a:r>
            <a:r>
              <a:rPr dirty="0"/>
              <a:t>exceção</a:t>
            </a:r>
            <a:r>
              <a:rPr dirty="0" spc="95"/>
              <a:t> </a:t>
            </a:r>
            <a:r>
              <a:rPr dirty="0" spc="50"/>
              <a:t>do</a:t>
            </a:r>
            <a:r>
              <a:rPr dirty="0" spc="95"/>
              <a:t> </a:t>
            </a:r>
            <a:r>
              <a:rPr dirty="0"/>
              <a:t>tópico</a:t>
            </a:r>
            <a:r>
              <a:rPr dirty="0" spc="95"/>
              <a:t> </a:t>
            </a:r>
            <a:r>
              <a:rPr dirty="0"/>
              <a:t>"Deslocamento",</a:t>
            </a:r>
            <a:r>
              <a:rPr dirty="0" spc="95"/>
              <a:t> </a:t>
            </a:r>
            <a:r>
              <a:rPr dirty="0" spc="-25"/>
              <a:t>que </a:t>
            </a:r>
            <a:r>
              <a:rPr dirty="0" spc="10"/>
              <a:t>conta</a:t>
            </a:r>
            <a:r>
              <a:rPr dirty="0" spc="60"/>
              <a:t> com </a:t>
            </a:r>
            <a:r>
              <a:rPr dirty="0" spc="10"/>
              <a:t>dois</a:t>
            </a:r>
            <a:r>
              <a:rPr dirty="0" spc="60"/>
              <a:t> </a:t>
            </a:r>
            <a:r>
              <a:rPr dirty="0" spc="10"/>
              <a:t>indicadores</a:t>
            </a:r>
            <a:r>
              <a:rPr dirty="0" spc="60"/>
              <a:t> </a:t>
            </a:r>
            <a:r>
              <a:rPr dirty="0" spc="-10"/>
              <a:t>especíﬁcos.</a:t>
            </a:r>
          </a:p>
          <a:p>
            <a:pPr>
              <a:lnSpc>
                <a:spcPct val="100000"/>
              </a:lnSpc>
              <a:spcBef>
                <a:spcPts val="610"/>
              </a:spcBef>
            </a:pPr>
          </a:p>
          <a:p>
            <a:pPr algn="just" marL="12700">
              <a:lnSpc>
                <a:spcPct val="100000"/>
              </a:lnSpc>
              <a:spcBef>
                <a:spcPts val="5"/>
              </a:spcBef>
            </a:pPr>
            <a:r>
              <a:rPr dirty="0" spc="20"/>
              <a:t>Os</a:t>
            </a:r>
            <a:r>
              <a:rPr dirty="0" spc="50"/>
              <a:t> </a:t>
            </a:r>
            <a:r>
              <a:rPr dirty="0" spc="20"/>
              <a:t>temas</a:t>
            </a:r>
            <a:r>
              <a:rPr dirty="0" spc="50"/>
              <a:t> </a:t>
            </a:r>
            <a:r>
              <a:rPr dirty="0" spc="20"/>
              <a:t>de</a:t>
            </a:r>
            <a:r>
              <a:rPr dirty="0" spc="50"/>
              <a:t> </a:t>
            </a:r>
            <a:r>
              <a:rPr dirty="0" spc="20"/>
              <a:t>monitoramento</a:t>
            </a:r>
            <a:r>
              <a:rPr dirty="0" spc="50"/>
              <a:t> </a:t>
            </a:r>
            <a:r>
              <a:rPr dirty="0" spc="-10"/>
              <a:t>abrangem:</a:t>
            </a:r>
          </a:p>
          <a:p>
            <a:pPr>
              <a:lnSpc>
                <a:spcPct val="100000"/>
              </a:lnSpc>
              <a:spcBef>
                <a:spcPts val="610"/>
              </a:spcBef>
            </a:pPr>
          </a:p>
          <a:p>
            <a:pPr marL="469265" indent="-227965">
              <a:lnSpc>
                <a:spcPct val="100000"/>
              </a:lnSpc>
              <a:spcBef>
                <a:spcPts val="5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/>
              <a:t>Uso</a:t>
            </a:r>
            <a:r>
              <a:rPr dirty="0" spc="85"/>
              <a:t> </a:t>
            </a:r>
            <a:r>
              <a:rPr dirty="0"/>
              <a:t>eﬁciente</a:t>
            </a:r>
            <a:r>
              <a:rPr dirty="0" spc="85"/>
              <a:t> </a:t>
            </a:r>
            <a:r>
              <a:rPr dirty="0"/>
              <a:t>de</a:t>
            </a:r>
            <a:r>
              <a:rPr dirty="0" spc="85"/>
              <a:t> </a:t>
            </a:r>
            <a:r>
              <a:rPr dirty="0"/>
              <a:t>insumos,</a:t>
            </a:r>
            <a:r>
              <a:rPr dirty="0" spc="85"/>
              <a:t> </a:t>
            </a:r>
            <a:r>
              <a:rPr dirty="0"/>
              <a:t>materiais</a:t>
            </a:r>
            <a:r>
              <a:rPr dirty="0" spc="85"/>
              <a:t> </a:t>
            </a:r>
            <a:r>
              <a:rPr dirty="0"/>
              <a:t>e</a:t>
            </a:r>
            <a:r>
              <a:rPr dirty="0" spc="85"/>
              <a:t> </a:t>
            </a:r>
            <a:r>
              <a:rPr dirty="0" spc="-10"/>
              <a:t>serviços;</a:t>
            </a:r>
          </a:p>
          <a:p>
            <a:pPr marL="469265" indent="-227965">
              <a:lnSpc>
                <a:spcPct val="100000"/>
              </a:lnSpc>
              <a:spcBef>
                <a:spcPts val="74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/>
              <a:t>Energia</a:t>
            </a:r>
            <a:r>
              <a:rPr dirty="0" spc="150"/>
              <a:t> </a:t>
            </a:r>
            <a:r>
              <a:rPr dirty="0" spc="-10"/>
              <a:t>elétrica,</a:t>
            </a:r>
          </a:p>
          <a:p>
            <a:pPr marL="469265" indent="-227965">
              <a:lnSpc>
                <a:spcPct val="100000"/>
              </a:lnSpc>
              <a:spcBef>
                <a:spcPts val="745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/>
              <a:t>Água</a:t>
            </a:r>
            <a:r>
              <a:rPr dirty="0" spc="75"/>
              <a:t> </a:t>
            </a:r>
            <a:r>
              <a:rPr dirty="0"/>
              <a:t>e</a:t>
            </a:r>
            <a:r>
              <a:rPr dirty="0" spc="75"/>
              <a:t> </a:t>
            </a:r>
            <a:r>
              <a:rPr dirty="0" spc="-10"/>
              <a:t>esgoto;</a:t>
            </a:r>
          </a:p>
          <a:p>
            <a:pPr marL="469265" indent="-227965">
              <a:lnSpc>
                <a:spcPct val="100000"/>
              </a:lnSpc>
              <a:spcBef>
                <a:spcPts val="74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/>
              <a:t>Gestão</a:t>
            </a:r>
            <a:r>
              <a:rPr dirty="0" spc="110"/>
              <a:t> </a:t>
            </a:r>
            <a:r>
              <a:rPr dirty="0"/>
              <a:t>de</a:t>
            </a:r>
            <a:r>
              <a:rPr dirty="0" spc="110"/>
              <a:t> </a:t>
            </a:r>
            <a:r>
              <a:rPr dirty="0" spc="-10"/>
              <a:t>resíduos;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7300" y="1179739"/>
            <a:ext cx="6145530" cy="770763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469265" indent="-227965">
              <a:lnSpc>
                <a:spcPct val="100000"/>
              </a:lnSpc>
              <a:spcBef>
                <a:spcPts val="84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Qualidade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vida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ambiente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trabalho;</a:t>
            </a:r>
            <a:endParaRPr sz="1100">
              <a:latin typeface="Tahoma"/>
              <a:cs typeface="Tahoma"/>
            </a:endParaRPr>
          </a:p>
          <a:p>
            <a:pPr marL="469265" indent="-227965">
              <a:lnSpc>
                <a:spcPct val="100000"/>
              </a:lnSpc>
              <a:spcBef>
                <a:spcPts val="745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Sensibilização</a:t>
            </a:r>
            <a:r>
              <a:rPr dirty="0" sz="1100" spc="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capacitação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contínua;</a:t>
            </a:r>
            <a:endParaRPr sz="1100">
              <a:latin typeface="Tahoma"/>
              <a:cs typeface="Tahoma"/>
            </a:endParaRPr>
          </a:p>
          <a:p>
            <a:pPr marL="469265" indent="-227965">
              <a:lnSpc>
                <a:spcPct val="100000"/>
              </a:lnSpc>
              <a:spcBef>
                <a:spcPts val="74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Deslocamento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pessoal, bens</a:t>
            </a:r>
            <a:r>
              <a:rPr dirty="0" sz="1100" spc="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e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materiais;</a:t>
            </a:r>
            <a:endParaRPr sz="1100">
              <a:latin typeface="Tahoma"/>
              <a:cs typeface="Tahoma"/>
            </a:endParaRPr>
          </a:p>
          <a:p>
            <a:pPr marL="469265" indent="-227965">
              <a:lnSpc>
                <a:spcPct val="100000"/>
              </a:lnSpc>
              <a:spcBef>
                <a:spcPts val="745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Obras,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reformas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adequações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leiaute;</a:t>
            </a:r>
            <a:endParaRPr sz="1100">
              <a:latin typeface="Tahoma"/>
              <a:cs typeface="Tahoma"/>
            </a:endParaRPr>
          </a:p>
          <a:p>
            <a:pPr marL="469265" indent="-227965">
              <a:lnSpc>
                <a:spcPct val="100000"/>
              </a:lnSpc>
              <a:spcBef>
                <a:spcPts val="74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Equidade,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diversidade;</a:t>
            </a:r>
            <a:endParaRPr sz="1100">
              <a:latin typeface="Tahoma"/>
              <a:cs typeface="Tahoma"/>
            </a:endParaRPr>
          </a:p>
          <a:p>
            <a:pPr marL="469265" indent="-227965">
              <a:lnSpc>
                <a:spcPct val="100000"/>
              </a:lnSpc>
              <a:spcBef>
                <a:spcPts val="745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contratações</a:t>
            </a:r>
            <a:r>
              <a:rPr dirty="0" sz="1100" spc="1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sustentáveis;</a:t>
            </a:r>
            <a:endParaRPr sz="1100">
              <a:latin typeface="Tahoma"/>
              <a:cs typeface="Tahoma"/>
            </a:endParaRPr>
          </a:p>
          <a:p>
            <a:pPr marL="469265" indent="-227965">
              <a:lnSpc>
                <a:spcPct val="100000"/>
              </a:lnSpc>
              <a:spcBef>
                <a:spcPts val="740"/>
              </a:spcBef>
              <a:buFont typeface="Arial MT"/>
              <a:buChar char="●"/>
              <a:tabLst>
                <a:tab pos="469265" algn="l"/>
              </a:tabLst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Descarbonização</a:t>
            </a:r>
            <a:r>
              <a:rPr dirty="0" sz="1100" spc="1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(novo</a:t>
            </a:r>
            <a:r>
              <a:rPr dirty="0" sz="1100" spc="1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tema</a:t>
            </a:r>
            <a:r>
              <a:rPr dirty="0" sz="1100" spc="1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incorporado</a:t>
            </a:r>
            <a:r>
              <a:rPr dirty="0" sz="1100" spc="1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através</a:t>
            </a:r>
            <a:r>
              <a:rPr dirty="0" sz="1100" spc="1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1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Res.</a:t>
            </a:r>
            <a:r>
              <a:rPr dirty="0" sz="1100" spc="1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CNJ</a:t>
            </a:r>
            <a:r>
              <a:rPr dirty="0" sz="1100" spc="1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594/2024).</a:t>
            </a:r>
            <a:endParaRPr sz="1100">
              <a:latin typeface="Tahoma"/>
              <a:cs typeface="Tahoma"/>
            </a:endParaRPr>
          </a:p>
          <a:p>
            <a:pPr algn="just" marL="12700" marR="5080">
              <a:lnSpc>
                <a:spcPct val="156200"/>
              </a:lnSpc>
              <a:spcBef>
                <a:spcPts val="1200"/>
              </a:spcBef>
            </a:pP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Como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diferencial,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tema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"Gestão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Resíduos",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Tribunal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instituiu</a:t>
            </a:r>
            <a:r>
              <a:rPr dirty="0" sz="1100" spc="1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indicador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3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Aderência 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ao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Programa</a:t>
            </a:r>
            <a:r>
              <a:rPr dirty="0" sz="1100" spc="1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Gestão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Resíduos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Sólidos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(PGRS),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visando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monitorar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eﬁcácia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do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descarte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em</a:t>
            </a:r>
            <a:r>
              <a:rPr dirty="0" sz="1100" spc="3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cada</a:t>
            </a:r>
            <a:r>
              <a:rPr dirty="0" sz="1100" spc="3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Unidade</a:t>
            </a:r>
            <a:r>
              <a:rPr dirty="0" sz="1100" spc="3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Judiciária.</a:t>
            </a:r>
            <a:r>
              <a:rPr dirty="0" sz="1100" spc="3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Destaca-se</a:t>
            </a:r>
            <a:r>
              <a:rPr dirty="0" sz="1100" spc="3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ainda,</a:t>
            </a:r>
            <a:r>
              <a:rPr dirty="0" sz="1100" spc="3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2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contratação</a:t>
            </a:r>
            <a:r>
              <a:rPr dirty="0" sz="1100" spc="2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onerosa</a:t>
            </a:r>
            <a:r>
              <a:rPr dirty="0" sz="1100" spc="2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2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cooperativas</a:t>
            </a:r>
            <a:r>
              <a:rPr dirty="0" sz="1100" spc="2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de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catadores,</a:t>
            </a:r>
            <a:r>
              <a:rPr dirty="0" sz="1100" spc="4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iniciativa</a:t>
            </a:r>
            <a:r>
              <a:rPr dirty="0" sz="1100" spc="3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que</a:t>
            </a:r>
            <a:r>
              <a:rPr dirty="0" sz="1100" spc="3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materializa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3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dimensão</a:t>
            </a:r>
            <a:r>
              <a:rPr dirty="0" sz="1100" spc="3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social</a:t>
            </a:r>
            <a:r>
              <a:rPr dirty="0" sz="1100" spc="3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3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sustentabilidade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ao</a:t>
            </a:r>
            <a:r>
              <a:rPr dirty="0" sz="1100" spc="3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fomentar</a:t>
            </a:r>
            <a:r>
              <a:rPr dirty="0" sz="1100" spc="3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o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trabalho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decente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garantir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maior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precisão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na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mensuração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dos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20">
                <a:solidFill>
                  <a:srgbClr val="090909"/>
                </a:solidFill>
                <a:latin typeface="Tahoma"/>
                <a:cs typeface="Tahoma"/>
              </a:rPr>
              <a:t>resíduos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gerados.</a:t>
            </a:r>
            <a:endParaRPr sz="1100">
              <a:latin typeface="Tahoma"/>
              <a:cs typeface="Tahoma"/>
            </a:endParaRPr>
          </a:p>
          <a:p>
            <a:pPr algn="just" marL="12700" marR="6350">
              <a:lnSpc>
                <a:spcPct val="156300"/>
              </a:lnSpc>
              <a:spcBef>
                <a:spcPts val="1200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Alinhado</a:t>
            </a:r>
            <a:r>
              <a:rPr dirty="0" sz="1100" spc="254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à</a:t>
            </a:r>
            <a:r>
              <a:rPr dirty="0" sz="1100" spc="2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Resolução</a:t>
            </a:r>
            <a:r>
              <a:rPr dirty="0" sz="1100" spc="254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CNJ</a:t>
            </a:r>
            <a:r>
              <a:rPr dirty="0" sz="1100" spc="2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nº</a:t>
            </a:r>
            <a:r>
              <a:rPr dirty="0" sz="1100" spc="254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594/2024,</a:t>
            </a:r>
            <a:r>
              <a:rPr dirty="0" sz="1100" spc="2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que</a:t>
            </a:r>
            <a:r>
              <a:rPr dirty="0" sz="1100" spc="254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instituiu</a:t>
            </a:r>
            <a:r>
              <a:rPr dirty="0" sz="1100" spc="2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2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Programa</a:t>
            </a:r>
            <a:r>
              <a:rPr dirty="0" sz="1100" spc="254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Justiça</a:t>
            </a:r>
            <a:r>
              <a:rPr dirty="0" sz="1100" spc="26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Carbono</a:t>
            </a:r>
            <a:r>
              <a:rPr dirty="0" sz="1100" spc="1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Zero,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o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TRT4</a:t>
            </a:r>
            <a:r>
              <a:rPr dirty="0" sz="1100" spc="2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assumiu</a:t>
            </a:r>
            <a:r>
              <a:rPr dirty="0" sz="1100" spc="2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2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compromisso</a:t>
            </a:r>
            <a:r>
              <a:rPr dirty="0" sz="1100" spc="2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2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alcançar</a:t>
            </a:r>
            <a:r>
              <a:rPr dirty="0" sz="1100" spc="2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2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neutralidade</a:t>
            </a:r>
            <a:r>
              <a:rPr dirty="0" sz="1100" spc="2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21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emissões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até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2030.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ano</a:t>
            </a:r>
            <a:r>
              <a:rPr dirty="0" sz="1100" spc="1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de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2025,</a:t>
            </a:r>
            <a:r>
              <a:rPr dirty="0" sz="1100" spc="2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2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Tribunal</a:t>
            </a:r>
            <a:r>
              <a:rPr dirty="0" sz="1100" spc="2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deu</a:t>
            </a:r>
            <a:r>
              <a:rPr dirty="0" sz="1100" spc="2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passos</a:t>
            </a:r>
            <a:r>
              <a:rPr dirty="0" sz="1100" spc="2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fundamentais</a:t>
            </a:r>
            <a:r>
              <a:rPr dirty="0" sz="1100" spc="2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com</a:t>
            </a:r>
            <a:r>
              <a:rPr dirty="0" sz="1100" spc="2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2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elaboração</a:t>
            </a:r>
            <a:r>
              <a:rPr dirty="0" sz="1100" spc="2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2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seu</a:t>
            </a:r>
            <a:r>
              <a:rPr dirty="0" sz="1100" spc="2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primeiro</a:t>
            </a:r>
            <a:r>
              <a:rPr dirty="0" sz="1100" spc="2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Inventário</a:t>
            </a:r>
            <a:r>
              <a:rPr dirty="0" sz="1100" spc="11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de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Emissões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Gases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Efeito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Estufa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(EGEE)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seu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respectivo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Plano</a:t>
            </a:r>
            <a:r>
              <a:rPr dirty="0" sz="1100" spc="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Descarbonização.</a:t>
            </a:r>
            <a:endParaRPr sz="1100">
              <a:latin typeface="Tahoma"/>
              <a:cs typeface="Tahoma"/>
            </a:endParaRPr>
          </a:p>
          <a:p>
            <a:pPr algn="just" marL="12700" marR="5080">
              <a:lnSpc>
                <a:spcPct val="156300"/>
              </a:lnSpc>
              <a:spcBef>
                <a:spcPts val="1200"/>
              </a:spcBef>
            </a:pP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inventário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inicial,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focado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complexo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prédio-sede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em</a:t>
            </a:r>
            <a:r>
              <a:rPr dirty="0" sz="1100" spc="1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Porto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Alegre,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registrou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emissão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75">
                <a:solidFill>
                  <a:srgbClr val="090909"/>
                </a:solidFill>
                <a:latin typeface="Tahoma"/>
                <a:cs typeface="Tahoma"/>
              </a:rPr>
              <a:t>1.383,57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toneladas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CO2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equivalente.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partir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desse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diagnóstico,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Tribunal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estruturou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sua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atuação</a:t>
            </a:r>
            <a:r>
              <a:rPr dirty="0" sz="1100" spc="39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nos</a:t>
            </a:r>
            <a:r>
              <a:rPr dirty="0" sz="1100" spc="39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pilares</a:t>
            </a:r>
            <a:r>
              <a:rPr dirty="0" sz="1100" spc="39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4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Medição,</a:t>
            </a:r>
            <a:r>
              <a:rPr dirty="0" sz="1100" spc="39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Redução</a:t>
            </a:r>
            <a:r>
              <a:rPr dirty="0" sz="1100" spc="39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40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Compensação,</a:t>
            </a:r>
            <a:r>
              <a:rPr dirty="0" sz="1100" spc="39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integrando</a:t>
            </a:r>
            <a:r>
              <a:rPr dirty="0" sz="1100" spc="3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ações</a:t>
            </a:r>
            <a:r>
              <a:rPr dirty="0" sz="1100" spc="3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30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energia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renovável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</a:t>
            </a:r>
            <a:r>
              <a:rPr dirty="0" sz="1100" spc="1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mobilidade</a:t>
            </a:r>
            <a:r>
              <a:rPr dirty="0" sz="1100" spc="1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sustentável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ao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seu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Plano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Ações,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em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total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sintonia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com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os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Objetivos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Desenvolvimento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Sustentável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(ODS)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Agenda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10">
                <a:solidFill>
                  <a:srgbClr val="090909"/>
                </a:solidFill>
                <a:latin typeface="Tahoma"/>
                <a:cs typeface="Tahoma"/>
              </a:rPr>
              <a:t>2030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0">
                <a:solidFill>
                  <a:srgbClr val="090909"/>
                </a:solidFill>
                <a:latin typeface="Tahoma"/>
                <a:cs typeface="Tahoma"/>
              </a:rPr>
              <a:t>ONU.</a:t>
            </a:r>
            <a:endParaRPr sz="1100">
              <a:latin typeface="Tahoma"/>
              <a:cs typeface="Tahoma"/>
            </a:endParaRPr>
          </a:p>
          <a:p>
            <a:pPr algn="just" marL="12700" marR="5080">
              <a:lnSpc>
                <a:spcPct val="156300"/>
              </a:lnSpc>
              <a:spcBef>
                <a:spcPts val="1200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As</a:t>
            </a:r>
            <a:r>
              <a:rPr dirty="0" sz="1100" spc="42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ações</a:t>
            </a:r>
            <a:r>
              <a:rPr dirty="0" sz="1100" spc="4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previstas</a:t>
            </a:r>
            <a:r>
              <a:rPr dirty="0" sz="1100" spc="4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para</a:t>
            </a:r>
            <a:r>
              <a:rPr dirty="0" sz="1100" spc="42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3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biênio</a:t>
            </a:r>
            <a:r>
              <a:rPr dirty="0" sz="1100" spc="3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2025-2026</a:t>
            </a:r>
            <a:r>
              <a:rPr dirty="0" sz="1100" spc="33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tanto</a:t>
            </a:r>
            <a:r>
              <a:rPr dirty="0" sz="1100" spc="3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dão</a:t>
            </a:r>
            <a:r>
              <a:rPr dirty="0" sz="1100" spc="3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continuidade</a:t>
            </a:r>
            <a:r>
              <a:rPr dirty="0" sz="1100" spc="3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3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ações</a:t>
            </a:r>
            <a:r>
              <a:rPr dirty="0" sz="1100" spc="34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anteriores,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quanto</a:t>
            </a:r>
            <a:r>
              <a:rPr dirty="0" sz="1100" spc="2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marcam</a:t>
            </a:r>
            <a:r>
              <a:rPr dirty="0" sz="1100" spc="2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2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início</a:t>
            </a:r>
            <a:r>
              <a:rPr dirty="0" sz="1100" spc="2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2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um</a:t>
            </a:r>
            <a:r>
              <a:rPr dirty="0" sz="1100" spc="2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novo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método</a:t>
            </a:r>
            <a:r>
              <a:rPr dirty="0" sz="1100" spc="1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apuração.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Este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relatório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não</a:t>
            </a:r>
            <a:r>
              <a:rPr dirty="0" sz="1100" spc="15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apenas</a:t>
            </a:r>
            <a:r>
              <a:rPr dirty="0" sz="1100" spc="1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presta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contas</a:t>
            </a:r>
            <a:r>
              <a:rPr dirty="0" sz="1100" spc="4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4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desempenho</a:t>
            </a:r>
            <a:r>
              <a:rPr dirty="0" sz="1100" spc="4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atual,</a:t>
            </a:r>
            <a:r>
              <a:rPr dirty="0" sz="1100" spc="4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090909"/>
                </a:solidFill>
                <a:latin typeface="Tahoma"/>
                <a:cs typeface="Tahoma"/>
              </a:rPr>
              <a:t>mas</a:t>
            </a:r>
            <a:r>
              <a:rPr dirty="0" sz="1100" spc="4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prepara</a:t>
            </a:r>
            <a:r>
              <a:rPr dirty="0" sz="1100" spc="3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0">
                <a:solidFill>
                  <a:srgbClr val="090909"/>
                </a:solidFill>
                <a:latin typeface="Tahoma"/>
                <a:cs typeface="Tahoma"/>
              </a:rPr>
              <a:t>o</a:t>
            </a:r>
            <a:r>
              <a:rPr dirty="0" sz="1100" spc="3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terreno</a:t>
            </a:r>
            <a:r>
              <a:rPr dirty="0" sz="1100" spc="38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para</a:t>
            </a:r>
            <a:r>
              <a:rPr dirty="0" sz="1100" spc="3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um</a:t>
            </a:r>
            <a:r>
              <a:rPr dirty="0" sz="1100" spc="38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próximo</a:t>
            </a:r>
            <a:r>
              <a:rPr dirty="0" sz="1100" spc="3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ciclo</a:t>
            </a:r>
            <a:r>
              <a:rPr dirty="0" sz="1100" spc="3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plurianual.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Conforme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planejamento,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3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segundo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semestre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de</a:t>
            </a:r>
            <a:r>
              <a:rPr dirty="0" sz="1100" spc="3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2026,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terá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início</a:t>
            </a:r>
            <a:r>
              <a:rPr dirty="0" sz="1100" spc="3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elaboração</a:t>
            </a:r>
            <a:r>
              <a:rPr dirty="0" sz="1100" spc="3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29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PLS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2027-</a:t>
            </a:r>
            <a:r>
              <a:rPr dirty="0" sz="1100" spc="-55">
                <a:solidFill>
                  <a:srgbClr val="090909"/>
                </a:solidFill>
                <a:latin typeface="Tahoma"/>
                <a:cs typeface="Tahoma"/>
              </a:rPr>
              <a:t>2031,</a:t>
            </a:r>
            <a:r>
              <a:rPr dirty="0" sz="1100" spc="1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consolidando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85">
                <a:solidFill>
                  <a:srgbClr val="090909"/>
                </a:solidFill>
                <a:latin typeface="Tahoma"/>
                <a:cs typeface="Tahoma"/>
              </a:rPr>
              <a:t>a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cultura</a:t>
            </a:r>
            <a:r>
              <a:rPr dirty="0" sz="1100" spc="1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sustentabilidade</a:t>
            </a:r>
            <a:r>
              <a:rPr dirty="0" sz="1100" spc="18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no</a:t>
            </a:r>
            <a:r>
              <a:rPr dirty="0" sz="1100" spc="1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Tribunal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Regional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50">
                <a:solidFill>
                  <a:srgbClr val="090909"/>
                </a:solidFill>
                <a:latin typeface="Tahoma"/>
                <a:cs typeface="Tahoma"/>
              </a:rPr>
              <a:t>do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Trabalho</a:t>
            </a:r>
            <a:r>
              <a:rPr dirty="0" sz="1100" spc="7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65">
                <a:solidFill>
                  <a:srgbClr val="090909"/>
                </a:solidFill>
                <a:latin typeface="Tahoma"/>
                <a:cs typeface="Tahoma"/>
              </a:rPr>
              <a:t>da</a:t>
            </a:r>
            <a:r>
              <a:rPr dirty="0" sz="1100" spc="70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90909"/>
                </a:solidFill>
                <a:latin typeface="Tahoma"/>
                <a:cs typeface="Tahoma"/>
              </a:rPr>
              <a:t>4ª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Região.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55684" y="1274036"/>
            <a:ext cx="971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0">
                <a:solidFill>
                  <a:srgbClr val="090909"/>
                </a:solidFill>
                <a:latin typeface="Tahoma"/>
                <a:cs typeface="Tahoma"/>
              </a:rPr>
              <a:t>7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651602" y="3703864"/>
            <a:ext cx="4257040" cy="17399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89535" marR="5080" indent="-77470">
              <a:lnSpc>
                <a:spcPct val="156300"/>
              </a:lnSpc>
              <a:spcBef>
                <a:spcPts val="95"/>
              </a:spcBef>
            </a:pPr>
            <a:r>
              <a:rPr dirty="0" spc="-175">
                <a:solidFill>
                  <a:srgbClr val="4A5320"/>
                </a:solidFill>
                <a:latin typeface="Tahoma"/>
                <a:cs typeface="Tahoma"/>
              </a:rPr>
              <a:t>CONSOLI</a:t>
            </a:r>
            <a:r>
              <a:rPr dirty="0" spc="-175">
                <a:solidFill>
                  <a:srgbClr val="4A5320"/>
                </a:solidFill>
                <a:latin typeface="Tahoma"/>
                <a:cs typeface="Tahoma"/>
              </a:rPr>
              <a:t>D</a:t>
            </a:r>
            <a:r>
              <a:rPr dirty="0" spc="-175">
                <a:solidFill>
                  <a:srgbClr val="4A5320"/>
                </a:solidFill>
                <a:latin typeface="Tahoma"/>
                <a:cs typeface="Tahoma"/>
              </a:rPr>
              <a:t>AÇÃO</a:t>
            </a:r>
            <a:r>
              <a:rPr dirty="0" spc="-15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pc="-114">
                <a:solidFill>
                  <a:srgbClr val="4A5320"/>
                </a:solidFill>
                <a:latin typeface="Tahoma"/>
                <a:cs typeface="Tahoma"/>
              </a:rPr>
              <a:t>DE </a:t>
            </a:r>
            <a:r>
              <a:rPr dirty="0" spc="-165">
                <a:solidFill>
                  <a:srgbClr val="4A5320"/>
                </a:solidFill>
                <a:latin typeface="Tahoma"/>
                <a:cs typeface="Tahoma"/>
              </a:rPr>
              <a:t>RESULTADOS</a:t>
            </a:r>
            <a:r>
              <a:rPr dirty="0" spc="-50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pc="-30">
                <a:solidFill>
                  <a:srgbClr val="4A5320"/>
                </a:solidFill>
                <a:latin typeface="Tahoma"/>
                <a:cs typeface="Tahoma"/>
              </a:rPr>
              <a:t>2025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4124" y="5361849"/>
            <a:ext cx="3648074" cy="42767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51915" y="859699"/>
            <a:ext cx="10096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0">
                <a:solidFill>
                  <a:srgbClr val="090909"/>
                </a:solidFill>
                <a:latin typeface="Tahoma"/>
                <a:cs typeface="Tahoma"/>
              </a:rPr>
              <a:t>8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300" y="1186724"/>
            <a:ext cx="6043930" cy="12280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>
              <a:lnSpc>
                <a:spcPct val="100000"/>
              </a:lnSpc>
              <a:spcBef>
                <a:spcPts val="100"/>
              </a:spcBef>
            </a:pPr>
            <a:r>
              <a:rPr dirty="0" sz="2000" spc="-345" b="1">
                <a:solidFill>
                  <a:srgbClr val="090909"/>
                </a:solidFill>
                <a:latin typeface="Tahoma"/>
                <a:cs typeface="Tahoma"/>
              </a:rPr>
              <a:t>1.</a:t>
            </a:r>
            <a:r>
              <a:rPr dirty="0" sz="2000" spc="-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u="heavy" sz="2000" spc="-3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Uso</a:t>
            </a:r>
            <a:r>
              <a:rPr dirty="0" u="heavy" sz="2000" spc="-1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6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eﬁciente</a:t>
            </a:r>
            <a:r>
              <a:rPr dirty="0" u="heavy" sz="2000" spc="-6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de</a:t>
            </a:r>
            <a:r>
              <a:rPr dirty="0" u="heavy" sz="2000" spc="-6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insumos,</a:t>
            </a:r>
            <a:r>
              <a:rPr dirty="0" u="heavy" sz="2000" spc="-4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55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materiais</a:t>
            </a:r>
            <a:r>
              <a:rPr dirty="0" u="heavy" sz="2000" spc="-6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</a:t>
            </a:r>
            <a:r>
              <a:rPr dirty="0" u="heavy" sz="2000" spc="-6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serviços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Consumo</a:t>
            </a:r>
            <a:r>
              <a:rPr dirty="0" sz="1600" spc="-7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7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papel</a:t>
            </a:r>
            <a:r>
              <a:rPr dirty="0" sz="1600" spc="-7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próprio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(em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90909"/>
                </a:solidFill>
                <a:latin typeface="Tahoma"/>
                <a:cs typeface="Tahoma"/>
              </a:rPr>
              <a:t>resmas)</a:t>
            </a:r>
            <a:endParaRPr sz="11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36600" y="7543793"/>
          <a:ext cx="2362200" cy="939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6800"/>
                <a:gridCol w="1206500"/>
              </a:tblGrid>
              <a:tr h="228600"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Consolidado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2.461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resmas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Meta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anual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6.593</a:t>
                      </a:r>
                      <a:r>
                        <a:rPr dirty="0" sz="1000" spc="-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resmas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Desempenho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37,33%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marR="2476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Avaliação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Dentro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Meta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050" y="2580549"/>
            <a:ext cx="6143624" cy="2619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10693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0549" y="5457142"/>
            <a:ext cx="3438524" cy="42767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49402" y="859705"/>
            <a:ext cx="1035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0">
                <a:solidFill>
                  <a:srgbClr val="090909"/>
                </a:solidFill>
                <a:latin typeface="Tahoma"/>
                <a:cs typeface="Tahoma"/>
              </a:rPr>
              <a:t>9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300" y="1186724"/>
            <a:ext cx="2846070" cy="1151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>
              <a:lnSpc>
                <a:spcPct val="100000"/>
              </a:lnSpc>
              <a:spcBef>
                <a:spcPts val="100"/>
              </a:spcBef>
            </a:pPr>
            <a:r>
              <a:rPr dirty="0" sz="2000" spc="-175" b="1">
                <a:solidFill>
                  <a:srgbClr val="090909"/>
                </a:solidFill>
                <a:latin typeface="Tahoma"/>
                <a:cs typeface="Tahoma"/>
              </a:rPr>
              <a:t>2.</a:t>
            </a:r>
            <a:r>
              <a:rPr dirty="0" sz="2000" spc="-365" b="1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u="heavy" sz="2000" spc="-6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Energia</a:t>
            </a:r>
            <a:r>
              <a:rPr dirty="0" u="heavy" sz="2000" spc="-2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2000" spc="-10" b="1">
                <a:solidFill>
                  <a:srgbClr val="090909"/>
                </a:solidFill>
                <a:uFill>
                  <a:solidFill>
                    <a:srgbClr val="090909"/>
                  </a:solidFill>
                </a:uFill>
                <a:latin typeface="Tahoma"/>
                <a:cs typeface="Tahoma"/>
              </a:rPr>
              <a:t>elétrica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dirty="0" sz="1600" spc="-45" b="1">
                <a:solidFill>
                  <a:srgbClr val="4A5320"/>
                </a:solidFill>
                <a:latin typeface="Tahoma"/>
                <a:cs typeface="Tahoma"/>
              </a:rPr>
              <a:t>Consumo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4A5320"/>
                </a:solidFill>
                <a:latin typeface="Tahoma"/>
                <a:cs typeface="Tahoma"/>
              </a:rPr>
              <a:t>de</a:t>
            </a:r>
            <a:r>
              <a:rPr dirty="0" sz="1600" spc="-65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4A5320"/>
                </a:solidFill>
                <a:latin typeface="Tahoma"/>
                <a:cs typeface="Tahoma"/>
              </a:rPr>
              <a:t>energia</a:t>
            </a:r>
            <a:r>
              <a:rPr dirty="0" sz="1600" spc="-60" b="1">
                <a:solidFill>
                  <a:srgbClr val="4A532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4A5320"/>
                </a:solidFill>
                <a:latin typeface="Tahoma"/>
                <a:cs typeface="Tahoma"/>
              </a:rPr>
              <a:t>elétrica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dirty="0" sz="1100">
                <a:solidFill>
                  <a:srgbClr val="090909"/>
                </a:solidFill>
                <a:latin typeface="Tahoma"/>
                <a:cs typeface="Tahoma"/>
              </a:rPr>
              <a:t>(em</a:t>
            </a:r>
            <a:r>
              <a:rPr dirty="0" sz="1100" spc="45">
                <a:solidFill>
                  <a:srgbClr val="090909"/>
                </a:solidFill>
                <a:latin typeface="Tahoma"/>
                <a:cs typeface="Tahoma"/>
              </a:rPr>
              <a:t> </a:t>
            </a:r>
            <a:r>
              <a:rPr dirty="0" sz="1100" spc="-20">
                <a:solidFill>
                  <a:srgbClr val="090909"/>
                </a:solidFill>
                <a:latin typeface="Tahoma"/>
                <a:cs typeface="Tahoma"/>
              </a:rPr>
              <a:t>kWh)</a:t>
            </a:r>
            <a:endParaRPr sz="11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11200" y="7607293"/>
          <a:ext cx="2476500" cy="1180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0000"/>
                <a:gridCol w="1117600"/>
              </a:tblGrid>
              <a:tr h="241300">
                <a:tc gridSpan="2"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Consumo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dirty="0" sz="1000" spc="-1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energia</a:t>
                      </a:r>
                      <a:r>
                        <a:rPr dirty="0" sz="1000" spc="-1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elétrica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Consolidado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4.248.874,67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Meta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anual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6.250.209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Desempenho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000" spc="-10">
                          <a:latin typeface="Arial MT"/>
                          <a:cs typeface="Arial MT"/>
                        </a:rPr>
                        <a:t>67,98%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19967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marR="2159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000" spc="-10" b="1">
                          <a:latin typeface="Arial"/>
                          <a:cs typeface="Arial"/>
                        </a:rPr>
                        <a:t>Avaliação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3019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Dentro</a:t>
                      </a:r>
                      <a:r>
                        <a:rPr dirty="0" sz="10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>
                          <a:latin typeface="Arial MT"/>
                          <a:cs typeface="Arial MT"/>
                        </a:rPr>
                        <a:t>da</a:t>
                      </a:r>
                      <a:r>
                        <a:rPr dirty="0" sz="10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000" spc="-20">
                          <a:latin typeface="Arial MT"/>
                          <a:cs typeface="Arial MT"/>
                        </a:rPr>
                        <a:t>Meta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33019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0E6"/>
                    </a:solidFill>
                  </a:tcPr>
                </a:tc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050" y="2766286"/>
            <a:ext cx="6372225" cy="26289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990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Relatório anual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5"/>
              <a:t>desempenho</a:t>
            </a:r>
            <a:r>
              <a:rPr dirty="0" spc="-15"/>
              <a:t> </a:t>
            </a:r>
            <a:r>
              <a:rPr dirty="0" spc="-65"/>
              <a:t>2025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20"/>
              <a:t> Plano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 spc="-20"/>
              <a:t>Logística </a:t>
            </a:r>
            <a:r>
              <a:rPr dirty="0" spc="-30"/>
              <a:t>Sustentável</a:t>
            </a:r>
            <a:r>
              <a:rPr dirty="0" spc="-15"/>
              <a:t> </a:t>
            </a:r>
            <a:r>
              <a:rPr dirty="0" spc="-20"/>
              <a:t>TRT4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Relatório Anual de Desempenho PLS Ano-base2025</dc:title>
  <dcterms:created xsi:type="dcterms:W3CDTF">2026-03-31T19:27:51Z</dcterms:created>
  <dcterms:modified xsi:type="dcterms:W3CDTF">2026-03-31T19:27:51Z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2026-03-31T00:00:00Z</vt:filetime>
  </property>
  <property fmtid="{D5CDD505-2E9C-101B-9397-08002B2CF9AE}" pid="3" name="Producer">
    <vt:lpwstr>Skia/PDF m148 Google Docs Renderer</vt:lpwstr>
  </property>
  <property fmtid="{D5CDD505-2E9C-101B-9397-08002B2CF9AE}" pid="4" name="LastSaved">
    <vt:filetime>2026-03-31T00:00:00Z</vt:filetime>
  </property>
</Properties>
</file>