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0693400" cy="7569200"/>
  <p:notesSz cx="10693400" cy="75692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6452"/>
            <a:ext cx="9089390" cy="1589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1181C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8752"/>
            <a:ext cx="7485380" cy="1892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424242"/>
                </a:solidFill>
                <a:latin typeface="Arial MT"/>
                <a:cs typeface="Arial MT"/>
              </a:defRPr>
            </a:lvl1pPr>
          </a:lstStyle>
          <a:p>
            <a:pPr marL="9017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1181C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1181C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424242"/>
                </a:solidFill>
                <a:latin typeface="Arial MT"/>
                <a:cs typeface="Arial MT"/>
              </a:defRPr>
            </a:lvl1pPr>
          </a:lstStyle>
          <a:p>
            <a:pPr marL="9017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1181C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1181C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40916"/>
            <a:ext cx="4651629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40916"/>
            <a:ext cx="4651629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424242"/>
                </a:solidFill>
                <a:latin typeface="Arial MT"/>
                <a:cs typeface="Arial MT"/>
              </a:defRPr>
            </a:lvl1pPr>
          </a:lstStyle>
          <a:p>
            <a:pPr marL="9017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1181C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1181C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424242"/>
                </a:solidFill>
                <a:latin typeface="Arial MT"/>
                <a:cs typeface="Arial MT"/>
              </a:defRPr>
            </a:lvl1pPr>
          </a:lstStyle>
          <a:p>
            <a:pPr marL="9017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1181C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424242"/>
                </a:solidFill>
                <a:latin typeface="Arial MT"/>
                <a:cs typeface="Arial MT"/>
              </a:defRPr>
            </a:lvl1pPr>
          </a:lstStyle>
          <a:p>
            <a:pPr marL="9017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1181C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300" y="805344"/>
            <a:ext cx="300037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1181C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3100" y="1676396"/>
            <a:ext cx="9347200" cy="4634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84974" y="6543309"/>
            <a:ext cx="4444534" cy="2788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424242"/>
                </a:solidFill>
                <a:latin typeface="Arial MT"/>
                <a:cs typeface="Arial MT"/>
              </a:defRPr>
            </a:lvl1pPr>
          </a:lstStyle>
          <a:p>
            <a:pPr marL="9017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9356"/>
            <a:ext cx="245948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804020" y="6543309"/>
            <a:ext cx="219075" cy="181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1181C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hyperlink" Target="mailto:sustentabilidade@trt4.jus.br" TargetMode="Externa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9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977899"/>
            <a:ext cx="9359900" cy="457200"/>
          </a:xfrm>
          <a:prstGeom prst="rect"/>
          <a:solidFill>
            <a:srgbClr val="1181C7"/>
          </a:solidFill>
        </p:spPr>
        <p:txBody>
          <a:bodyPr wrap="square" lIns="0" tIns="3556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280"/>
              </a:spcBef>
            </a:pPr>
            <a:r>
              <a:rPr dirty="0" sz="2000" spc="-120">
                <a:solidFill>
                  <a:srgbClr val="FFFFFF"/>
                </a:solidFill>
                <a:latin typeface="Verdana"/>
                <a:cs typeface="Verdana"/>
              </a:rPr>
              <a:t>4.</a:t>
            </a:r>
            <a:r>
              <a:rPr dirty="0" sz="2000" spc="-11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Verdana"/>
                <a:cs typeface="Verdana"/>
              </a:rPr>
              <a:t>Gestão</a:t>
            </a:r>
            <a:r>
              <a:rPr dirty="0" sz="2000" spc="-11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5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resíduos</a:t>
            </a:r>
            <a:endParaRPr sz="2000">
              <a:latin typeface="Verdana"/>
              <a:cs typeface="Verdan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676396"/>
          <a:ext cx="9347200" cy="4634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"/>
                <a:gridCol w="1333500"/>
                <a:gridCol w="1549400"/>
                <a:gridCol w="1206500"/>
                <a:gridCol w="1346200"/>
                <a:gridCol w="1193800"/>
                <a:gridCol w="1409700"/>
                <a:gridCol w="800100"/>
              </a:tblGrid>
              <a:tr h="558165"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90805" indent="-74295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marL="132080" marR="128905" indent="30607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marL="331470" marR="225425" indent="-9398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27BA0"/>
                    </a:solidFill>
                  </a:tcPr>
                </a:tc>
              </a:tr>
              <a:tr h="18916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4.1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93980" marR="8128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Implementar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PGRS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unidades administrativas</a:t>
                      </a:r>
                      <a:r>
                        <a:rPr dirty="0" sz="1000" spc="7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judiciárias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TRT4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8580" marR="6794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Adotar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medidas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para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que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ainda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atendem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às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disposições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PGRS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possam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adequações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necessárias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promover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descarte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adequado do ponto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vista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social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ambiental.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95885" marR="9271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Destinar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forma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ambientalmente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socialmente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adequada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os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resíduos recicláveis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gerados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pelas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atividades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TRT4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62560" marR="15938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82880" marR="141605" indent="-355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Jan/2024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98755" marR="18605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71755" marR="5969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planilhas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formulários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Google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Drive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comunicação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sensibilização.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49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4455" marR="7175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977899"/>
            <a:ext cx="9359900" cy="457200"/>
          </a:xfrm>
          <a:prstGeom prst="rect"/>
          <a:solidFill>
            <a:srgbClr val="1181C7"/>
          </a:solidFill>
        </p:spPr>
        <p:txBody>
          <a:bodyPr wrap="square" lIns="0" tIns="3556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280"/>
              </a:spcBef>
            </a:pPr>
            <a:r>
              <a:rPr dirty="0" sz="2000" spc="-235">
                <a:solidFill>
                  <a:srgbClr val="FFFFFF"/>
                </a:solidFill>
                <a:latin typeface="Verdana"/>
                <a:cs typeface="Verdana"/>
              </a:rPr>
              <a:t>5.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Verdana"/>
                <a:cs typeface="Verdana"/>
              </a:rPr>
              <a:t>Qualidade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5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Verdana"/>
                <a:cs typeface="Verdana"/>
              </a:rPr>
              <a:t>vida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65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Verdana"/>
                <a:cs typeface="Verdana"/>
              </a:rPr>
              <a:t>ambiente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5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trabalho</a:t>
            </a:r>
            <a:endParaRPr sz="2000">
              <a:latin typeface="Verdana"/>
              <a:cs typeface="Verdan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676402"/>
          <a:ext cx="9753600" cy="1713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4500"/>
                <a:gridCol w="1460500"/>
                <a:gridCol w="1536700"/>
                <a:gridCol w="1270000"/>
                <a:gridCol w="1257300"/>
                <a:gridCol w="1397000"/>
                <a:gridCol w="1460500"/>
                <a:gridCol w="838200"/>
              </a:tblGrid>
              <a:tr h="5581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3C3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3C37D"/>
                    </a:solidFill>
                  </a:tcPr>
                </a:tc>
                <a:tc>
                  <a:txBody>
                    <a:bodyPr/>
                    <a:lstStyle/>
                    <a:p>
                      <a:pPr marL="166370" marR="82550" indent="-74295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3C37D"/>
                    </a:solidFill>
                  </a:tcPr>
                </a:tc>
                <a:tc>
                  <a:txBody>
                    <a:bodyPr/>
                    <a:lstStyle/>
                    <a:p>
                      <a:pPr marL="30670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3C37D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81280" indent="30607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3C37D"/>
                    </a:solidFill>
                  </a:tcPr>
                </a:tc>
                <a:tc>
                  <a:txBody>
                    <a:bodyPr/>
                    <a:lstStyle/>
                    <a:p>
                      <a:pPr marL="20701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3C37D"/>
                    </a:solidFill>
                  </a:tcPr>
                </a:tc>
                <a:tc>
                  <a:txBody>
                    <a:bodyPr/>
                    <a:lstStyle/>
                    <a:p>
                      <a:pPr marL="356870" marR="250825" indent="-9398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3C37D"/>
                    </a:solidFill>
                  </a:tcPr>
                </a:tc>
                <a:tc>
                  <a:txBody>
                    <a:bodyPr/>
                    <a:lstStyle/>
                    <a:p>
                      <a:pPr marL="16764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3C37D"/>
                    </a:solidFill>
                  </a:tcPr>
                </a:tc>
              </a:tr>
              <a:tr h="11550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5.1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86995" marR="8128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Promover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mínimo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8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anuais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temática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qualidade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vida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ambiente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trabalho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00660" marR="19177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Incluir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temática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no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EJ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34620" marR="13144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Promover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qualidade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vida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ambiente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trabalho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Escola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Judicial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1285" marR="1117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37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87655" marR="240029" indent="-355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Jan/2025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71450" marR="158750">
                        <a:lnSpc>
                          <a:spcPts val="1150"/>
                        </a:lnSpc>
                        <a:spcBef>
                          <a:spcPts val="59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Constantes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no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orçamento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EJUD4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38125" marR="2260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Equipe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Escola Judicial.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49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2235" marR="92710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977905"/>
            <a:ext cx="9359900" cy="457200"/>
          </a:xfrm>
          <a:prstGeom prst="rect"/>
          <a:solidFill>
            <a:srgbClr val="1181C7"/>
          </a:solidFill>
        </p:spPr>
        <p:txBody>
          <a:bodyPr wrap="square" lIns="0" tIns="3556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280"/>
              </a:spcBef>
            </a:pPr>
            <a:r>
              <a:rPr dirty="0" sz="2000" spc="-180">
                <a:solidFill>
                  <a:srgbClr val="FFFFFF"/>
                </a:solidFill>
                <a:latin typeface="Verdana"/>
                <a:cs typeface="Verdana"/>
              </a:rPr>
              <a:t>6.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Verdana"/>
                <a:cs typeface="Verdana"/>
              </a:rPr>
              <a:t>Sensibilização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Verdana"/>
                <a:cs typeface="Verdana"/>
              </a:rPr>
              <a:t>capacitação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50">
                <a:solidFill>
                  <a:srgbClr val="FFFFFF"/>
                </a:solidFill>
                <a:latin typeface="Verdana"/>
                <a:cs typeface="Verdana"/>
              </a:rPr>
              <a:t>em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sustentabilidade</a:t>
            </a:r>
            <a:endParaRPr sz="2000">
              <a:latin typeface="Verdana"/>
              <a:cs typeface="Verdan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676402"/>
          <a:ext cx="9486900" cy="1713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800"/>
                <a:gridCol w="1409700"/>
                <a:gridCol w="1498600"/>
                <a:gridCol w="1231900"/>
                <a:gridCol w="1231900"/>
                <a:gridCol w="1346200"/>
                <a:gridCol w="1447800"/>
                <a:gridCol w="800100"/>
              </a:tblGrid>
              <a:tr h="558165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24E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24E5C"/>
                    </a:solidFill>
                  </a:tcPr>
                </a:tc>
                <a:tc>
                  <a:txBody>
                    <a:bodyPr/>
                    <a:lstStyle/>
                    <a:p>
                      <a:pPr marL="149225" marR="62230" indent="-74295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24E5C"/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24E5C"/>
                    </a:solidFill>
                  </a:tcPr>
                </a:tc>
                <a:tc>
                  <a:txBody>
                    <a:bodyPr/>
                    <a:lstStyle/>
                    <a:p>
                      <a:pPr marL="78105" marR="68580" indent="30607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24E5C"/>
                    </a:solidFill>
                  </a:tcPr>
                </a:tc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24E5C"/>
                    </a:solidFill>
                  </a:tcPr>
                </a:tc>
                <a:tc>
                  <a:txBody>
                    <a:bodyPr/>
                    <a:lstStyle/>
                    <a:p>
                      <a:pPr marL="349250" marR="245745" indent="-9398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24E5C"/>
                    </a:solidFill>
                  </a:tcPr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24E5C"/>
                    </a:solidFill>
                  </a:tcPr>
                </a:tc>
              </a:tr>
              <a:tr h="11550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6.1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14935" marR="10858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Promover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mínimo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4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anuais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temática sustentabilidade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49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83515" marR="17081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Incluir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temática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no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EJ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80010" marR="6413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Capacitar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quadro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funcional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TRT4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temática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Escola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Judicial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08585" marR="990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37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62255" marR="214629" indent="-355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Jan/2025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63195" marR="154305">
                        <a:lnSpc>
                          <a:spcPts val="1150"/>
                        </a:lnSpc>
                        <a:spcBef>
                          <a:spcPts val="59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Constantes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no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orçamento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EJUD4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30504" marR="220979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Equipe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Escola Judicial.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49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3185" marR="73660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977905"/>
            <a:ext cx="9359900" cy="457200"/>
          </a:xfrm>
          <a:prstGeom prst="rect"/>
          <a:solidFill>
            <a:srgbClr val="1181C7"/>
          </a:solidFill>
        </p:spPr>
        <p:txBody>
          <a:bodyPr wrap="square" lIns="0" tIns="3556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280"/>
              </a:spcBef>
            </a:pPr>
            <a:r>
              <a:rPr dirty="0" sz="2000" spc="-250">
                <a:solidFill>
                  <a:srgbClr val="FFFFFF"/>
                </a:solidFill>
                <a:latin typeface="Verdana"/>
                <a:cs typeface="Verdana"/>
              </a:rPr>
              <a:t>7.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Verdana"/>
                <a:cs typeface="Verdana"/>
              </a:rPr>
              <a:t>Deslocamento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5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pessoal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14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serviço,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Verdana"/>
                <a:cs typeface="Verdana"/>
              </a:rPr>
              <a:t>bens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materiais</a:t>
            </a:r>
            <a:endParaRPr sz="2000">
              <a:latin typeface="Verdana"/>
              <a:cs typeface="Verdan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676396"/>
          <a:ext cx="9347200" cy="4634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4500"/>
                <a:gridCol w="1498600"/>
                <a:gridCol w="1498600"/>
                <a:gridCol w="1270000"/>
                <a:gridCol w="1257300"/>
                <a:gridCol w="1244600"/>
                <a:gridCol w="1270000"/>
                <a:gridCol w="774700"/>
              </a:tblGrid>
              <a:tr h="5581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7D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7D6A"/>
                    </a:solidFill>
                  </a:tcPr>
                </a:tc>
                <a:tc>
                  <a:txBody>
                    <a:bodyPr/>
                    <a:lstStyle/>
                    <a:p>
                      <a:pPr marL="147320" marR="63500" indent="-74295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7D6A"/>
                    </a:solidFill>
                  </a:tcPr>
                </a:tc>
                <a:tc>
                  <a:txBody>
                    <a:bodyPr/>
                    <a:lstStyle/>
                    <a:p>
                      <a:pPr marL="30670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7D6A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6360" indent="30607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7D6A"/>
                    </a:solidFil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7D6A"/>
                    </a:solidFill>
                  </a:tcPr>
                </a:tc>
                <a:tc>
                  <a:txBody>
                    <a:bodyPr/>
                    <a:lstStyle/>
                    <a:p>
                      <a:pPr marL="257175" marR="160020" indent="-9398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7D6A"/>
                    </a:solidFill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7D6A"/>
                    </a:solidFill>
                  </a:tcPr>
                </a:tc>
              </a:tr>
              <a:tr h="2184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7.1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just" marL="116839" marR="110489" indent="2095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Reposição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doações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periódicas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veículos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ajustar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atingir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meta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35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veículos.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102235">
                        <a:lnSpc>
                          <a:spcPts val="1150"/>
                        </a:lnSpc>
                        <a:spcBef>
                          <a:spcPts val="59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Monitoramento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constante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veículos defasados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tecnologicamente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nossa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26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pesquisa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mercado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busca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novas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tecnologias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segurança,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economia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sustentabilidade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para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renovação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adequada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acréscimo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quantidade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frota.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49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67945" marR="64769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Atingir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quantidade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35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TRT4.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47015" marR="24701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Segurança Institucional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16205" marR="11620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7010" marR="175260" indent="-2857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Set/2024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22885" marR="219710">
                        <a:lnSpc>
                          <a:spcPts val="115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aquisição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sustentável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veículos.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56210" marR="15303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Segurança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Institucional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Divisão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Transportes.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8580" marR="62230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977905"/>
            <a:ext cx="9359900" cy="457200"/>
          </a:xfrm>
          <a:prstGeom prst="rect"/>
          <a:solidFill>
            <a:srgbClr val="1181C7"/>
          </a:solidFill>
        </p:spPr>
        <p:txBody>
          <a:bodyPr wrap="square" lIns="0" tIns="3556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280"/>
              </a:spcBef>
            </a:pPr>
            <a:r>
              <a:rPr dirty="0" sz="2000" spc="-160">
                <a:solidFill>
                  <a:srgbClr val="FFFFFF"/>
                </a:solidFill>
                <a:latin typeface="Verdana"/>
                <a:cs typeface="Verdana"/>
              </a:rPr>
              <a:t>8.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Obras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5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reformas </a:t>
            </a:r>
            <a:r>
              <a:rPr dirty="0" sz="2000" spc="-7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leiaute</a:t>
            </a:r>
            <a:endParaRPr sz="2000">
              <a:latin typeface="Verdana"/>
              <a:cs typeface="Verdan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676396"/>
          <a:ext cx="9347200" cy="4634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"/>
                <a:gridCol w="1435100"/>
                <a:gridCol w="1549400"/>
                <a:gridCol w="1104900"/>
                <a:gridCol w="1308100"/>
                <a:gridCol w="1231900"/>
                <a:gridCol w="1409700"/>
                <a:gridCol w="800100"/>
              </a:tblGrid>
              <a:tr h="558165"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87630" indent="-74295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105410" indent="30607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marL="331470" marR="225425" indent="-9398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5818E"/>
                    </a:solidFill>
                  </a:tcPr>
                </a:tc>
              </a:tr>
              <a:tr h="1739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8.1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07314" marR="91440" indent="-635">
                        <a:lnSpc>
                          <a:spcPts val="115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Realizar monitoramento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contínuo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gasto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relativo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contrato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fins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cumprimento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meta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PLS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121285">
                        <a:lnSpc>
                          <a:spcPts val="1150"/>
                        </a:lnSpc>
                        <a:spcBef>
                          <a:spcPts val="59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Acompanhar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mensalmente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gastos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efetivos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construção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novos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prédios,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comparando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estipulada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período,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medidas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serem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implementadas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melhoria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planejamento.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49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67945" marR="61594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Limitar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gasto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construção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novos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prédios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planejado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aprovado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no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respectivo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Plano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Contratações Anual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18440" marR="20574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47955" marR="13525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7010" marR="155575" indent="-355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Jan/2024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304800" marR="29210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Planilhas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controle.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4455" marR="7175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977905"/>
            <a:ext cx="9359900" cy="457200"/>
          </a:xfrm>
          <a:prstGeom prst="rect"/>
          <a:solidFill>
            <a:srgbClr val="1181C7"/>
          </a:solidFill>
        </p:spPr>
        <p:txBody>
          <a:bodyPr wrap="square" lIns="0" tIns="3556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280"/>
              </a:spcBef>
            </a:pPr>
            <a:r>
              <a:rPr dirty="0" sz="2000" spc="-200">
                <a:solidFill>
                  <a:srgbClr val="FFFFFF"/>
                </a:solidFill>
                <a:latin typeface="Verdana"/>
                <a:cs typeface="Verdana"/>
              </a:rPr>
              <a:t>9.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Verdana"/>
                <a:cs typeface="Verdana"/>
              </a:rPr>
              <a:t>Equidade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diversidade</a:t>
            </a:r>
            <a:endParaRPr sz="2000">
              <a:latin typeface="Verdana"/>
              <a:cs typeface="Verdan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676396"/>
          <a:ext cx="9347200" cy="4634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"/>
                <a:gridCol w="1435100"/>
                <a:gridCol w="1498600"/>
                <a:gridCol w="1155700"/>
                <a:gridCol w="1308100"/>
                <a:gridCol w="1231900"/>
                <a:gridCol w="1409700"/>
                <a:gridCol w="800100"/>
              </a:tblGrid>
              <a:tr h="558165"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4EA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4EA6"/>
                    </a:solidFill>
                  </a:tcPr>
                </a:tc>
                <a:tc>
                  <a:txBody>
                    <a:bodyPr/>
                    <a:lstStyle/>
                    <a:p>
                      <a:pPr marL="150495" marR="60325" indent="-74295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4EA6"/>
                    </a:solidFill>
                  </a:tcPr>
                </a:tc>
                <a:tc>
                  <a:txBody>
                    <a:bodyPr/>
                    <a:lstStyle/>
                    <a:p>
                      <a:pPr marL="252729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4EA6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109855" indent="30607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4EA6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4EA6"/>
                    </a:solidFill>
                  </a:tcPr>
                </a:tc>
                <a:tc>
                  <a:txBody>
                    <a:bodyPr/>
                    <a:lstStyle/>
                    <a:p>
                      <a:pPr marL="331470" marR="225425" indent="-9398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4EA6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4EA6"/>
                    </a:solidFill>
                  </a:tcPr>
                </a:tc>
              </a:tr>
              <a:tr h="11550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9.1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79375" marR="6350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Promover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mínimo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2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anuais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temática sustentabilidade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49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84785" marR="16954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Incluir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temática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no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EJ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09220" marR="9969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Capacitar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quadro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funcional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TRT4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na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temática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equidade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diversidade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Escola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Judicial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43510" marR="14033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37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1930" marR="160655" indent="-355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Jan/2025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46050" marR="133350">
                        <a:lnSpc>
                          <a:spcPts val="1150"/>
                        </a:lnSpc>
                        <a:spcBef>
                          <a:spcPts val="59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Constantes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no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orçamento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EJUD4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12725" marR="2006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Equipe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Escola Judicial.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49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4455" marR="7175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977905"/>
            <a:ext cx="9359900" cy="457200"/>
          </a:xfrm>
          <a:prstGeom prst="rect"/>
          <a:solidFill>
            <a:srgbClr val="1181C7"/>
          </a:solidFill>
        </p:spPr>
        <p:txBody>
          <a:bodyPr wrap="square" lIns="0" tIns="3556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280"/>
              </a:spcBef>
            </a:pPr>
            <a:r>
              <a:rPr dirty="0" sz="2000" spc="-320">
                <a:solidFill>
                  <a:srgbClr val="FFFFFF"/>
                </a:solidFill>
                <a:latin typeface="Verdana"/>
                <a:cs typeface="Verdana"/>
              </a:rPr>
              <a:t>10.</a:t>
            </a:r>
            <a:r>
              <a:rPr dirty="0" sz="2000" spc="-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Verdana"/>
                <a:cs typeface="Verdana"/>
              </a:rPr>
              <a:t>Aquisições</a:t>
            </a:r>
            <a:r>
              <a:rPr dirty="0" sz="2000" spc="-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90">
                <a:solidFill>
                  <a:srgbClr val="FFFFFF"/>
                </a:solidFill>
                <a:latin typeface="Verdana"/>
                <a:cs typeface="Verdana"/>
              </a:rPr>
              <a:t> contratações</a:t>
            </a:r>
            <a:r>
              <a:rPr dirty="0" sz="2000" spc="-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sustentáveis</a:t>
            </a:r>
            <a:endParaRPr sz="2000">
              <a:latin typeface="Verdana"/>
              <a:cs typeface="Verdan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676396"/>
          <a:ext cx="9347200" cy="4634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"/>
                <a:gridCol w="1435100"/>
                <a:gridCol w="1562100"/>
                <a:gridCol w="1092200"/>
                <a:gridCol w="1308100"/>
                <a:gridCol w="1231900"/>
                <a:gridCol w="1409700"/>
                <a:gridCol w="800100"/>
              </a:tblGrid>
              <a:tr h="558165"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pPr marL="184150" marR="90805" indent="-74295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pPr marL="22225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105410" indent="30607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pPr marL="331470" marR="225425" indent="-9398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8F00"/>
                    </a:solidFill>
                  </a:tcPr>
                </a:tc>
              </a:tr>
              <a:tr h="3352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10.1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60020" marR="144780" indent="-635">
                        <a:lnSpc>
                          <a:spcPts val="115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Sensibilizar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continuamente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áreas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demandantes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adoção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critérios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sustentabilidade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Guia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TRT4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113030">
                        <a:lnSpc>
                          <a:spcPts val="1150"/>
                        </a:lnSpc>
                        <a:spcBef>
                          <a:spcPts val="59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reuniões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com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unidades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requisitantes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envolvidas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Contratações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elaborar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materiais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sobre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assunto.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71755" marR="77470">
                        <a:lnSpc>
                          <a:spcPts val="1150"/>
                        </a:lnSpc>
                        <a:spcBef>
                          <a:spcPts val="11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unidades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requisitantes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estejam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dificuldade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cumprimento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meta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reuniões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para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verificar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possíveis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ações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melhoria.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71755" marR="7747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Encaminhar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materiais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ao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longo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todas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áreas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tema.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Incentivar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promoção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tema.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49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75565" marR="6286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Aplicar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critérios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aquisições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contratações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TRT4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54000" marR="24130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47955" marR="13525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7010" marR="152400" indent="-3937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Fev/2024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4460" marR="11239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assunto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304800" marR="29210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4455" marR="7175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977905"/>
            <a:ext cx="9359900" cy="457200"/>
          </a:xfrm>
          <a:prstGeom prst="rect"/>
          <a:solidFill>
            <a:srgbClr val="1181C7"/>
          </a:solidFill>
        </p:spPr>
        <p:txBody>
          <a:bodyPr wrap="square" lIns="0" tIns="3556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280"/>
              </a:spcBef>
            </a:pPr>
            <a:r>
              <a:rPr dirty="0" sz="2000" spc="-500">
                <a:solidFill>
                  <a:srgbClr val="FFFFFF"/>
                </a:solidFill>
                <a:latin typeface="Verdana"/>
                <a:cs typeface="Verdana"/>
              </a:rPr>
              <a:t>11.</a:t>
            </a:r>
            <a:r>
              <a:rPr dirty="0" sz="2000" spc="-1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Descarbonização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07300" y="1634712"/>
            <a:ext cx="315404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C27BA0"/>
                </a:solidFill>
                <a:latin typeface="Tahoma"/>
                <a:cs typeface="Tahoma"/>
              </a:rPr>
              <a:t>Área:</a:t>
            </a:r>
            <a:r>
              <a:rPr dirty="0" sz="1600" spc="235" b="1">
                <a:solidFill>
                  <a:srgbClr val="C27BA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C27BA0"/>
                </a:solidFill>
                <a:latin typeface="Tahoma"/>
                <a:cs typeface="Tahoma"/>
              </a:rPr>
              <a:t>Transporte</a:t>
            </a:r>
            <a:r>
              <a:rPr dirty="0" sz="1600" spc="235" b="1">
                <a:solidFill>
                  <a:srgbClr val="C27BA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C27BA0"/>
                </a:solidFill>
                <a:latin typeface="Tahoma"/>
                <a:cs typeface="Tahoma"/>
              </a:rPr>
              <a:t>Sustentável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711200" y="2197103"/>
          <a:ext cx="9410700" cy="3744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"/>
                <a:gridCol w="1562100"/>
                <a:gridCol w="1917700"/>
                <a:gridCol w="990600"/>
                <a:gridCol w="1282700"/>
                <a:gridCol w="1168400"/>
                <a:gridCol w="1219200"/>
                <a:gridCol w="774700"/>
              </a:tblGrid>
              <a:tr h="5454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3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3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355600" marR="274955" indent="-74295">
                        <a:lnSpc>
                          <a:spcPts val="1610"/>
                        </a:lnSpc>
                        <a:spcBef>
                          <a:spcPts val="595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755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3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95885" indent="306070">
                        <a:lnSpc>
                          <a:spcPts val="1610"/>
                        </a:lnSpc>
                        <a:spcBef>
                          <a:spcPts val="59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755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3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233045" marR="133350" indent="-93980">
                        <a:lnSpc>
                          <a:spcPts val="1610"/>
                        </a:lnSpc>
                        <a:spcBef>
                          <a:spcPts val="595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755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3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11.1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30810" marR="13144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Aumentar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abastecimento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frota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flex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Tribunal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etanol.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00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 marR="280670">
                        <a:lnSpc>
                          <a:spcPts val="1150"/>
                        </a:lnSpc>
                        <a:spcBef>
                          <a:spcPts val="63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Estabelecer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política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abastecimento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com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etanol,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devido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menor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gases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efeito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estufa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comparação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aos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combustíveis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fósseis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00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4455" marR="71755" indent="19748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70%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abastecimento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62890" marR="25654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Segurança Institucional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8910" marR="127000" indent="-3937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Ago/2025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1755" marR="5905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67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11.2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73355" marR="17335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treinamentos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sobre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práticas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condução econômica.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 marR="118110">
                        <a:lnSpc>
                          <a:spcPts val="1150"/>
                        </a:lnSpc>
                        <a:spcBef>
                          <a:spcPts val="65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treinamentos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periódicos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motoristas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práticas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condução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econômica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(ecodriving),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como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evitar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acelerações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bruscas,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manter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velocidade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constante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planejar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deslocamentos.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31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4470" marR="192405" indent="4572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80%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dos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motoristas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62890" marR="25654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Segurança Institucional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8910" marR="127000" indent="-3937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1755" marR="5905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15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11.3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42900" marR="307975" indent="-355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Integrar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veículos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elétricos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frota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 marR="202565">
                        <a:lnSpc>
                          <a:spcPts val="1150"/>
                        </a:lnSpc>
                        <a:spcBef>
                          <a:spcPts val="63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Integrar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progressivamente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à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Tribunal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veículos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elétricos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implantação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infraestrutura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para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recarregamento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matriz fotovoltaica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00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5%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62890" marR="25654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Segurança Institucional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8910" marR="127000" indent="-3937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1755" marR="5905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07300" y="700802"/>
            <a:ext cx="315404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C27BA0"/>
                </a:solidFill>
                <a:latin typeface="Tahoma"/>
                <a:cs typeface="Tahoma"/>
              </a:rPr>
              <a:t>Área:</a:t>
            </a:r>
            <a:r>
              <a:rPr dirty="0" sz="1600" spc="235" b="1">
                <a:solidFill>
                  <a:srgbClr val="C27BA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C27BA0"/>
                </a:solidFill>
                <a:latin typeface="Tahoma"/>
                <a:cs typeface="Tahoma"/>
              </a:rPr>
              <a:t>Transporte</a:t>
            </a:r>
            <a:r>
              <a:rPr dirty="0" sz="1600" spc="235" b="1">
                <a:solidFill>
                  <a:srgbClr val="C27BA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C27BA0"/>
                </a:solidFill>
                <a:latin typeface="Tahoma"/>
                <a:cs typeface="Tahoma"/>
              </a:rPr>
              <a:t>Sustentável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257302"/>
          <a:ext cx="9372600" cy="3604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"/>
                <a:gridCol w="1752600"/>
                <a:gridCol w="1765300"/>
                <a:gridCol w="939800"/>
                <a:gridCol w="1257300"/>
                <a:gridCol w="1168400"/>
                <a:gridCol w="1193800"/>
                <a:gridCol w="800100"/>
              </a:tblGrid>
              <a:tr h="5581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283845" marR="193675" indent="-74295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14795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81280" indent="30607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223520" marR="117475" indent="-9398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079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</a:tr>
              <a:tr h="1015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11.4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2090" marR="203200" indent="15621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Rever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políticas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teletrabalho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Tribunal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85725" marR="69850">
                        <a:lnSpc>
                          <a:spcPts val="1150"/>
                        </a:lnSpc>
                        <a:spcBef>
                          <a:spcPts val="5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Analisar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possibilidade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aumento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teletrabalho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parcial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integral,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acordo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dispositivos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legais vigentes.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6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4930" marR="66040" indent="175895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Gestão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Pessoas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8910" marR="127000" indent="-3937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7630" marR="68580" indent="22225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11.5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390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00330" marR="9144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Estimular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transporte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sustentável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servidores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magistrados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13664" marR="97790">
                        <a:lnSpc>
                          <a:spcPts val="1150"/>
                        </a:lnSpc>
                        <a:spcBef>
                          <a:spcPts val="60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Criação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aplicativo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ou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grupo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whatsapp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para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carona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solidária,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reduzindo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casa-trabalho.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68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27329" marR="217804" indent="2413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62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86690" marR="127000" indent="-56515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Set/2025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62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7630" marR="68580" indent="22225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62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07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11.6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305435" marR="29591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Implantar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vestiário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bicicletários</a:t>
                      </a:r>
                      <a:r>
                        <a:rPr dirty="0" sz="1000" spc="-6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no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1270">
                        <a:lnSpc>
                          <a:spcPts val="112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complexo-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sede</a:t>
                      </a:r>
                      <a:r>
                        <a:rPr dirty="0" sz="1000" spc="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Tribunal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85725" marR="69850">
                        <a:lnSpc>
                          <a:spcPts val="1150"/>
                        </a:lnSpc>
                        <a:spcBef>
                          <a:spcPts val="6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Estruturar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complexo-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sede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vestiário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bicicletário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estimular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Magistrados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servidores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estagiários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terceirizados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deslocarem-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</a:t>
                      </a:r>
                      <a:r>
                        <a:rPr dirty="0" sz="1000" spc="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trabalho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bicicleta.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86080" marR="242570" indent="-13462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Serviços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0660" marR="127000" indent="-7112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Jul/2026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0795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Concluída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07300" y="700802"/>
            <a:ext cx="31280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1B4586"/>
                </a:solidFill>
                <a:latin typeface="Tahoma"/>
                <a:cs typeface="Tahoma"/>
              </a:rPr>
              <a:t>Área:</a:t>
            </a:r>
            <a:r>
              <a:rPr dirty="0" sz="1600" spc="170" b="1">
                <a:solidFill>
                  <a:srgbClr val="1B4586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1B4586"/>
                </a:solidFill>
                <a:latin typeface="Tahoma"/>
                <a:cs typeface="Tahoma"/>
              </a:rPr>
              <a:t>Cultura</a:t>
            </a:r>
            <a:r>
              <a:rPr dirty="0" sz="1600" spc="170" b="1">
                <a:solidFill>
                  <a:srgbClr val="1B4586"/>
                </a:solidFill>
                <a:latin typeface="Tahoma"/>
                <a:cs typeface="Tahoma"/>
              </a:rPr>
              <a:t> </a:t>
            </a:r>
            <a:r>
              <a:rPr dirty="0" sz="1600" spc="40" b="1">
                <a:solidFill>
                  <a:srgbClr val="1B4586"/>
                </a:solidFill>
                <a:latin typeface="Tahoma"/>
                <a:cs typeface="Tahoma"/>
              </a:rPr>
              <a:t>Organizacional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257302"/>
          <a:ext cx="9385300" cy="2880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"/>
                <a:gridCol w="1790700"/>
                <a:gridCol w="1752600"/>
                <a:gridCol w="914400"/>
                <a:gridCol w="1244600"/>
                <a:gridCol w="1168400"/>
                <a:gridCol w="1206500"/>
                <a:gridCol w="812800"/>
              </a:tblGrid>
              <a:tr h="5581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274320" marR="190500" indent="-74295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81280" marR="78105" indent="30607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121920" indent="-9398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</a:tr>
              <a:tr h="11550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11.7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63500" marR="53975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sensibilização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sobre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Gases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Efeito Estufa.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76200" marR="66675">
                        <a:lnSpc>
                          <a:spcPts val="1150"/>
                        </a:lnSpc>
                        <a:spcBef>
                          <a:spcPts val="5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sensibilização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Magistrados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servidores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estagiários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terceirizados(as)</a:t>
                      </a:r>
                      <a:r>
                        <a:rPr dirty="0" sz="1000" spc="8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sobre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GEE.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6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1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Escola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Judicial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72085" marR="123825" indent="-3937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Ago/2025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2710" marR="76835" indent="22225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67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11.8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00" marR="226695" indent="-8128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campanhas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internas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consciente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76200" marR="66675">
                        <a:lnSpc>
                          <a:spcPts val="1150"/>
                        </a:lnSpc>
                        <a:spcBef>
                          <a:spcPts val="6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Promover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campanhas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internas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conscientizar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Magistrados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servidores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terceirizados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estagiários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consciente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água,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luz,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materiais.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1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11760" marR="10858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72085" marR="123825" indent="-3937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2710" marR="7683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275"/>
              <a:t>Administração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707300" y="1573417"/>
            <a:ext cx="5523230" cy="3275329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1900">
                <a:latin typeface="Verdana"/>
                <a:cs typeface="Verdana"/>
              </a:rPr>
              <a:t>Ricardo</a:t>
            </a:r>
            <a:r>
              <a:rPr dirty="0" sz="1900" spc="-55">
                <a:latin typeface="Verdana"/>
                <a:cs typeface="Verdana"/>
              </a:rPr>
              <a:t> </a:t>
            </a:r>
            <a:r>
              <a:rPr dirty="0" sz="1900">
                <a:latin typeface="Verdana"/>
                <a:cs typeface="Verdana"/>
              </a:rPr>
              <a:t>Hofmeister</a:t>
            </a:r>
            <a:r>
              <a:rPr dirty="0" sz="1900" spc="-50">
                <a:latin typeface="Verdana"/>
                <a:cs typeface="Verdana"/>
              </a:rPr>
              <a:t> </a:t>
            </a:r>
            <a:r>
              <a:rPr dirty="0" sz="1900">
                <a:latin typeface="Verdana"/>
                <a:cs typeface="Verdana"/>
              </a:rPr>
              <a:t>de</a:t>
            </a:r>
            <a:r>
              <a:rPr dirty="0" sz="1900" spc="-55">
                <a:latin typeface="Verdana"/>
                <a:cs typeface="Verdana"/>
              </a:rPr>
              <a:t> </a:t>
            </a:r>
            <a:r>
              <a:rPr dirty="0" sz="1900">
                <a:latin typeface="Verdana"/>
                <a:cs typeface="Verdana"/>
              </a:rPr>
              <a:t>Almeida</a:t>
            </a:r>
            <a:r>
              <a:rPr dirty="0" sz="1900" spc="-50">
                <a:latin typeface="Verdana"/>
                <a:cs typeface="Verdana"/>
              </a:rPr>
              <a:t> </a:t>
            </a:r>
            <a:r>
              <a:rPr dirty="0" sz="1900">
                <a:latin typeface="Verdana"/>
                <a:cs typeface="Verdana"/>
              </a:rPr>
              <a:t>Martins</a:t>
            </a:r>
            <a:r>
              <a:rPr dirty="0" sz="1900" spc="-50">
                <a:latin typeface="Verdana"/>
                <a:cs typeface="Verdana"/>
              </a:rPr>
              <a:t> </a:t>
            </a:r>
            <a:r>
              <a:rPr dirty="0" sz="1900" spc="-10">
                <a:latin typeface="Verdana"/>
                <a:cs typeface="Verdana"/>
              </a:rPr>
              <a:t>Costa</a:t>
            </a:r>
            <a:endParaRPr sz="1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dirty="0" sz="1500" spc="-10" b="1">
                <a:solidFill>
                  <a:srgbClr val="666666"/>
                </a:solidFill>
                <a:latin typeface="Verdana"/>
                <a:cs typeface="Verdana"/>
              </a:rPr>
              <a:t>Presidente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70"/>
              </a:spcBef>
            </a:pPr>
            <a:endParaRPr sz="1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900" spc="-10">
                <a:latin typeface="Verdana"/>
                <a:cs typeface="Verdana"/>
              </a:rPr>
              <a:t>Alexandre</a:t>
            </a:r>
            <a:r>
              <a:rPr dirty="0" sz="1900" spc="-130">
                <a:latin typeface="Verdana"/>
                <a:cs typeface="Verdana"/>
              </a:rPr>
              <a:t> </a:t>
            </a:r>
            <a:r>
              <a:rPr dirty="0" sz="1900" spc="-45">
                <a:latin typeface="Verdana"/>
                <a:cs typeface="Verdana"/>
              </a:rPr>
              <a:t>Corrêa</a:t>
            </a:r>
            <a:r>
              <a:rPr dirty="0" sz="1900" spc="-130">
                <a:latin typeface="Verdana"/>
                <a:cs typeface="Verdana"/>
              </a:rPr>
              <a:t> </a:t>
            </a:r>
            <a:r>
              <a:rPr dirty="0" sz="1900">
                <a:latin typeface="Verdana"/>
                <a:cs typeface="Verdana"/>
              </a:rPr>
              <a:t>da</a:t>
            </a:r>
            <a:r>
              <a:rPr dirty="0" sz="1900" spc="-130">
                <a:latin typeface="Verdana"/>
                <a:cs typeface="Verdana"/>
              </a:rPr>
              <a:t> </a:t>
            </a:r>
            <a:r>
              <a:rPr dirty="0" sz="1900" spc="-20">
                <a:latin typeface="Verdana"/>
                <a:cs typeface="Verdana"/>
              </a:rPr>
              <a:t>Cruz</a:t>
            </a:r>
            <a:endParaRPr sz="1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500" spc="-75" b="1">
                <a:solidFill>
                  <a:srgbClr val="666666"/>
                </a:solidFill>
                <a:latin typeface="Verdana"/>
                <a:cs typeface="Verdana"/>
              </a:rPr>
              <a:t>Vice-</a:t>
            </a:r>
            <a:r>
              <a:rPr dirty="0" sz="1500" spc="-10" b="1">
                <a:solidFill>
                  <a:srgbClr val="666666"/>
                </a:solidFill>
                <a:latin typeface="Verdana"/>
                <a:cs typeface="Verdana"/>
              </a:rPr>
              <a:t>Presidente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65"/>
              </a:spcBef>
            </a:pPr>
            <a:endParaRPr sz="1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900" spc="-25">
                <a:latin typeface="Verdana"/>
                <a:cs typeface="Verdana"/>
              </a:rPr>
              <a:t>Laís</a:t>
            </a:r>
            <a:r>
              <a:rPr dirty="0" sz="1900" spc="-95">
                <a:latin typeface="Verdana"/>
                <a:cs typeface="Verdana"/>
              </a:rPr>
              <a:t> </a:t>
            </a:r>
            <a:r>
              <a:rPr dirty="0" sz="1900">
                <a:latin typeface="Verdana"/>
                <a:cs typeface="Verdana"/>
              </a:rPr>
              <a:t>Helena</a:t>
            </a:r>
            <a:r>
              <a:rPr dirty="0" sz="1900" spc="-90">
                <a:latin typeface="Verdana"/>
                <a:cs typeface="Verdana"/>
              </a:rPr>
              <a:t> </a:t>
            </a:r>
            <a:r>
              <a:rPr dirty="0" sz="1900">
                <a:latin typeface="Verdana"/>
                <a:cs typeface="Verdana"/>
              </a:rPr>
              <a:t>Jaeger</a:t>
            </a:r>
            <a:r>
              <a:rPr dirty="0" sz="1900" spc="-90">
                <a:latin typeface="Verdana"/>
                <a:cs typeface="Verdana"/>
              </a:rPr>
              <a:t> </a:t>
            </a:r>
            <a:r>
              <a:rPr dirty="0" sz="1900" spc="-10">
                <a:latin typeface="Verdana"/>
                <a:cs typeface="Verdana"/>
              </a:rPr>
              <a:t>Nicotti</a:t>
            </a:r>
            <a:endParaRPr sz="1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dirty="0" sz="1500" spc="-75" b="1">
                <a:solidFill>
                  <a:srgbClr val="666666"/>
                </a:solidFill>
                <a:latin typeface="Verdana"/>
                <a:cs typeface="Verdana"/>
              </a:rPr>
              <a:t>Corregedora</a:t>
            </a:r>
            <a:r>
              <a:rPr dirty="0" sz="1500" spc="-30" b="1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dirty="0" sz="1500" spc="-10" b="1">
                <a:solidFill>
                  <a:srgbClr val="666666"/>
                </a:solidFill>
                <a:latin typeface="Verdana"/>
                <a:cs typeface="Verdana"/>
              </a:rPr>
              <a:t>Regional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70"/>
              </a:spcBef>
            </a:pPr>
            <a:endParaRPr sz="1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900">
                <a:latin typeface="Verdana"/>
                <a:cs typeface="Verdana"/>
              </a:rPr>
              <a:t>Maria</a:t>
            </a:r>
            <a:r>
              <a:rPr dirty="0" sz="1900" spc="-15">
                <a:latin typeface="Verdana"/>
                <a:cs typeface="Verdana"/>
              </a:rPr>
              <a:t> </a:t>
            </a:r>
            <a:r>
              <a:rPr dirty="0" sz="1900">
                <a:latin typeface="Verdana"/>
                <a:cs typeface="Verdana"/>
              </a:rPr>
              <a:t>Madalena</a:t>
            </a:r>
            <a:r>
              <a:rPr dirty="0" sz="1900" spc="-15">
                <a:latin typeface="Verdana"/>
                <a:cs typeface="Verdana"/>
              </a:rPr>
              <a:t> </a:t>
            </a:r>
            <a:r>
              <a:rPr dirty="0" sz="1900" spc="-10">
                <a:latin typeface="Verdana"/>
                <a:cs typeface="Verdana"/>
              </a:rPr>
              <a:t>Telesca</a:t>
            </a:r>
            <a:endParaRPr sz="1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dirty="0" sz="1500" spc="-70" b="1">
                <a:solidFill>
                  <a:srgbClr val="666666"/>
                </a:solidFill>
                <a:latin typeface="Verdana"/>
                <a:cs typeface="Verdana"/>
              </a:rPr>
              <a:t>Vice-</a:t>
            </a:r>
            <a:r>
              <a:rPr dirty="0" sz="1500" spc="-75" b="1">
                <a:solidFill>
                  <a:srgbClr val="666666"/>
                </a:solidFill>
                <a:latin typeface="Verdana"/>
                <a:cs typeface="Verdana"/>
              </a:rPr>
              <a:t>Corregedora</a:t>
            </a:r>
            <a:r>
              <a:rPr dirty="0" sz="1500" spc="-5" b="1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dirty="0" sz="1500" spc="-10" b="1">
                <a:solidFill>
                  <a:srgbClr val="666666"/>
                </a:solidFill>
                <a:latin typeface="Verdana"/>
                <a:cs typeface="Verdana"/>
              </a:rPr>
              <a:t>Regional</a:t>
            </a:r>
            <a:endParaRPr sz="1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07300" y="700802"/>
            <a:ext cx="491744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B45E05"/>
                </a:solidFill>
                <a:latin typeface="Tahoma"/>
                <a:cs typeface="Tahoma"/>
              </a:rPr>
              <a:t>Área:</a:t>
            </a:r>
            <a:r>
              <a:rPr dirty="0" sz="1600" spc="30" b="1">
                <a:solidFill>
                  <a:srgbClr val="B45E05"/>
                </a:solidFill>
                <a:latin typeface="Tahoma"/>
                <a:cs typeface="Tahoma"/>
              </a:rPr>
              <a:t> </a:t>
            </a:r>
            <a:r>
              <a:rPr dirty="0" sz="1600" spc="50" b="1">
                <a:solidFill>
                  <a:srgbClr val="B45E05"/>
                </a:solidFill>
                <a:latin typeface="Tahoma"/>
                <a:cs typeface="Tahoma"/>
              </a:rPr>
              <a:t>Reengenharia</a:t>
            </a:r>
            <a:r>
              <a:rPr dirty="0" sz="1600" spc="30" b="1">
                <a:solidFill>
                  <a:srgbClr val="B45E05"/>
                </a:solidFill>
                <a:latin typeface="Tahoma"/>
                <a:cs typeface="Tahoma"/>
              </a:rPr>
              <a:t> </a:t>
            </a:r>
            <a:r>
              <a:rPr dirty="0" sz="1600" spc="85" b="1">
                <a:solidFill>
                  <a:srgbClr val="B45E05"/>
                </a:solidFill>
                <a:latin typeface="Tahoma"/>
                <a:cs typeface="Tahoma"/>
              </a:rPr>
              <a:t>de</a:t>
            </a:r>
            <a:r>
              <a:rPr dirty="0" sz="1600" spc="30" b="1">
                <a:solidFill>
                  <a:srgbClr val="B45E05"/>
                </a:solidFill>
                <a:latin typeface="Tahoma"/>
                <a:cs typeface="Tahoma"/>
              </a:rPr>
              <a:t> </a:t>
            </a:r>
            <a:r>
              <a:rPr dirty="0" sz="1600" spc="75" b="1">
                <a:solidFill>
                  <a:srgbClr val="B45E05"/>
                </a:solidFill>
                <a:latin typeface="Tahoma"/>
                <a:cs typeface="Tahoma"/>
              </a:rPr>
              <a:t>Ocupação</a:t>
            </a:r>
            <a:r>
              <a:rPr dirty="0" sz="1600" spc="30" b="1">
                <a:solidFill>
                  <a:srgbClr val="B45E05"/>
                </a:solidFill>
                <a:latin typeface="Tahoma"/>
                <a:cs typeface="Tahoma"/>
              </a:rPr>
              <a:t> </a:t>
            </a:r>
            <a:r>
              <a:rPr dirty="0" sz="1600" spc="85" b="1">
                <a:solidFill>
                  <a:srgbClr val="B45E05"/>
                </a:solidFill>
                <a:latin typeface="Tahoma"/>
                <a:cs typeface="Tahoma"/>
              </a:rPr>
              <a:t>de</a:t>
            </a:r>
            <a:r>
              <a:rPr dirty="0" sz="1600" spc="30" b="1">
                <a:solidFill>
                  <a:srgbClr val="B45E05"/>
                </a:solidFill>
                <a:latin typeface="Tahoma"/>
                <a:cs typeface="Tahoma"/>
              </a:rPr>
              <a:t> </a:t>
            </a:r>
            <a:r>
              <a:rPr dirty="0" sz="1600" spc="50" b="1">
                <a:solidFill>
                  <a:srgbClr val="B45E05"/>
                </a:solidFill>
                <a:latin typeface="Tahoma"/>
                <a:cs typeface="Tahoma"/>
              </a:rPr>
              <a:t>Espaços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257302"/>
          <a:ext cx="9372600" cy="2589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/>
                <a:gridCol w="1714500"/>
                <a:gridCol w="1841500"/>
                <a:gridCol w="863600"/>
                <a:gridCol w="1244600"/>
                <a:gridCol w="1130300"/>
                <a:gridCol w="1231900"/>
                <a:gridCol w="800100"/>
              </a:tblGrid>
              <a:tr h="558165"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318770" marR="234950" indent="-74295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87630" marR="71755" indent="30607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242570" marR="136525" indent="-9398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</a:tr>
              <a:tr h="11550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11.9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73660" marR="6096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Avaliar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possibilidade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uso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espaço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físico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Tribunal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81280" marR="72390">
                        <a:lnSpc>
                          <a:spcPts val="1150"/>
                        </a:lnSpc>
                        <a:spcBef>
                          <a:spcPts val="5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Aumentar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uso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compartilhado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prédio-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sede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reduzir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racionalizar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ocupação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espaço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(nº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estagiários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terceirizados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por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metro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quadrado).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6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24154" marR="208279" indent="2413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4305" marR="102870" indent="-3937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7630" marR="68580" indent="22225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11.10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11125" marR="9842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Realocação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pessoal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Foro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Santa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Vitória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Palmar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92075" marR="83185" indent="-635">
                        <a:lnSpc>
                          <a:spcPts val="1150"/>
                        </a:lnSpc>
                        <a:spcBef>
                          <a:spcPts val="6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Realocar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(as),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estagiários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terceirizados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Santa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Vitória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Palmar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prédio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compartilhado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TJ.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88595" marR="17272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86055" marR="102870" indent="-7112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Jul/2025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7630" marR="68580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07300" y="700802"/>
            <a:ext cx="441134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664EA6"/>
                </a:solidFill>
                <a:latin typeface="Tahoma"/>
                <a:cs typeface="Tahoma"/>
              </a:rPr>
              <a:t>Área:</a:t>
            </a:r>
            <a:r>
              <a:rPr dirty="0" sz="1600" spc="20" b="1">
                <a:solidFill>
                  <a:srgbClr val="664EA6"/>
                </a:solidFill>
                <a:latin typeface="Tahoma"/>
                <a:cs typeface="Tahoma"/>
              </a:rPr>
              <a:t> </a:t>
            </a:r>
            <a:r>
              <a:rPr dirty="0" sz="1600" spc="60" b="1">
                <a:solidFill>
                  <a:srgbClr val="664EA6"/>
                </a:solidFill>
                <a:latin typeface="Tahoma"/>
                <a:cs typeface="Tahoma"/>
              </a:rPr>
              <a:t>Destinação</a:t>
            </a:r>
            <a:r>
              <a:rPr dirty="0" sz="1600" spc="25" b="1">
                <a:solidFill>
                  <a:srgbClr val="664EA6"/>
                </a:solidFill>
                <a:latin typeface="Tahoma"/>
                <a:cs typeface="Tahoma"/>
              </a:rPr>
              <a:t> </a:t>
            </a:r>
            <a:r>
              <a:rPr dirty="0" sz="1600" spc="80" b="1">
                <a:solidFill>
                  <a:srgbClr val="664EA6"/>
                </a:solidFill>
                <a:latin typeface="Tahoma"/>
                <a:cs typeface="Tahoma"/>
              </a:rPr>
              <a:t>Adequada</a:t>
            </a:r>
            <a:r>
              <a:rPr dirty="0" sz="1600" spc="20" b="1">
                <a:solidFill>
                  <a:srgbClr val="664EA6"/>
                </a:solidFill>
                <a:latin typeface="Tahoma"/>
                <a:cs typeface="Tahoma"/>
              </a:rPr>
              <a:t> </a:t>
            </a:r>
            <a:r>
              <a:rPr dirty="0" sz="1600" spc="85" b="1">
                <a:solidFill>
                  <a:srgbClr val="664EA6"/>
                </a:solidFill>
                <a:latin typeface="Tahoma"/>
                <a:cs typeface="Tahoma"/>
              </a:rPr>
              <a:t>de</a:t>
            </a:r>
            <a:r>
              <a:rPr dirty="0" sz="1600" spc="25" b="1">
                <a:solidFill>
                  <a:srgbClr val="664EA6"/>
                </a:solidFill>
                <a:latin typeface="Tahoma"/>
                <a:cs typeface="Tahoma"/>
              </a:rPr>
              <a:t> </a:t>
            </a:r>
            <a:r>
              <a:rPr dirty="0" sz="1600" spc="40" b="1">
                <a:solidFill>
                  <a:srgbClr val="664EA6"/>
                </a:solidFill>
                <a:latin typeface="Tahoma"/>
                <a:cs typeface="Tahoma"/>
              </a:rPr>
              <a:t>Resíduos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257302"/>
          <a:ext cx="9385300" cy="1282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/>
                <a:gridCol w="1739900"/>
                <a:gridCol w="1739900"/>
                <a:gridCol w="850900"/>
                <a:gridCol w="1231900"/>
                <a:gridCol w="1168400"/>
                <a:gridCol w="1282700"/>
                <a:gridCol w="825500"/>
              </a:tblGrid>
              <a:tr h="558165"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269875" marR="182880" indent="-74295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81280" marR="65405" indent="30607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263525" marR="166370" indent="-9398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11.11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358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39700" marR="12446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Estimular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compostagem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foros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interior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estado.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9855" marR="97155">
                        <a:lnSpc>
                          <a:spcPts val="1150"/>
                        </a:lnSpc>
                        <a:spcBef>
                          <a:spcPts val="5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campanhas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para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estimular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uso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compostagem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todas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as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Varas.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6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1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358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11760" marR="95885">
                        <a:lnSpc>
                          <a:spcPts val="1150"/>
                        </a:lnSpc>
                        <a:spcBef>
                          <a:spcPts val="5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6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87960" marR="125095" indent="-56515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Set/2025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0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5885" marR="86360" indent="22225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0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07300" y="700790"/>
            <a:ext cx="352552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990000"/>
                </a:solidFill>
                <a:latin typeface="Tahoma"/>
                <a:cs typeface="Tahoma"/>
              </a:rPr>
              <a:t>Área:</a:t>
            </a:r>
            <a:r>
              <a:rPr dirty="0" sz="1600" spc="55" b="1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dirty="0" sz="1600" spc="45" b="1">
                <a:solidFill>
                  <a:srgbClr val="990000"/>
                </a:solidFill>
                <a:latin typeface="Tahoma"/>
                <a:cs typeface="Tahoma"/>
              </a:rPr>
              <a:t>Contratações</a:t>
            </a:r>
            <a:r>
              <a:rPr dirty="0" sz="1600" spc="60" b="1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990000"/>
                </a:solidFill>
                <a:latin typeface="Tahoma"/>
                <a:cs typeface="Tahoma"/>
              </a:rPr>
              <a:t>Sustentáveis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257314"/>
          <a:ext cx="9486900" cy="1421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0700"/>
                <a:gridCol w="1295400"/>
                <a:gridCol w="2057400"/>
                <a:gridCol w="1117600"/>
                <a:gridCol w="1244600"/>
                <a:gridCol w="1181100"/>
                <a:gridCol w="1143000"/>
                <a:gridCol w="838200"/>
              </a:tblGrid>
              <a:tr h="5581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431800" marR="338455" indent="-74295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76835" indent="30607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196850" marR="93345" indent="-9398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16764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</a:tr>
              <a:tr h="862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11.12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00025" marR="19050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Contratação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cooperativas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reciclagem.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0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78105" marR="59055">
                        <a:lnSpc>
                          <a:spcPts val="1150"/>
                        </a:lnSpc>
                        <a:spcBef>
                          <a:spcPts val="5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Efetivar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contratações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onerosas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sustentáveis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cooperativas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reciclagem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promover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coleta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seletiva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(na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Capital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onde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hoje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há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coleta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seletiva).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6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7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100%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foros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9075" marR="212725" indent="2413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5104" marR="134620" indent="-7112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Jul/2025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2235" marR="92710" indent="22225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07300" y="700790"/>
            <a:ext cx="29991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Área:</a:t>
            </a:r>
            <a:r>
              <a:rPr dirty="0" sz="1600" spc="5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75" b="1">
                <a:solidFill>
                  <a:srgbClr val="FF0000"/>
                </a:solidFill>
                <a:latin typeface="Tahoma"/>
                <a:cs typeface="Tahoma"/>
              </a:rPr>
              <a:t>Consumo</a:t>
            </a:r>
            <a:r>
              <a:rPr dirty="0" sz="1600" spc="5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Tahoma"/>
                <a:cs typeface="Tahoma"/>
              </a:rPr>
              <a:t>Sustentável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257314"/>
          <a:ext cx="9347200" cy="2296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1727200"/>
                <a:gridCol w="1803400"/>
                <a:gridCol w="850900"/>
                <a:gridCol w="1244600"/>
                <a:gridCol w="1193800"/>
                <a:gridCol w="1168400"/>
                <a:gridCol w="800100"/>
              </a:tblGrid>
              <a:tr h="558165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302895" marR="212725" indent="-74295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74930" indent="30607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209550" marR="106045" indent="-9398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11.13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628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23240" marR="210820" indent="-300355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Instalação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torneiras automáticas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90170" marR="74930">
                        <a:lnSpc>
                          <a:spcPts val="1150"/>
                        </a:lnSpc>
                        <a:spcBef>
                          <a:spcPts val="5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Aumentar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uso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torneiras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automáticas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(com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temporizador).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6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8585" marR="99060">
                        <a:lnSpc>
                          <a:spcPts val="1150"/>
                        </a:lnSpc>
                        <a:spcBef>
                          <a:spcPts val="5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90%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das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edificações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tribunal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6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85420" marR="175895">
                        <a:lnSpc>
                          <a:spcPts val="1150"/>
                        </a:lnSpc>
                        <a:spcBef>
                          <a:spcPts val="5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6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6535" marR="136525" indent="-7112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Jul/2026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4455" marR="71755" indent="22225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3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11.14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23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8815" marR="172085" indent="-494665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Reutilização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água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chuva.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1920" marR="106680">
                        <a:lnSpc>
                          <a:spcPts val="1150"/>
                        </a:lnSpc>
                        <a:spcBef>
                          <a:spcPts val="65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Instalar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Sistema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coleta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reutilização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água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chuva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1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foro.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31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1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foro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23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85420" marR="175895">
                        <a:lnSpc>
                          <a:spcPts val="1150"/>
                        </a:lnSpc>
                        <a:spcBef>
                          <a:spcPts val="65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31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87960" marR="136525" indent="-42545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Mar/2026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4455" marR="71755" indent="22225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3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11.15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692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62255" marR="249554">
                        <a:lnSpc>
                          <a:spcPts val="1150"/>
                        </a:lnSpc>
                        <a:spcBef>
                          <a:spcPts val="63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Instalar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válvulas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descargas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duplo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acionamento.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00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39700" marR="123825" indent="-635">
                        <a:lnSpc>
                          <a:spcPts val="1150"/>
                        </a:lnSpc>
                        <a:spcBef>
                          <a:spcPts val="63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Aumentar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válvulas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descargas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com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duplo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acionamento.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00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8585" marR="99060">
                        <a:lnSpc>
                          <a:spcPts val="1150"/>
                        </a:lnSpc>
                        <a:spcBef>
                          <a:spcPts val="63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90%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das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edificações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tribunal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00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85420" marR="175895">
                        <a:lnSpc>
                          <a:spcPts val="1150"/>
                        </a:lnSpc>
                        <a:spcBef>
                          <a:spcPts val="63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00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6535" marR="136525" indent="-7112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Jul/2026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4455" marR="71755" indent="22225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07300" y="700790"/>
            <a:ext cx="293687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7E6000"/>
                </a:solidFill>
                <a:latin typeface="Tahoma"/>
                <a:cs typeface="Tahoma"/>
              </a:rPr>
              <a:t>Área: Efficiência </a:t>
            </a:r>
            <a:r>
              <a:rPr dirty="0" sz="1600" spc="45" b="1">
                <a:solidFill>
                  <a:srgbClr val="7E6000"/>
                </a:solidFill>
                <a:latin typeface="Tahoma"/>
                <a:cs typeface="Tahoma"/>
              </a:rPr>
              <a:t>Energética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257314"/>
          <a:ext cx="9347200" cy="2437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1727200"/>
                <a:gridCol w="1803400"/>
                <a:gridCol w="850900"/>
                <a:gridCol w="1244600"/>
                <a:gridCol w="1155700"/>
                <a:gridCol w="1193800"/>
                <a:gridCol w="812800"/>
              </a:tblGrid>
              <a:tr h="558165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302895" marR="212725" indent="-74295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74930" indent="30607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223520" marR="117475" indent="-9398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12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695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7A75D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11.16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358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24535" marR="182880" indent="-52959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Instalação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lâmpadas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LED.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0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75260" marR="159385">
                        <a:lnSpc>
                          <a:spcPts val="1150"/>
                        </a:lnSpc>
                        <a:spcBef>
                          <a:spcPts val="5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Aumentar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substituição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lâmpadas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fluorescentes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lâmpadas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LED.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6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90%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358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85420" marR="175895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7485" marR="117475" indent="-7112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Jul/2026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0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2710" marR="76835" indent="22225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0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3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11.17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660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86740" marR="288925" indent="-286385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Uso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sensores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presença.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63525" marR="247650" indent="34925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Ampliar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instalação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sensores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presença.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100%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660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85420" marR="175895">
                        <a:lnSpc>
                          <a:spcPts val="1150"/>
                        </a:lnSpc>
                        <a:spcBef>
                          <a:spcPts val="60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68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7485" marR="117475" indent="-7112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Jul/2025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2710" marR="76835" indent="22225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11.18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628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14020" marR="133350" indent="-26860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Monitoramento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uso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elétrica.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32715" marR="116839">
                        <a:lnSpc>
                          <a:spcPts val="1150"/>
                        </a:lnSpc>
                        <a:spcBef>
                          <a:spcPts val="57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Aprimorar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monitoramento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sistema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gestão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elétrica.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0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85420" marR="175895">
                        <a:lnSpc>
                          <a:spcPts val="1150"/>
                        </a:lnSpc>
                        <a:spcBef>
                          <a:spcPts val="57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30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5735" marR="117475" indent="-3937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Fev/2025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2710" marR="7683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92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4162" y="2967037"/>
            <a:ext cx="7600950" cy="16764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639392" y="6123776"/>
            <a:ext cx="7413625" cy="668020"/>
          </a:xfrm>
          <a:prstGeom prst="rect">
            <a:avLst/>
          </a:prstGeom>
        </p:spPr>
        <p:txBody>
          <a:bodyPr wrap="square" lIns="0" tIns="7175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65"/>
              </a:spcBef>
            </a:pPr>
            <a:r>
              <a:rPr dirty="0" sz="1900">
                <a:solidFill>
                  <a:srgbClr val="0C4266"/>
                </a:solidFill>
                <a:latin typeface="Verdana"/>
                <a:cs typeface="Verdana"/>
              </a:rPr>
              <a:t>Coordenadoria</a:t>
            </a:r>
            <a:r>
              <a:rPr dirty="0" sz="1900" spc="-90">
                <a:solidFill>
                  <a:srgbClr val="0C4266"/>
                </a:solidFill>
                <a:latin typeface="Verdana"/>
                <a:cs typeface="Verdana"/>
              </a:rPr>
              <a:t> </a:t>
            </a:r>
            <a:r>
              <a:rPr dirty="0" sz="1900">
                <a:solidFill>
                  <a:srgbClr val="0C4266"/>
                </a:solidFill>
                <a:latin typeface="Verdana"/>
                <a:cs typeface="Verdana"/>
              </a:rPr>
              <a:t>de</a:t>
            </a:r>
            <a:r>
              <a:rPr dirty="0" sz="1900" spc="-90">
                <a:solidFill>
                  <a:srgbClr val="0C4266"/>
                </a:solidFill>
                <a:latin typeface="Verdana"/>
                <a:cs typeface="Verdana"/>
              </a:rPr>
              <a:t> </a:t>
            </a:r>
            <a:r>
              <a:rPr dirty="0" sz="1900" spc="-25">
                <a:solidFill>
                  <a:srgbClr val="0C4266"/>
                </a:solidFill>
                <a:latin typeface="Verdana"/>
                <a:cs typeface="Verdana"/>
              </a:rPr>
              <a:t>Sustentabilidade,</a:t>
            </a:r>
            <a:r>
              <a:rPr dirty="0" sz="1900" spc="-90">
                <a:solidFill>
                  <a:srgbClr val="0C4266"/>
                </a:solidFill>
                <a:latin typeface="Verdana"/>
                <a:cs typeface="Verdana"/>
              </a:rPr>
              <a:t> </a:t>
            </a:r>
            <a:r>
              <a:rPr dirty="0" sz="1900">
                <a:solidFill>
                  <a:srgbClr val="0C4266"/>
                </a:solidFill>
                <a:latin typeface="Verdana"/>
                <a:cs typeface="Verdana"/>
              </a:rPr>
              <a:t>Acessibilidade</a:t>
            </a:r>
            <a:r>
              <a:rPr dirty="0" sz="1900" spc="-90">
                <a:solidFill>
                  <a:srgbClr val="0C4266"/>
                </a:solidFill>
                <a:latin typeface="Verdana"/>
                <a:cs typeface="Verdana"/>
              </a:rPr>
              <a:t> </a:t>
            </a:r>
            <a:r>
              <a:rPr dirty="0" sz="1900">
                <a:solidFill>
                  <a:srgbClr val="0C4266"/>
                </a:solidFill>
                <a:latin typeface="Verdana"/>
                <a:cs typeface="Verdana"/>
              </a:rPr>
              <a:t>e</a:t>
            </a:r>
            <a:r>
              <a:rPr dirty="0" sz="1900" spc="-85">
                <a:solidFill>
                  <a:srgbClr val="0C4266"/>
                </a:solidFill>
                <a:latin typeface="Verdana"/>
                <a:cs typeface="Verdana"/>
              </a:rPr>
              <a:t> </a:t>
            </a:r>
            <a:r>
              <a:rPr dirty="0" sz="1900" spc="-10">
                <a:solidFill>
                  <a:srgbClr val="0C4266"/>
                </a:solidFill>
                <a:latin typeface="Verdana"/>
                <a:cs typeface="Verdana"/>
              </a:rPr>
              <a:t>Inclusão</a:t>
            </a:r>
            <a:endParaRPr sz="19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  <a:tabLst>
                <a:tab pos="2742565" algn="l"/>
                <a:tab pos="3199765" algn="l"/>
              </a:tabLst>
            </a:pPr>
            <a:r>
              <a:rPr dirty="0" sz="1600" spc="-65">
                <a:solidFill>
                  <a:srgbClr val="0C4266"/>
                </a:solidFill>
                <a:latin typeface="Verdana"/>
                <a:cs typeface="Verdana"/>
              </a:rPr>
              <a:t>Telefone:</a:t>
            </a:r>
            <a:r>
              <a:rPr dirty="0" sz="1600" spc="-80">
                <a:solidFill>
                  <a:srgbClr val="0C4266"/>
                </a:solidFill>
                <a:latin typeface="Verdana"/>
                <a:cs typeface="Verdana"/>
              </a:rPr>
              <a:t> </a:t>
            </a:r>
            <a:r>
              <a:rPr dirty="0" sz="1600" spc="-250">
                <a:solidFill>
                  <a:srgbClr val="0C4266"/>
                </a:solidFill>
                <a:latin typeface="Verdana"/>
                <a:cs typeface="Verdana"/>
              </a:rPr>
              <a:t>(51)</a:t>
            </a:r>
            <a:r>
              <a:rPr dirty="0" sz="1600" spc="-75">
                <a:solidFill>
                  <a:srgbClr val="0C4266"/>
                </a:solidFill>
                <a:latin typeface="Verdana"/>
                <a:cs typeface="Verdana"/>
              </a:rPr>
              <a:t> </a:t>
            </a:r>
            <a:r>
              <a:rPr dirty="0" sz="1600" spc="-130">
                <a:solidFill>
                  <a:srgbClr val="0C4266"/>
                </a:solidFill>
                <a:latin typeface="Verdana"/>
                <a:cs typeface="Verdana"/>
              </a:rPr>
              <a:t>3255-</a:t>
            </a:r>
            <a:r>
              <a:rPr dirty="0" sz="1600" spc="-20">
                <a:solidFill>
                  <a:srgbClr val="0C4266"/>
                </a:solidFill>
                <a:latin typeface="Verdana"/>
                <a:cs typeface="Verdana"/>
              </a:rPr>
              <a:t>2690</a:t>
            </a:r>
            <a:r>
              <a:rPr dirty="0" sz="1600">
                <a:solidFill>
                  <a:srgbClr val="0C4266"/>
                </a:solidFill>
                <a:latin typeface="Verdana"/>
                <a:cs typeface="Verdana"/>
              </a:rPr>
              <a:t>	</a:t>
            </a:r>
            <a:r>
              <a:rPr dirty="0" sz="1600" spc="-315">
                <a:solidFill>
                  <a:srgbClr val="0C4266"/>
                </a:solidFill>
                <a:latin typeface="Verdana"/>
                <a:cs typeface="Verdana"/>
              </a:rPr>
              <a:t>|</a:t>
            </a:r>
            <a:r>
              <a:rPr dirty="0" sz="1600">
                <a:solidFill>
                  <a:srgbClr val="0C4266"/>
                </a:solidFill>
                <a:latin typeface="Verdana"/>
                <a:cs typeface="Verdana"/>
              </a:rPr>
              <a:t>	</a:t>
            </a:r>
            <a:r>
              <a:rPr dirty="0" sz="1600" spc="-60">
                <a:solidFill>
                  <a:srgbClr val="0C4266"/>
                </a:solidFill>
                <a:latin typeface="Verdana"/>
                <a:cs typeface="Verdana"/>
              </a:rPr>
              <a:t>E-</a:t>
            </a:r>
            <a:r>
              <a:rPr dirty="0" sz="1600" spc="-70">
                <a:solidFill>
                  <a:srgbClr val="0C4266"/>
                </a:solidFill>
                <a:latin typeface="Verdana"/>
                <a:cs typeface="Verdana"/>
              </a:rPr>
              <a:t>mail:</a:t>
            </a:r>
            <a:r>
              <a:rPr dirty="0" sz="1600" spc="-105">
                <a:solidFill>
                  <a:srgbClr val="0C4266"/>
                </a:solidFill>
                <a:latin typeface="Verdana"/>
                <a:cs typeface="Verdana"/>
              </a:rPr>
              <a:t> </a:t>
            </a:r>
            <a:r>
              <a:rPr dirty="0" sz="1600" spc="-10">
                <a:solidFill>
                  <a:srgbClr val="0C4266"/>
                </a:solidFill>
                <a:latin typeface="Verdana"/>
                <a:cs typeface="Verdana"/>
                <a:hlinkClick r:id="rId4"/>
              </a:rPr>
              <a:t>sustentabilidade@trt4.jus.br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300" y="664347"/>
            <a:ext cx="6658609" cy="14560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3500"/>
              </a:lnSpc>
              <a:spcBef>
                <a:spcPts val="100"/>
              </a:spcBef>
            </a:pPr>
            <a:r>
              <a:rPr dirty="0" spc="-285"/>
              <a:t>Comitê</a:t>
            </a:r>
            <a:r>
              <a:rPr dirty="0" spc="-155"/>
              <a:t> </a:t>
            </a:r>
            <a:r>
              <a:rPr dirty="0" spc="-365"/>
              <a:t>de</a:t>
            </a:r>
            <a:r>
              <a:rPr dirty="0" spc="-150"/>
              <a:t> </a:t>
            </a:r>
            <a:r>
              <a:rPr dirty="0" spc="-280"/>
              <a:t>Patrimônio,</a:t>
            </a:r>
            <a:r>
              <a:rPr dirty="0" spc="-150"/>
              <a:t> </a:t>
            </a:r>
            <a:r>
              <a:rPr dirty="0" spc="-195"/>
              <a:t>Logística</a:t>
            </a:r>
            <a:r>
              <a:rPr dirty="0" spc="-150"/>
              <a:t> </a:t>
            </a:r>
            <a:r>
              <a:rPr dirty="0" spc="-470"/>
              <a:t>e </a:t>
            </a:r>
            <a:r>
              <a:rPr dirty="0" spc="-175"/>
              <a:t>Sustentabilidade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707300" y="2578208"/>
            <a:ext cx="8001000" cy="3968750"/>
          </a:xfrm>
          <a:prstGeom prst="rect">
            <a:avLst/>
          </a:prstGeom>
        </p:spPr>
        <p:txBody>
          <a:bodyPr wrap="square" lIns="0" tIns="927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200" spc="-10" b="1">
                <a:solidFill>
                  <a:srgbClr val="666666"/>
                </a:solidFill>
                <a:latin typeface="Arial"/>
                <a:cs typeface="Arial"/>
              </a:rPr>
              <a:t>TITULARES</a:t>
            </a:r>
            <a:endParaRPr sz="1200">
              <a:latin typeface="Arial"/>
              <a:cs typeface="Arial"/>
            </a:endParaRPr>
          </a:p>
          <a:p>
            <a:pPr marL="469265" marR="2254885">
              <a:lnSpc>
                <a:spcPct val="143700"/>
              </a:lnSpc>
            </a:pPr>
            <a:r>
              <a:rPr dirty="0" sz="1200">
                <a:latin typeface="Arial MT"/>
                <a:cs typeface="Arial MT"/>
              </a:rPr>
              <a:t>Juiz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Auxiliar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da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Presidência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 b="1">
                <a:latin typeface="Arial"/>
                <a:cs typeface="Arial"/>
              </a:rPr>
              <a:t>RODRIGO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TRINDADE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DE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SOUZA</a:t>
            </a:r>
            <a:r>
              <a:rPr dirty="0" sz="1200">
                <a:latin typeface="Arial MT"/>
                <a:cs typeface="Arial MT"/>
              </a:rPr>
              <a:t>,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Coordenador </a:t>
            </a:r>
            <a:r>
              <a:rPr dirty="0" sz="1200">
                <a:latin typeface="Arial MT"/>
                <a:cs typeface="Arial MT"/>
              </a:rPr>
              <a:t>Juiz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Auxiliar da Corregedoria </a:t>
            </a:r>
            <a:r>
              <a:rPr dirty="0" sz="1200" b="1">
                <a:latin typeface="Arial"/>
                <a:cs typeface="Arial"/>
              </a:rPr>
              <a:t>DANIEL SOUZA DE </a:t>
            </a:r>
            <a:r>
              <a:rPr dirty="0" sz="1200" spc="-10" b="1">
                <a:latin typeface="Arial"/>
                <a:cs typeface="Arial"/>
              </a:rPr>
              <a:t>NONOHAY</a:t>
            </a:r>
            <a:endParaRPr sz="12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630"/>
              </a:spcBef>
            </a:pPr>
            <a:r>
              <a:rPr dirty="0" sz="1200">
                <a:latin typeface="Arial MT"/>
                <a:cs typeface="Arial MT"/>
              </a:rPr>
              <a:t>Juiz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 b="1">
                <a:latin typeface="Arial"/>
                <a:cs typeface="Arial"/>
              </a:rPr>
              <a:t>ARY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FARIA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MARIMON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FILHO</a:t>
            </a:r>
            <a:r>
              <a:rPr dirty="0" sz="1200">
                <a:latin typeface="Arial MT"/>
                <a:cs typeface="Arial MT"/>
              </a:rPr>
              <a:t>,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indicado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pela</a:t>
            </a:r>
            <a:r>
              <a:rPr dirty="0" sz="1200" spc="-2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Presidência</a:t>
            </a:r>
            <a:endParaRPr sz="1200">
              <a:latin typeface="Arial MT"/>
              <a:cs typeface="Arial MT"/>
            </a:endParaRPr>
          </a:p>
          <a:p>
            <a:pPr marL="469265" marR="2373630">
              <a:lnSpc>
                <a:spcPct val="143700"/>
              </a:lnSpc>
            </a:pPr>
            <a:r>
              <a:rPr dirty="0" sz="1200">
                <a:latin typeface="Arial MT"/>
                <a:cs typeface="Arial MT"/>
              </a:rPr>
              <a:t>Servidor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 b="1">
                <a:latin typeface="Arial"/>
                <a:cs typeface="Arial"/>
              </a:rPr>
              <a:t>DIOGO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DE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SEIXAS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GRIMBERG</a:t>
            </a:r>
            <a:r>
              <a:rPr dirty="0" sz="1200">
                <a:latin typeface="Arial MT"/>
                <a:cs typeface="Arial MT"/>
              </a:rPr>
              <a:t>,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Secretário-Geral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da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Presidência; </a:t>
            </a:r>
            <a:r>
              <a:rPr dirty="0" sz="1200">
                <a:latin typeface="Arial MT"/>
                <a:cs typeface="Arial MT"/>
              </a:rPr>
              <a:t>Servidora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 b="1">
                <a:latin typeface="Arial"/>
                <a:cs typeface="Arial"/>
              </a:rPr>
              <a:t>REJANE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CARVALHO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DONIS</a:t>
            </a:r>
            <a:r>
              <a:rPr dirty="0" sz="1200">
                <a:latin typeface="Arial MT"/>
                <a:cs typeface="Arial MT"/>
              </a:rPr>
              <a:t>,</a:t>
            </a:r>
            <a:r>
              <a:rPr dirty="0" sz="1200" spc="-2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Diretora-</a:t>
            </a:r>
            <a:r>
              <a:rPr dirty="0" sz="1200" spc="-10">
                <a:latin typeface="Arial MT"/>
                <a:cs typeface="Arial MT"/>
              </a:rPr>
              <a:t>Geral</a:t>
            </a:r>
            <a:endParaRPr sz="1200">
              <a:latin typeface="Arial MT"/>
              <a:cs typeface="Arial MT"/>
            </a:endParaRPr>
          </a:p>
          <a:p>
            <a:pPr marL="469265" marR="120650">
              <a:lnSpc>
                <a:spcPct val="143700"/>
              </a:lnSpc>
            </a:pPr>
            <a:r>
              <a:rPr dirty="0" sz="1200">
                <a:latin typeface="Arial MT"/>
                <a:cs typeface="Arial MT"/>
              </a:rPr>
              <a:t>Servidora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 b="1">
                <a:latin typeface="Arial"/>
                <a:cs typeface="Arial"/>
              </a:rPr>
              <a:t>BÁRBARA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BURGARDT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CASALETTI</a:t>
            </a:r>
            <a:r>
              <a:rPr dirty="0" sz="1200">
                <a:latin typeface="Arial MT"/>
                <a:cs typeface="Arial MT"/>
              </a:rPr>
              <a:t>,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Diretora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da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Secretaria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de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Governança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e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Gestão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Estratégica </a:t>
            </a:r>
            <a:r>
              <a:rPr dirty="0" sz="1200">
                <a:latin typeface="Arial MT"/>
                <a:cs typeface="Arial MT"/>
              </a:rPr>
              <a:t>Servidora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 b="1">
                <a:latin typeface="Arial"/>
                <a:cs typeface="Arial"/>
              </a:rPr>
              <a:t>ELEN CRISTINA </a:t>
            </a:r>
            <a:r>
              <a:rPr dirty="0" sz="1200" spc="-10" b="1">
                <a:latin typeface="Arial"/>
                <a:cs typeface="Arial"/>
              </a:rPr>
              <a:t>PRESOTTO</a:t>
            </a:r>
            <a:r>
              <a:rPr dirty="0" sz="1200" spc="-10">
                <a:latin typeface="Arial MT"/>
                <a:cs typeface="Arial MT"/>
              </a:rPr>
              <a:t>,</a:t>
            </a:r>
            <a:r>
              <a:rPr dirty="0" sz="1200">
                <a:latin typeface="Arial MT"/>
                <a:cs typeface="Arial MT"/>
              </a:rPr>
              <a:t> Coordenadora de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Sustentabilidade, Acessibilidade e </a:t>
            </a:r>
            <a:r>
              <a:rPr dirty="0" sz="1200" spc="-10">
                <a:latin typeface="Arial MT"/>
                <a:cs typeface="Arial MT"/>
              </a:rPr>
              <a:t>Inclusão </a:t>
            </a:r>
            <a:r>
              <a:rPr dirty="0" sz="1200">
                <a:latin typeface="Arial MT"/>
                <a:cs typeface="Arial MT"/>
              </a:rPr>
              <a:t>Servidor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 b="1">
                <a:latin typeface="Arial"/>
                <a:cs typeface="Arial"/>
              </a:rPr>
              <a:t>JOÃO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HENRIQUE</a:t>
            </a:r>
            <a:r>
              <a:rPr dirty="0" sz="1200" spc="-10" b="1">
                <a:latin typeface="Arial"/>
                <a:cs typeface="Arial"/>
              </a:rPr>
              <a:t> CARVALHO </a:t>
            </a:r>
            <a:r>
              <a:rPr dirty="0" sz="1200" b="1">
                <a:latin typeface="Arial"/>
                <a:cs typeface="Arial"/>
              </a:rPr>
              <a:t>DE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LIMA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RIBAS</a:t>
            </a:r>
            <a:r>
              <a:rPr dirty="0" sz="1200">
                <a:latin typeface="Arial MT"/>
                <a:cs typeface="Arial MT"/>
              </a:rPr>
              <a:t>,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vinculado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à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Secretaria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de</a:t>
            </a:r>
            <a:r>
              <a:rPr dirty="0" sz="1200" spc="-10">
                <a:latin typeface="Arial MT"/>
                <a:cs typeface="Arial MT"/>
              </a:rPr>
              <a:t> Administração</a:t>
            </a:r>
            <a:endParaRPr sz="1200">
              <a:latin typeface="Arial MT"/>
              <a:cs typeface="Arial MT"/>
            </a:endParaRPr>
          </a:p>
          <a:p>
            <a:pPr marL="469265">
              <a:lnSpc>
                <a:spcPct val="100000"/>
              </a:lnSpc>
              <a:spcBef>
                <a:spcPts val="630"/>
              </a:spcBef>
            </a:pPr>
            <a:r>
              <a:rPr dirty="0" sz="1200">
                <a:latin typeface="Arial MT"/>
                <a:cs typeface="Arial MT"/>
              </a:rPr>
              <a:t>Servidor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 b="1">
                <a:latin typeface="Arial"/>
                <a:cs typeface="Arial"/>
              </a:rPr>
              <a:t>ALDO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DA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30" b="1">
                <a:latin typeface="Arial"/>
                <a:cs typeface="Arial"/>
              </a:rPr>
              <a:t>SILVA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JARDIM</a:t>
            </a:r>
            <a:r>
              <a:rPr dirty="0" sz="1200">
                <a:latin typeface="Arial MT"/>
                <a:cs typeface="Arial MT"/>
              </a:rPr>
              <a:t>,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vinculado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à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Secretaria-Geral</a:t>
            </a:r>
            <a:r>
              <a:rPr dirty="0" sz="1200" spc="-10">
                <a:latin typeface="Arial MT"/>
                <a:cs typeface="Arial MT"/>
              </a:rPr>
              <a:t> Judiciária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320"/>
              </a:spcBef>
            </a:pP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1200" spc="-10" b="1">
                <a:solidFill>
                  <a:srgbClr val="666666"/>
                </a:solidFill>
                <a:latin typeface="Arial"/>
                <a:cs typeface="Arial"/>
              </a:rPr>
              <a:t>SUPLENTES</a:t>
            </a:r>
            <a:endParaRPr sz="1200">
              <a:latin typeface="Arial"/>
              <a:cs typeface="Arial"/>
            </a:endParaRPr>
          </a:p>
          <a:p>
            <a:pPr marL="469265" marR="5080">
              <a:lnSpc>
                <a:spcPct val="143700"/>
              </a:lnSpc>
            </a:pPr>
            <a:r>
              <a:rPr dirty="0" sz="1200">
                <a:latin typeface="Arial MT"/>
                <a:cs typeface="Arial MT"/>
              </a:rPr>
              <a:t>Servidor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 b="1">
                <a:latin typeface="Arial"/>
                <a:cs typeface="Arial"/>
              </a:rPr>
              <a:t>FRANCISCO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JOSÉ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FETTER</a:t>
            </a:r>
            <a:r>
              <a:rPr dirty="0" sz="1200" spc="-10" b="1">
                <a:latin typeface="Arial"/>
                <a:cs typeface="Arial"/>
              </a:rPr>
              <a:t> FURTADO</a:t>
            </a:r>
            <a:r>
              <a:rPr dirty="0" sz="1200" spc="-10">
                <a:latin typeface="Arial MT"/>
                <a:cs typeface="Arial MT"/>
              </a:rPr>
              <a:t>,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vinculado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à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Secretaria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de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Governança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e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Gestão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Estratégica </a:t>
            </a:r>
            <a:r>
              <a:rPr dirty="0" sz="1200">
                <a:latin typeface="Arial MT"/>
                <a:cs typeface="Arial MT"/>
              </a:rPr>
              <a:t>Servidora</a:t>
            </a:r>
            <a:r>
              <a:rPr dirty="0" sz="1200" spc="-10">
                <a:latin typeface="Arial MT"/>
                <a:cs typeface="Arial MT"/>
              </a:rPr>
              <a:t> </a:t>
            </a:r>
            <a:r>
              <a:rPr dirty="0" sz="1200" b="1">
                <a:latin typeface="Arial"/>
                <a:cs typeface="Arial"/>
              </a:rPr>
              <a:t>KARINA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NETO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BILHER</a:t>
            </a:r>
            <a:r>
              <a:rPr dirty="0" sz="1200">
                <a:latin typeface="Arial MT"/>
                <a:cs typeface="Arial MT"/>
              </a:rPr>
              <a:t>,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vinculada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à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Secretaria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de</a:t>
            </a:r>
            <a:r>
              <a:rPr dirty="0" sz="1200" spc="-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Administração</a:t>
            </a:r>
            <a:endParaRPr sz="1200">
              <a:latin typeface="Arial MT"/>
              <a:cs typeface="Arial MT"/>
            </a:endParaRPr>
          </a:p>
          <a:p>
            <a:pPr marL="469265">
              <a:lnSpc>
                <a:spcPct val="100000"/>
              </a:lnSpc>
              <a:spcBef>
                <a:spcPts val="630"/>
              </a:spcBef>
            </a:pPr>
            <a:r>
              <a:rPr dirty="0" sz="1200">
                <a:latin typeface="Arial MT"/>
                <a:cs typeface="Arial MT"/>
              </a:rPr>
              <a:t>Servidora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 b="1">
                <a:latin typeface="Arial"/>
                <a:cs typeface="Arial"/>
              </a:rPr>
              <a:t>LUCIANA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TIRELLI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LOPES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PULVIRENTI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DA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SILVEIRA</a:t>
            </a:r>
            <a:r>
              <a:rPr dirty="0" sz="1200" spc="-10">
                <a:latin typeface="Arial MT"/>
                <a:cs typeface="Arial MT"/>
              </a:rPr>
              <a:t>,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vinculada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à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>
                <a:latin typeface="Arial MT"/>
                <a:cs typeface="Arial MT"/>
              </a:rPr>
              <a:t>Secretaria-Geral</a:t>
            </a:r>
            <a:r>
              <a:rPr dirty="0" sz="1200" spc="-15">
                <a:latin typeface="Arial MT"/>
                <a:cs typeface="Arial MT"/>
              </a:rPr>
              <a:t> </a:t>
            </a:r>
            <a:r>
              <a:rPr dirty="0" sz="1200" spc="-10">
                <a:latin typeface="Arial MT"/>
                <a:cs typeface="Arial MT"/>
              </a:rPr>
              <a:t>Judiciária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75"/>
              <a:t>SUMÁRIO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707300" y="1623895"/>
            <a:ext cx="4049395" cy="493776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200" spc="-10" b="1">
                <a:latin typeface="Arial"/>
                <a:cs typeface="Arial"/>
              </a:rPr>
              <a:t>Apresentação</a:t>
            </a:r>
            <a:endParaRPr sz="12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182245" algn="l"/>
              </a:tabLst>
            </a:pPr>
            <a:r>
              <a:rPr dirty="0" sz="1200" b="1">
                <a:latin typeface="Arial"/>
                <a:cs typeface="Arial"/>
              </a:rPr>
              <a:t>Uso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eficiente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de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insumos,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materiais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</a:t>
            </a:r>
            <a:r>
              <a:rPr dirty="0" sz="1200" spc="-10" b="1">
                <a:latin typeface="Arial"/>
                <a:cs typeface="Arial"/>
              </a:rPr>
              <a:t> serviços</a:t>
            </a:r>
            <a:endParaRPr sz="12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182245" algn="l"/>
              </a:tabLst>
            </a:pPr>
            <a:r>
              <a:rPr dirty="0" sz="1200" b="1">
                <a:latin typeface="Arial"/>
                <a:cs typeface="Arial"/>
              </a:rPr>
              <a:t>Energia </a:t>
            </a:r>
            <a:r>
              <a:rPr dirty="0" sz="1200" spc="-10" b="1">
                <a:latin typeface="Arial"/>
                <a:cs typeface="Arial"/>
              </a:rPr>
              <a:t>elétrica</a:t>
            </a:r>
            <a:endParaRPr sz="12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182245" algn="l"/>
              </a:tabLst>
            </a:pPr>
            <a:r>
              <a:rPr dirty="0" sz="1200" b="1">
                <a:latin typeface="Arial"/>
                <a:cs typeface="Arial"/>
              </a:rPr>
              <a:t>Água e </a:t>
            </a:r>
            <a:r>
              <a:rPr dirty="0" sz="1200" spc="-10" b="1">
                <a:latin typeface="Arial"/>
                <a:cs typeface="Arial"/>
              </a:rPr>
              <a:t>esgoto</a:t>
            </a:r>
            <a:endParaRPr sz="12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182245" algn="l"/>
              </a:tabLst>
            </a:pPr>
            <a:r>
              <a:rPr dirty="0" sz="1200" b="1">
                <a:latin typeface="Arial"/>
                <a:cs typeface="Arial"/>
              </a:rPr>
              <a:t>Gestão de </a:t>
            </a:r>
            <a:r>
              <a:rPr dirty="0" sz="1200" spc="-10" b="1">
                <a:latin typeface="Arial"/>
                <a:cs typeface="Arial"/>
              </a:rPr>
              <a:t>resíduos</a:t>
            </a:r>
            <a:endParaRPr sz="12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182245" algn="l"/>
              </a:tabLst>
            </a:pPr>
            <a:r>
              <a:rPr dirty="0" sz="1200" b="1">
                <a:latin typeface="Arial"/>
                <a:cs typeface="Arial"/>
              </a:rPr>
              <a:t>Qualidade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de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vida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no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ambiente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de</a:t>
            </a:r>
            <a:r>
              <a:rPr dirty="0" sz="1200" spc="-10" b="1">
                <a:latin typeface="Arial"/>
                <a:cs typeface="Arial"/>
              </a:rPr>
              <a:t> trabalho</a:t>
            </a:r>
            <a:endParaRPr sz="12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182245" algn="l"/>
              </a:tabLst>
            </a:pPr>
            <a:r>
              <a:rPr dirty="0" sz="1200" b="1">
                <a:latin typeface="Arial"/>
                <a:cs typeface="Arial"/>
              </a:rPr>
              <a:t>Sensibilização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capacitação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em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sustentabilidade</a:t>
            </a:r>
            <a:endParaRPr sz="12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182245" algn="l"/>
              </a:tabLst>
            </a:pPr>
            <a:r>
              <a:rPr dirty="0" sz="1200" b="1">
                <a:latin typeface="Arial"/>
                <a:cs typeface="Arial"/>
              </a:rPr>
              <a:t>Deslocamento de pessoal a serviço, bens e </a:t>
            </a:r>
            <a:r>
              <a:rPr dirty="0" sz="1200" spc="-10" b="1">
                <a:latin typeface="Arial"/>
                <a:cs typeface="Arial"/>
              </a:rPr>
              <a:t>materiais</a:t>
            </a:r>
            <a:endParaRPr sz="12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spcBef>
                <a:spcPts val="735"/>
              </a:spcBef>
              <a:buAutoNum type="arabicPeriod"/>
              <a:tabLst>
                <a:tab pos="182245" algn="l"/>
              </a:tabLst>
            </a:pPr>
            <a:r>
              <a:rPr dirty="0" sz="1200" b="1">
                <a:latin typeface="Arial"/>
                <a:cs typeface="Arial"/>
              </a:rPr>
              <a:t>Obras de reformas e </a:t>
            </a:r>
            <a:r>
              <a:rPr dirty="0" sz="1200" spc="-10" b="1">
                <a:latin typeface="Arial"/>
                <a:cs typeface="Arial"/>
              </a:rPr>
              <a:t>leiaute</a:t>
            </a:r>
            <a:endParaRPr sz="12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182245" algn="l"/>
              </a:tabLst>
            </a:pPr>
            <a:r>
              <a:rPr dirty="0" sz="1200" b="1">
                <a:latin typeface="Arial"/>
                <a:cs typeface="Arial"/>
              </a:rPr>
              <a:t>Equidade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diversidade</a:t>
            </a:r>
            <a:endParaRPr sz="1200">
              <a:latin typeface="Arial"/>
              <a:cs typeface="Arial"/>
            </a:endParaRPr>
          </a:p>
          <a:p>
            <a:pPr marL="267335" indent="-25463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267335" algn="l"/>
              </a:tabLst>
            </a:pPr>
            <a:r>
              <a:rPr dirty="0" sz="1200" b="1">
                <a:latin typeface="Arial"/>
                <a:cs typeface="Arial"/>
              </a:rPr>
              <a:t>Aquisições e contratações </a:t>
            </a:r>
            <a:r>
              <a:rPr dirty="0" sz="1200" spc="-10" b="1">
                <a:latin typeface="Arial"/>
                <a:cs typeface="Arial"/>
              </a:rPr>
              <a:t>sustentáveis</a:t>
            </a:r>
            <a:endParaRPr sz="1200">
              <a:latin typeface="Arial"/>
              <a:cs typeface="Arial"/>
            </a:endParaRPr>
          </a:p>
          <a:p>
            <a:pPr marL="258445" indent="-24574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258445" algn="l"/>
              </a:tabLst>
            </a:pPr>
            <a:r>
              <a:rPr dirty="0" sz="1200" spc="-10" b="1">
                <a:latin typeface="Arial"/>
                <a:cs typeface="Arial"/>
              </a:rPr>
              <a:t>Descarbonização</a:t>
            </a:r>
            <a:endParaRPr sz="1200">
              <a:latin typeface="Arial"/>
              <a:cs typeface="Arial"/>
            </a:endParaRPr>
          </a:p>
          <a:p>
            <a:pPr algn="just" marL="240665" marR="1988820">
              <a:lnSpc>
                <a:spcPct val="118600"/>
              </a:lnSpc>
              <a:spcBef>
                <a:spcPts val="5"/>
              </a:spcBef>
            </a:pPr>
            <a:r>
              <a:rPr dirty="0" sz="1100">
                <a:latin typeface="Arial MT"/>
                <a:cs typeface="Arial MT"/>
              </a:rPr>
              <a:t>Área:</a:t>
            </a:r>
            <a:r>
              <a:rPr dirty="0" sz="1100" spc="-30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Transporte</a:t>
            </a:r>
            <a:r>
              <a:rPr dirty="0" sz="1100" spc="-30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Sustentável </a:t>
            </a:r>
            <a:r>
              <a:rPr dirty="0" sz="1100">
                <a:latin typeface="Arial MT"/>
                <a:cs typeface="Arial MT"/>
              </a:rPr>
              <a:t>Área:</a:t>
            </a:r>
            <a:r>
              <a:rPr dirty="0" sz="1100" spc="-30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Transporte</a:t>
            </a:r>
            <a:r>
              <a:rPr dirty="0" sz="1100" spc="-30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Sustentável </a:t>
            </a:r>
            <a:r>
              <a:rPr dirty="0" sz="1100">
                <a:latin typeface="Arial MT"/>
                <a:cs typeface="Arial MT"/>
              </a:rPr>
              <a:t>Área:</a:t>
            </a:r>
            <a:r>
              <a:rPr dirty="0" sz="1100" spc="-5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Cultura</a:t>
            </a:r>
            <a:r>
              <a:rPr dirty="0" sz="1100" spc="-50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Organizacional</a:t>
            </a:r>
            <a:endParaRPr sz="1100">
              <a:latin typeface="Arial MT"/>
              <a:cs typeface="Arial MT"/>
            </a:endParaRPr>
          </a:p>
          <a:p>
            <a:pPr marL="240665" marR="912494">
              <a:lnSpc>
                <a:spcPct val="118600"/>
              </a:lnSpc>
            </a:pPr>
            <a:r>
              <a:rPr dirty="0" sz="1100">
                <a:latin typeface="Arial MT"/>
                <a:cs typeface="Arial MT"/>
              </a:rPr>
              <a:t>Área:</a:t>
            </a:r>
            <a:r>
              <a:rPr dirty="0" sz="1100" spc="-35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Reengenharia</a:t>
            </a:r>
            <a:r>
              <a:rPr dirty="0" sz="1100" spc="-3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de</a:t>
            </a:r>
            <a:r>
              <a:rPr dirty="0" sz="1100" spc="-3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Ocupação</a:t>
            </a:r>
            <a:r>
              <a:rPr dirty="0" sz="1100" spc="-3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de</a:t>
            </a:r>
            <a:r>
              <a:rPr dirty="0" sz="1100" spc="-35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Espaços </a:t>
            </a:r>
            <a:r>
              <a:rPr dirty="0" sz="1100">
                <a:latin typeface="Arial MT"/>
                <a:cs typeface="Arial MT"/>
              </a:rPr>
              <a:t>Área:</a:t>
            </a:r>
            <a:r>
              <a:rPr dirty="0" sz="1100" spc="-20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Destinação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Adequada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de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Resíduos</a:t>
            </a:r>
            <a:r>
              <a:rPr dirty="0" sz="1100" spc="50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Área:</a:t>
            </a:r>
            <a:r>
              <a:rPr dirty="0" sz="1100" spc="-10">
                <a:latin typeface="Arial MT"/>
                <a:cs typeface="Arial MT"/>
              </a:rPr>
              <a:t> Contratações</a:t>
            </a:r>
            <a:r>
              <a:rPr dirty="0" sz="1100" spc="-5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Sustentáveis</a:t>
            </a:r>
            <a:endParaRPr sz="1100">
              <a:latin typeface="Arial MT"/>
              <a:cs typeface="Arial MT"/>
            </a:endParaRPr>
          </a:p>
          <a:p>
            <a:pPr marL="240665" marR="2061210">
              <a:lnSpc>
                <a:spcPct val="118600"/>
              </a:lnSpc>
            </a:pPr>
            <a:r>
              <a:rPr dirty="0" sz="1100">
                <a:latin typeface="Arial MT"/>
                <a:cs typeface="Arial MT"/>
              </a:rPr>
              <a:t>Área:</a:t>
            </a:r>
            <a:r>
              <a:rPr dirty="0" sz="1100" spc="-5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Consumo</a:t>
            </a:r>
            <a:r>
              <a:rPr dirty="0" sz="1100" spc="-55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Sustentável </a:t>
            </a:r>
            <a:r>
              <a:rPr dirty="0" sz="1100">
                <a:latin typeface="Arial MT"/>
                <a:cs typeface="Arial MT"/>
              </a:rPr>
              <a:t>Área:</a:t>
            </a:r>
            <a:r>
              <a:rPr dirty="0" sz="1100" spc="-20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Eficiência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 spc="-10">
                <a:latin typeface="Arial MT"/>
                <a:cs typeface="Arial MT"/>
              </a:rPr>
              <a:t>Energética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577010" y="1623895"/>
            <a:ext cx="195580" cy="493776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97155">
              <a:lnSpc>
                <a:spcPct val="100000"/>
              </a:lnSpc>
              <a:spcBef>
                <a:spcPts val="840"/>
              </a:spcBef>
            </a:pPr>
            <a:r>
              <a:rPr dirty="0" sz="1200" spc="-50" b="1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  <a:p>
            <a:pPr marL="97155">
              <a:lnSpc>
                <a:spcPct val="100000"/>
              </a:lnSpc>
              <a:spcBef>
                <a:spcPts val="740"/>
              </a:spcBef>
            </a:pPr>
            <a:r>
              <a:rPr dirty="0" sz="1200" spc="-50" b="1"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  <a:p>
            <a:pPr marL="97155">
              <a:lnSpc>
                <a:spcPct val="100000"/>
              </a:lnSpc>
              <a:spcBef>
                <a:spcPts val="740"/>
              </a:spcBef>
            </a:pPr>
            <a:r>
              <a:rPr dirty="0" sz="1200" spc="-50" b="1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  <a:p>
            <a:pPr marL="97155">
              <a:lnSpc>
                <a:spcPct val="100000"/>
              </a:lnSpc>
              <a:spcBef>
                <a:spcPts val="740"/>
              </a:spcBef>
            </a:pPr>
            <a:r>
              <a:rPr dirty="0" sz="1200" spc="-50" b="1"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1200" spc="-25" b="1"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  <a:p>
            <a:pPr marL="20955">
              <a:lnSpc>
                <a:spcPct val="100000"/>
              </a:lnSpc>
              <a:spcBef>
                <a:spcPts val="740"/>
              </a:spcBef>
            </a:pPr>
            <a:r>
              <a:rPr dirty="0" sz="1200" spc="-25" b="1"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1200" spc="-25" b="1"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1200" spc="-25" b="1"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dirty="0" sz="1200" spc="-25" b="1"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1200" spc="-25" b="1"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1200" spc="-25" b="1">
                <a:latin typeface="Arial"/>
                <a:cs typeface="Arial"/>
              </a:rPr>
              <a:t>16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1200" spc="-25" b="1">
                <a:latin typeface="Arial"/>
                <a:cs typeface="Arial"/>
              </a:rPr>
              <a:t>17</a:t>
            </a:r>
            <a:endParaRPr sz="1200">
              <a:latin typeface="Arial"/>
              <a:cs typeface="Arial"/>
            </a:endParaRPr>
          </a:p>
          <a:p>
            <a:pPr marL="26670">
              <a:lnSpc>
                <a:spcPct val="100000"/>
              </a:lnSpc>
              <a:spcBef>
                <a:spcPts val="250"/>
              </a:spcBef>
            </a:pPr>
            <a:r>
              <a:rPr dirty="0" sz="1100" spc="-25">
                <a:latin typeface="Arial MT"/>
                <a:cs typeface="Arial MT"/>
              </a:rPr>
              <a:t>17</a:t>
            </a:r>
            <a:endParaRPr sz="1100">
              <a:latin typeface="Arial MT"/>
              <a:cs typeface="Arial MT"/>
            </a:endParaRPr>
          </a:p>
          <a:p>
            <a:pPr marL="26670">
              <a:lnSpc>
                <a:spcPct val="100000"/>
              </a:lnSpc>
              <a:spcBef>
                <a:spcPts val="244"/>
              </a:spcBef>
            </a:pPr>
            <a:r>
              <a:rPr dirty="0" sz="1100" spc="-25">
                <a:latin typeface="Arial MT"/>
                <a:cs typeface="Arial MT"/>
              </a:rPr>
              <a:t>18</a:t>
            </a:r>
            <a:endParaRPr sz="1100">
              <a:latin typeface="Arial MT"/>
              <a:cs typeface="Arial MT"/>
            </a:endParaRPr>
          </a:p>
          <a:p>
            <a:pPr marL="26670">
              <a:lnSpc>
                <a:spcPct val="100000"/>
              </a:lnSpc>
              <a:spcBef>
                <a:spcPts val="244"/>
              </a:spcBef>
            </a:pPr>
            <a:r>
              <a:rPr dirty="0" sz="1100" spc="-25">
                <a:latin typeface="Arial MT"/>
                <a:cs typeface="Arial MT"/>
              </a:rPr>
              <a:t>19</a:t>
            </a:r>
            <a:endParaRPr sz="1100">
              <a:latin typeface="Arial MT"/>
              <a:cs typeface="Arial MT"/>
            </a:endParaRPr>
          </a:p>
          <a:p>
            <a:pPr marL="26670">
              <a:lnSpc>
                <a:spcPct val="100000"/>
              </a:lnSpc>
              <a:spcBef>
                <a:spcPts val="244"/>
              </a:spcBef>
            </a:pPr>
            <a:r>
              <a:rPr dirty="0" sz="1100" spc="-25">
                <a:latin typeface="Arial MT"/>
                <a:cs typeface="Arial MT"/>
              </a:rPr>
              <a:t>20</a:t>
            </a:r>
            <a:endParaRPr sz="1100">
              <a:latin typeface="Arial MT"/>
              <a:cs typeface="Arial MT"/>
            </a:endParaRPr>
          </a:p>
          <a:p>
            <a:pPr marL="26670">
              <a:lnSpc>
                <a:spcPct val="100000"/>
              </a:lnSpc>
              <a:spcBef>
                <a:spcPts val="244"/>
              </a:spcBef>
            </a:pPr>
            <a:r>
              <a:rPr dirty="0" sz="1100" spc="-25">
                <a:latin typeface="Arial MT"/>
                <a:cs typeface="Arial MT"/>
              </a:rPr>
              <a:t>21</a:t>
            </a:r>
            <a:endParaRPr sz="1100">
              <a:latin typeface="Arial MT"/>
              <a:cs typeface="Arial MT"/>
            </a:endParaRPr>
          </a:p>
          <a:p>
            <a:pPr marL="26670">
              <a:lnSpc>
                <a:spcPct val="100000"/>
              </a:lnSpc>
              <a:spcBef>
                <a:spcPts val="244"/>
              </a:spcBef>
            </a:pPr>
            <a:r>
              <a:rPr dirty="0" sz="1100" spc="-25">
                <a:latin typeface="Arial MT"/>
                <a:cs typeface="Arial MT"/>
              </a:rPr>
              <a:t>22</a:t>
            </a:r>
            <a:endParaRPr sz="1100">
              <a:latin typeface="Arial MT"/>
              <a:cs typeface="Arial MT"/>
            </a:endParaRPr>
          </a:p>
          <a:p>
            <a:pPr marL="26670">
              <a:lnSpc>
                <a:spcPct val="100000"/>
              </a:lnSpc>
              <a:spcBef>
                <a:spcPts val="244"/>
              </a:spcBef>
            </a:pPr>
            <a:r>
              <a:rPr dirty="0" sz="1100" spc="-25">
                <a:latin typeface="Arial MT"/>
                <a:cs typeface="Arial MT"/>
              </a:rPr>
              <a:t>23</a:t>
            </a:r>
            <a:endParaRPr sz="1100">
              <a:latin typeface="Arial MT"/>
              <a:cs typeface="Arial MT"/>
            </a:endParaRPr>
          </a:p>
          <a:p>
            <a:pPr marL="26670">
              <a:lnSpc>
                <a:spcPct val="100000"/>
              </a:lnSpc>
              <a:spcBef>
                <a:spcPts val="240"/>
              </a:spcBef>
            </a:pPr>
            <a:r>
              <a:rPr dirty="0" sz="1100" spc="-25">
                <a:latin typeface="Arial MT"/>
                <a:cs typeface="Arial MT"/>
              </a:rPr>
              <a:t>24</a:t>
            </a:r>
            <a:endParaRPr sz="1100">
              <a:latin typeface="Arial MT"/>
              <a:cs typeface="Arial MT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5725" y="1949561"/>
            <a:ext cx="9248775" cy="28098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90"/>
              <a:t>Apresentação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707300" y="1571611"/>
            <a:ext cx="5972175" cy="28689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6799"/>
              </a:lnSpc>
              <a:spcBef>
                <a:spcPts val="100"/>
              </a:spcBef>
            </a:pP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2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Plano</a:t>
            </a:r>
            <a:r>
              <a:rPr dirty="0" sz="1200" spc="2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de</a:t>
            </a:r>
            <a:r>
              <a:rPr dirty="0" sz="1200" spc="2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Ações</a:t>
            </a:r>
            <a:r>
              <a:rPr dirty="0" sz="1200" spc="2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para</a:t>
            </a:r>
            <a:r>
              <a:rPr dirty="0" sz="1200" spc="2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2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cumprimento</a:t>
            </a:r>
            <a:r>
              <a:rPr dirty="0" sz="1200" spc="2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do</a:t>
            </a:r>
            <a:r>
              <a:rPr dirty="0" sz="1200" spc="2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Plano</a:t>
            </a:r>
            <a:r>
              <a:rPr dirty="0" sz="1200" spc="204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de</a:t>
            </a:r>
            <a:r>
              <a:rPr dirty="0" sz="1200" spc="204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Logística</a:t>
            </a:r>
            <a:r>
              <a:rPr dirty="0" sz="1200" spc="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Sustentável </a:t>
            </a:r>
            <a:r>
              <a:rPr dirty="0" sz="1200">
                <a:latin typeface="Verdana"/>
                <a:cs typeface="Verdana"/>
              </a:rPr>
              <a:t>(PLS)</a:t>
            </a:r>
            <a:r>
              <a:rPr dirty="0" sz="1200" spc="2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do</a:t>
            </a:r>
            <a:r>
              <a:rPr dirty="0" sz="1200" spc="2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TRT4</a:t>
            </a:r>
            <a:r>
              <a:rPr dirty="0" sz="1200" spc="2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</a:t>
            </a:r>
            <a:r>
              <a:rPr dirty="0" sz="1200" spc="2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elaborado</a:t>
            </a:r>
            <a:r>
              <a:rPr dirty="0" sz="1200" spc="2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2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executado</a:t>
            </a:r>
            <a:r>
              <a:rPr dirty="0" sz="1200" spc="2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pelas</a:t>
            </a:r>
            <a:r>
              <a:rPr dirty="0" sz="1200" spc="2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diversas</a:t>
            </a:r>
            <a:r>
              <a:rPr dirty="0" sz="1200" spc="2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áreas</a:t>
            </a:r>
            <a:r>
              <a:rPr dirty="0" sz="1200" spc="2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técnicas</a:t>
            </a:r>
            <a:r>
              <a:rPr dirty="0" sz="1200" spc="22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Tribunal</a:t>
            </a:r>
            <a:r>
              <a:rPr dirty="0" sz="1200" spc="135">
                <a:latin typeface="Verdana"/>
                <a:cs typeface="Verdana"/>
              </a:rPr>
              <a:t>  </a:t>
            </a:r>
            <a:r>
              <a:rPr dirty="0" sz="1200">
                <a:latin typeface="Verdana"/>
                <a:cs typeface="Verdana"/>
              </a:rPr>
              <a:t>envolvidas</a:t>
            </a:r>
            <a:r>
              <a:rPr dirty="0" sz="1200" spc="135">
                <a:latin typeface="Verdana"/>
                <a:cs typeface="Verdana"/>
              </a:rPr>
              <a:t>  </a:t>
            </a:r>
            <a:r>
              <a:rPr dirty="0" sz="1200">
                <a:latin typeface="Verdana"/>
                <a:cs typeface="Verdana"/>
              </a:rPr>
              <a:t>na</a:t>
            </a:r>
            <a:r>
              <a:rPr dirty="0" sz="1200" spc="135">
                <a:latin typeface="Verdana"/>
                <a:cs typeface="Verdana"/>
              </a:rPr>
              <a:t>  </a:t>
            </a:r>
            <a:r>
              <a:rPr dirty="0" sz="1200">
                <a:latin typeface="Verdana"/>
                <a:cs typeface="Verdana"/>
              </a:rPr>
              <a:t>temática</a:t>
            </a:r>
            <a:r>
              <a:rPr dirty="0" sz="1200" spc="140">
                <a:latin typeface="Verdana"/>
                <a:cs typeface="Verdana"/>
              </a:rPr>
              <a:t> 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135">
                <a:latin typeface="Verdana"/>
                <a:cs typeface="Verdana"/>
              </a:rPr>
              <a:t>  </a:t>
            </a:r>
            <a:r>
              <a:rPr dirty="0" sz="1200">
                <a:latin typeface="Verdana"/>
                <a:cs typeface="Verdana"/>
              </a:rPr>
              <a:t>compilado</a:t>
            </a:r>
            <a:r>
              <a:rPr dirty="0" sz="1200" spc="135">
                <a:latin typeface="Verdana"/>
                <a:cs typeface="Verdana"/>
              </a:rPr>
              <a:t>  </a:t>
            </a:r>
            <a:r>
              <a:rPr dirty="0" sz="1200">
                <a:latin typeface="Verdana"/>
                <a:cs typeface="Verdana"/>
              </a:rPr>
              <a:t>pela</a:t>
            </a:r>
            <a:r>
              <a:rPr dirty="0" sz="1200" spc="135">
                <a:latin typeface="Verdana"/>
                <a:cs typeface="Verdana"/>
              </a:rPr>
              <a:t>  </a:t>
            </a:r>
            <a:r>
              <a:rPr dirty="0" sz="1200">
                <a:latin typeface="Verdana"/>
                <a:cs typeface="Verdana"/>
              </a:rPr>
              <a:t>Coordenadoria</a:t>
            </a:r>
            <a:r>
              <a:rPr dirty="0" sz="1200" spc="140">
                <a:latin typeface="Verdana"/>
                <a:cs typeface="Verdana"/>
              </a:rPr>
              <a:t>  </a:t>
            </a:r>
            <a:r>
              <a:rPr dirty="0" sz="1200" spc="-25">
                <a:latin typeface="Verdana"/>
                <a:cs typeface="Verdana"/>
              </a:rPr>
              <a:t>d</a:t>
            </a:r>
            <a:r>
              <a:rPr dirty="0" sz="1200" spc="-25">
                <a:latin typeface="Verdana"/>
                <a:cs typeface="Verdana"/>
              </a:rPr>
              <a:t>e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Sustentabilidade,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Acessibilidade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Inclusão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(CSai).</a:t>
            </a:r>
            <a:endParaRPr sz="1200">
              <a:latin typeface="Verdana"/>
              <a:cs typeface="Verdana"/>
            </a:endParaRPr>
          </a:p>
          <a:p>
            <a:pPr algn="just" marL="12700" marR="5080">
              <a:lnSpc>
                <a:spcPct val="116799"/>
              </a:lnSpc>
              <a:spcBef>
                <a:spcPts val="1100"/>
              </a:spcBef>
            </a:pPr>
            <a:r>
              <a:rPr dirty="0" sz="1200">
                <a:latin typeface="Verdana"/>
                <a:cs typeface="Verdana"/>
              </a:rPr>
              <a:t>Este</a:t>
            </a:r>
            <a:r>
              <a:rPr dirty="0" sz="1200" spc="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 spc="70">
                <a:latin typeface="Verdana"/>
                <a:cs typeface="Verdana"/>
              </a:rPr>
              <a:t>um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instrumento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vinculado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Plano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Estratégico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do</a:t>
            </a:r>
            <a:r>
              <a:rPr dirty="0" sz="1200" spc="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Tribunal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Regional </a:t>
            </a:r>
            <a:r>
              <a:rPr dirty="0" sz="1200">
                <a:latin typeface="Verdana"/>
                <a:cs typeface="Verdana"/>
              </a:rPr>
              <a:t>do</a:t>
            </a:r>
            <a:r>
              <a:rPr dirty="0" sz="1200" spc="-10">
                <a:latin typeface="Verdana"/>
                <a:cs typeface="Verdana"/>
              </a:rPr>
              <a:t> Trabalho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da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4ª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Região, </a:t>
            </a:r>
            <a:r>
              <a:rPr dirty="0" sz="1200" spc="50">
                <a:latin typeface="Verdana"/>
                <a:cs typeface="Verdana"/>
              </a:rPr>
              <a:t>com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objetivos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responsabilidades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deﬁnidas,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ações, </a:t>
            </a:r>
            <a:r>
              <a:rPr dirty="0" sz="1200">
                <a:latin typeface="Verdana"/>
                <a:cs typeface="Verdana"/>
              </a:rPr>
              <a:t>metas,</a:t>
            </a:r>
            <a:r>
              <a:rPr dirty="0" sz="1200" spc="1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prazos,</a:t>
            </a:r>
            <a:r>
              <a:rPr dirty="0" sz="1200" spc="1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diretrizes</a:t>
            </a:r>
            <a:r>
              <a:rPr dirty="0" sz="1200" spc="1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de</a:t>
            </a:r>
            <a:r>
              <a:rPr dirty="0" sz="1200" spc="1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monitoramento</a:t>
            </a:r>
            <a:r>
              <a:rPr dirty="0" sz="1200" spc="1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1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avaliação</a:t>
            </a:r>
            <a:r>
              <a:rPr dirty="0" sz="1200" spc="1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de</a:t>
            </a:r>
            <a:r>
              <a:rPr dirty="0" sz="1200" spc="14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resultados,</a:t>
            </a:r>
            <a:r>
              <a:rPr dirty="0" sz="1200" spc="7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pretendem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aprimorar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a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gestão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da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sustentabilidade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da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instituição.</a:t>
            </a:r>
            <a:endParaRPr sz="1200">
              <a:latin typeface="Verdana"/>
              <a:cs typeface="Verdana"/>
            </a:endParaRPr>
          </a:p>
          <a:p>
            <a:pPr algn="just" marL="12700" marR="5080">
              <a:lnSpc>
                <a:spcPct val="116799"/>
              </a:lnSpc>
              <a:spcBef>
                <a:spcPts val="1100"/>
              </a:spcBef>
            </a:pP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plano</a:t>
            </a:r>
            <a:r>
              <a:rPr dirty="0" sz="1200" spc="28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de</a:t>
            </a:r>
            <a:r>
              <a:rPr dirty="0" sz="1200" spc="28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ações</a:t>
            </a:r>
            <a:r>
              <a:rPr dirty="0" sz="1200" spc="28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segue</a:t>
            </a:r>
            <a:r>
              <a:rPr dirty="0" sz="1200" spc="28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28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previsto</a:t>
            </a:r>
            <a:r>
              <a:rPr dirty="0" sz="1200" spc="28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na</a:t>
            </a:r>
            <a:r>
              <a:rPr dirty="0" sz="1200" spc="28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Resolução</a:t>
            </a:r>
            <a:r>
              <a:rPr dirty="0" sz="1200" spc="200">
                <a:latin typeface="Verdana"/>
                <a:cs typeface="Verdana"/>
              </a:rPr>
              <a:t> </a:t>
            </a:r>
            <a:r>
              <a:rPr dirty="0" sz="1200" spc="-40">
                <a:latin typeface="Verdana"/>
                <a:cs typeface="Verdana"/>
              </a:rPr>
              <a:t>400/2021</a:t>
            </a:r>
            <a:r>
              <a:rPr dirty="0" sz="1200" spc="1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do</a:t>
            </a:r>
            <a:r>
              <a:rPr dirty="0" sz="1200" spc="20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CNJ</a:t>
            </a:r>
            <a:r>
              <a:rPr dirty="0" sz="1200" spc="20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e,</a:t>
            </a:r>
            <a:r>
              <a:rPr dirty="0" sz="1200" spc="19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âmbito</a:t>
            </a:r>
            <a:r>
              <a:rPr dirty="0" sz="1200" spc="26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do</a:t>
            </a:r>
            <a:r>
              <a:rPr dirty="0" sz="1200" spc="27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TRT4,</a:t>
            </a:r>
            <a:r>
              <a:rPr dirty="0" sz="1200" spc="26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na</a:t>
            </a:r>
            <a:r>
              <a:rPr dirty="0" sz="1200" spc="27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Portaria</a:t>
            </a:r>
            <a:r>
              <a:rPr dirty="0" sz="1200" spc="200">
                <a:latin typeface="Verdana"/>
                <a:cs typeface="Verdana"/>
              </a:rPr>
              <a:t> </a:t>
            </a:r>
            <a:r>
              <a:rPr dirty="0" sz="1200" spc="-70">
                <a:latin typeface="Verdana"/>
                <a:cs typeface="Verdana"/>
              </a:rPr>
              <a:t>7.269/2023.</a:t>
            </a:r>
            <a:r>
              <a:rPr dirty="0" sz="1200" spc="20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Sua</a:t>
            </a:r>
            <a:r>
              <a:rPr dirty="0" sz="1200" spc="20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elaboração</a:t>
            </a:r>
            <a:r>
              <a:rPr dirty="0" sz="1200" spc="204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visa</a:t>
            </a:r>
            <a:r>
              <a:rPr dirty="0" sz="1200" spc="20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assegurar</a:t>
            </a:r>
            <a:r>
              <a:rPr dirty="0" sz="1200" spc="200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o </a:t>
            </a:r>
            <a:r>
              <a:rPr dirty="0" sz="1200">
                <a:latin typeface="Verdana"/>
                <a:cs typeface="Verdana"/>
              </a:rPr>
              <a:t>cumprimento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das</a:t>
            </a:r>
            <a:r>
              <a:rPr dirty="0" sz="1200" spc="6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metas</a:t>
            </a:r>
            <a:r>
              <a:rPr dirty="0" sz="1200" spc="6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estabelecidas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na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170">
                <a:latin typeface="Verdana"/>
                <a:cs typeface="Verdana"/>
              </a:rPr>
              <a:t>4ª</a:t>
            </a:r>
            <a:r>
              <a:rPr dirty="0" sz="1200" spc="60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versão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PLS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Tribunal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para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o </a:t>
            </a:r>
            <a:r>
              <a:rPr dirty="0" sz="1200">
                <a:latin typeface="Verdana"/>
                <a:cs typeface="Verdana"/>
              </a:rPr>
              <a:t>período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de</a:t>
            </a:r>
            <a:r>
              <a:rPr dirty="0" sz="1200" spc="355">
                <a:latin typeface="Verdana"/>
                <a:cs typeface="Verdana"/>
              </a:rPr>
              <a:t> </a:t>
            </a:r>
            <a:r>
              <a:rPr dirty="0" sz="1200" spc="-125">
                <a:latin typeface="Verdana"/>
                <a:cs typeface="Verdana"/>
              </a:rPr>
              <a:t>2021-</a:t>
            </a:r>
            <a:r>
              <a:rPr dirty="0" sz="1200" spc="-20">
                <a:latin typeface="Verdana"/>
                <a:cs typeface="Verdana"/>
              </a:rPr>
              <a:t>2026.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1346196"/>
            <a:ext cx="9359900" cy="457200"/>
          </a:xfrm>
          <a:prstGeom prst="rect"/>
          <a:solidFill>
            <a:srgbClr val="1181C7"/>
          </a:solidFill>
        </p:spPr>
        <p:txBody>
          <a:bodyPr wrap="square" lIns="0" tIns="3683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290"/>
              </a:spcBef>
            </a:pPr>
            <a:r>
              <a:rPr dirty="0" sz="2000" spc="-425">
                <a:solidFill>
                  <a:srgbClr val="FFFFFF"/>
                </a:solidFill>
                <a:latin typeface="Verdana"/>
                <a:cs typeface="Verdana"/>
              </a:rPr>
              <a:t>1.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Uso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50">
                <a:solidFill>
                  <a:srgbClr val="FFFFFF"/>
                </a:solidFill>
                <a:latin typeface="Verdana"/>
                <a:cs typeface="Verdana"/>
              </a:rPr>
              <a:t>efficiente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5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insumos,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materiais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serviços</a:t>
            </a:r>
            <a:endParaRPr sz="2000">
              <a:latin typeface="Verdana"/>
              <a:cs typeface="Verdan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2044699"/>
          <a:ext cx="9347200" cy="3479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"/>
                <a:gridCol w="1231900"/>
                <a:gridCol w="1651000"/>
                <a:gridCol w="1206500"/>
                <a:gridCol w="1308100"/>
                <a:gridCol w="1231900"/>
                <a:gridCol w="1409700"/>
                <a:gridCol w="800100"/>
              </a:tblGrid>
              <a:tr h="558165"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dirty="0" sz="1400" spc="-25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20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402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dirty="0" sz="1400" spc="-20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20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4025"/>
                    </a:solidFill>
                  </a:tcPr>
                </a:tc>
                <a:tc>
                  <a:txBody>
                    <a:bodyPr/>
                    <a:lstStyle/>
                    <a:p>
                      <a:pPr marL="220345" marR="142875" indent="-74295">
                        <a:lnSpc>
                          <a:spcPts val="1610"/>
                        </a:lnSpc>
                        <a:spcBef>
                          <a:spcPts val="660"/>
                        </a:spcBef>
                      </a:pPr>
                      <a:r>
                        <a:rPr dirty="0" sz="1400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38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4025"/>
                    </a:solidFill>
                  </a:tcPr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dirty="0" sz="1400" spc="-10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20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4025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109855" indent="306070">
                        <a:lnSpc>
                          <a:spcPts val="1610"/>
                        </a:lnSpc>
                        <a:spcBef>
                          <a:spcPts val="660"/>
                        </a:spcBef>
                      </a:pPr>
                      <a:r>
                        <a:rPr dirty="0" sz="1400" spc="-10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38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4025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dirty="0" sz="1400" spc="-10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20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4025"/>
                    </a:solidFill>
                  </a:tcPr>
                </a:tc>
                <a:tc>
                  <a:txBody>
                    <a:bodyPr/>
                    <a:lstStyle/>
                    <a:p>
                      <a:pPr marL="331470" marR="225425" indent="-93980">
                        <a:lnSpc>
                          <a:spcPts val="1610"/>
                        </a:lnSpc>
                        <a:spcBef>
                          <a:spcPts val="660"/>
                        </a:spcBef>
                      </a:pPr>
                      <a:r>
                        <a:rPr dirty="0" sz="1400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38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4025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dirty="0" sz="1400" spc="-10">
                          <a:solidFill>
                            <a:srgbClr val="F2F2F2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20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4025"/>
                    </a:solidFill>
                  </a:tcPr>
                </a:tc>
              </a:tr>
              <a:tr h="292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1.1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97790" marR="88265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Monitorar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papel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pelas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unidades requisitantes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 marR="88265">
                        <a:lnSpc>
                          <a:spcPts val="1150"/>
                        </a:lnSpc>
                        <a:spcBef>
                          <a:spcPts val="60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Desde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2022,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Seção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Almoxarifado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acompanha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requisições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material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identifica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pedidos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super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dimensionados,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acordo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histórico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solicitações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cotas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estabelecidas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no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SCMP.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65405" marR="88265">
                        <a:lnSpc>
                          <a:spcPts val="1150"/>
                        </a:lnSpc>
                        <a:spcBef>
                          <a:spcPts val="114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Acompanhar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requisições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material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pedidos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super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dimensionados,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acordo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histórico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solicitações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cotas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estabelecidas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no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Sistema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Informatizado.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62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16839" marR="11430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Racionalizar</a:t>
                      </a:r>
                      <a:r>
                        <a:rPr dirty="0" sz="1000" spc="-6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pedidos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papel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(Sequência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2022)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49554" marR="246379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143510" marR="140335">
                        <a:lnSpc>
                          <a:spcPts val="1150"/>
                        </a:lnSpc>
                        <a:spcBef>
                          <a:spcPts val="11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1930" marR="160655" indent="-3556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Jan/2022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17475" marR="10541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Seção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Almoxarifado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156845" marR="144145">
                        <a:lnSpc>
                          <a:spcPts val="1150"/>
                        </a:lnSpc>
                        <a:spcBef>
                          <a:spcPts val="115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Sistema Informatizado: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sistema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controle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gerenciamento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por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solicitante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4455" marR="71755" indent="22225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5722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7197" rIns="0" bIns="0" rtlCol="0" vert="horz">
            <a:spAutoFit/>
          </a:bodyPr>
          <a:lstStyle/>
          <a:p>
            <a:pPr marL="9017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9881660" y="6640506"/>
            <a:ext cx="103505" cy="181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 sz="1100" spc="-50" b="1">
                <a:solidFill>
                  <a:srgbClr val="1181C7"/>
                </a:solidFill>
                <a:latin typeface="Arial"/>
                <a:cs typeface="Arial"/>
              </a:rPr>
              <a:t>6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977899"/>
            <a:ext cx="9359900" cy="457200"/>
          </a:xfrm>
          <a:prstGeom prst="rect"/>
          <a:solidFill>
            <a:srgbClr val="1181C7"/>
          </a:solidFill>
        </p:spPr>
        <p:txBody>
          <a:bodyPr wrap="square" lIns="0" tIns="3556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280"/>
              </a:spcBef>
            </a:pPr>
            <a:r>
              <a:rPr dirty="0" sz="2000" spc="-229">
                <a:solidFill>
                  <a:srgbClr val="FFFFFF"/>
                </a:solidFill>
                <a:latin typeface="Verdana"/>
                <a:cs typeface="Verdana"/>
              </a:rPr>
              <a:t>2.</a:t>
            </a:r>
            <a:r>
              <a:rPr dirty="0" sz="2000" spc="-11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75">
                <a:solidFill>
                  <a:srgbClr val="FFFFFF"/>
                </a:solidFill>
                <a:latin typeface="Verdana"/>
                <a:cs typeface="Verdana"/>
              </a:rPr>
              <a:t>Energia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elétrica</a:t>
            </a:r>
            <a:endParaRPr sz="2000">
              <a:latin typeface="Verdana"/>
              <a:cs typeface="Verdana"/>
            </a:endParaRP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711200" y="1676396"/>
          <a:ext cx="9347200" cy="4634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"/>
                <a:gridCol w="1384300"/>
                <a:gridCol w="1498600"/>
                <a:gridCol w="1206500"/>
                <a:gridCol w="1270000"/>
                <a:gridCol w="1270000"/>
                <a:gridCol w="1409700"/>
                <a:gridCol w="800100"/>
              </a:tblGrid>
              <a:tr h="558165"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B16A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B16A"/>
                    </a:solidFill>
                  </a:tcPr>
                </a:tc>
                <a:tc>
                  <a:txBody>
                    <a:bodyPr/>
                    <a:lstStyle/>
                    <a:p>
                      <a:pPr marL="144145" marR="66675" indent="-74295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B16A"/>
                    </a:solidFill>
                  </a:tcPr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B16A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86360" indent="30607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B16A"/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B16A"/>
                    </a:solidFill>
                  </a:tcPr>
                </a:tc>
                <a:tc>
                  <a:txBody>
                    <a:bodyPr/>
                    <a:lstStyle/>
                    <a:p>
                      <a:pPr marL="331470" marR="225425" indent="-9398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B16A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B16A"/>
                    </a:solidFill>
                  </a:tcPr>
                </a:tc>
              </a:tr>
              <a:tr h="4076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2.1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96520" marR="8699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Monitorar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elétrica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edificações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5405" marR="8382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partir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análise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unidades,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aquelas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que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consumo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acima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média.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65405" marR="20383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Contatar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unidade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identifique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motivo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consumo excessivo.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5405" marR="9080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verificar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motivo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excessivos,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acordo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histórico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edificação,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bem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monitorar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atingimento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metas.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66370" marR="16383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Reduzir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elétrica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(Sequência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2021)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34950" marR="22225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8905" marR="11620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26060" marR="174625" indent="-355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Jan/2022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00330" marR="8763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Divisão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Bens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Imóveis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8270" marR="115570">
                        <a:lnSpc>
                          <a:spcPts val="115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Controle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Informatizado: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criar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mecanismos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para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controle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individualizado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(por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prédio)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4455" marR="7175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"/>
          <p:cNvGraphicFramePr>
            <a:graphicFrameLocks noGrp="1"/>
          </p:cNvGraphicFramePr>
          <p:nvPr/>
        </p:nvGraphicFramePr>
        <p:xfrm>
          <a:off x="711200" y="711199"/>
          <a:ext cx="9347200" cy="3797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"/>
                <a:gridCol w="1384300"/>
                <a:gridCol w="1498600"/>
                <a:gridCol w="1206500"/>
                <a:gridCol w="1270000"/>
                <a:gridCol w="1270000"/>
                <a:gridCol w="1409700"/>
                <a:gridCol w="800100"/>
              </a:tblGrid>
              <a:tr h="3797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23189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2.2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75565" marR="66040" indent="-63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Adquirir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aparelhos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eletroeletrônicos</a:t>
                      </a:r>
                      <a:r>
                        <a:rPr dirty="0" sz="1000" spc="-6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eletrodomésticos</a:t>
                      </a:r>
                      <a:r>
                        <a:rPr dirty="0" sz="1000" spc="-6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com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eficiência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energética superior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 marR="112395">
                        <a:lnSpc>
                          <a:spcPts val="1150"/>
                        </a:lnSpc>
                        <a:spcBef>
                          <a:spcPts val="63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Nas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aquisições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para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trocas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programadas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ou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substituição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aparelhos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eletroeletrônicos</a:t>
                      </a:r>
                      <a:r>
                        <a:rPr dirty="0" sz="1000" spc="-6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eletrodomésticos,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sempre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possível,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priorizar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aquisição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bens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eficiência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energética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tipo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A.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5405" marR="11938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Observar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Contratações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itens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que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podem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adquiridos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eficiência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energética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tipo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A,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levando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consideração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trocas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programadas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ou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substituição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aparelhos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eletroeletrônicos</a:t>
                      </a:r>
                      <a:r>
                        <a:rPr dirty="0" sz="1000" spc="-6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eletrodomésticos.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06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72415" marR="26924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Aumentar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eficiência energética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34950" marR="22225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8905" marR="11620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26060" marR="181610" indent="-2857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Set/2024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86360" marR="73660">
                        <a:lnSpc>
                          <a:spcPts val="115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aparelhos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eletroeletrônicos</a:t>
                      </a:r>
                      <a:r>
                        <a:rPr dirty="0" sz="1000" spc="-6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eletrodomésticos</a:t>
                      </a:r>
                      <a:r>
                        <a:rPr dirty="0" sz="1000" spc="-6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com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eficiência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energética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tipo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podem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possuir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custo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superior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demais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tipos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56845" marR="14414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Material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Logística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4455" marR="7175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object 3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977899"/>
            <a:ext cx="9359900" cy="457200"/>
          </a:xfrm>
          <a:prstGeom prst="rect"/>
          <a:solidFill>
            <a:srgbClr val="1181C7"/>
          </a:solidFill>
        </p:spPr>
        <p:txBody>
          <a:bodyPr wrap="square" lIns="0" tIns="3556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280"/>
              </a:spcBef>
            </a:pPr>
            <a:r>
              <a:rPr dirty="0" sz="2000" spc="-235">
                <a:solidFill>
                  <a:srgbClr val="FFFFFF"/>
                </a:solidFill>
                <a:latin typeface="Verdana"/>
                <a:cs typeface="Verdana"/>
              </a:rPr>
              <a:t>3.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Verdana"/>
                <a:cs typeface="Verdana"/>
              </a:rPr>
              <a:t>Água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esgoto</a:t>
            </a:r>
            <a:endParaRPr sz="2000">
              <a:latin typeface="Verdana"/>
              <a:cs typeface="Verdana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1200" y="1676396"/>
          <a:ext cx="9347200" cy="4634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"/>
                <a:gridCol w="1270000"/>
                <a:gridCol w="1612900"/>
                <a:gridCol w="1206500"/>
                <a:gridCol w="1346200"/>
                <a:gridCol w="1193800"/>
                <a:gridCol w="1409700"/>
                <a:gridCol w="800100"/>
              </a:tblGrid>
              <a:tr h="558165"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N°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D9DEB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D9DEB"/>
                    </a:solidFill>
                  </a:tcPr>
                </a:tc>
                <a:tc>
                  <a:txBody>
                    <a:bodyPr/>
                    <a:lstStyle/>
                    <a:p>
                      <a:pPr marL="196215" marR="123825" indent="-6985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Detalhamento</a:t>
                      </a:r>
                      <a:r>
                        <a:rPr dirty="0" sz="1400" spc="-7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Implementação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D9DEB"/>
                    </a:solidFill>
                  </a:tcPr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D9DEB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124460" indent="30607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Áreas Relacionadas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D9DEB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Cronograma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D9DEB"/>
                    </a:solidFill>
                  </a:tcPr>
                </a:tc>
                <a:tc>
                  <a:txBody>
                    <a:bodyPr/>
                    <a:lstStyle/>
                    <a:p>
                      <a:pPr marL="331470" marR="225425" indent="-93980">
                        <a:lnSpc>
                          <a:spcPts val="1610"/>
                        </a:lnSpc>
                        <a:spcBef>
                          <a:spcPts val="65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Previsão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Recursos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D9DEB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B="0" marT="1708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D9DEB"/>
                    </a:solidFill>
                  </a:tcPr>
                </a:tc>
              </a:tr>
              <a:tr h="2615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3.1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30810" marR="12128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Monitorar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água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edificações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 marR="85090">
                        <a:lnSpc>
                          <a:spcPts val="1150"/>
                        </a:lnSpc>
                        <a:spcBef>
                          <a:spcPts val="59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partir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análise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unidades,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aquelas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que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consumo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acima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média.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Contatar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que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identifique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motivo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excessivo.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65405" marR="205104">
                        <a:lnSpc>
                          <a:spcPts val="1150"/>
                        </a:lnSpc>
                        <a:spcBef>
                          <a:spcPts val="11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verificar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motivo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excessivos,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acordo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histórico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edificação,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bem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monitorar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atingimento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metas.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49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95885" marR="9271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Reduzir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água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(Sequência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2021)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73050" marR="26035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67005" marR="15430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87960" marR="136525" indent="-355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Início: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Jan/2021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Dez/2026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89535" marR="7683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Divisão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Bens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Imóveis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8270" marR="11557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criar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mecanismos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controle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individualizado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(por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prédio)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4455" marR="7175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762000" y="6483350"/>
            <a:ext cx="9169400" cy="0"/>
          </a:xfrm>
          <a:custGeom>
            <a:avLst/>
            <a:gdLst/>
            <a:ahLst/>
            <a:cxnLst/>
            <a:rect l="l" t="t" r="r" b="b"/>
            <a:pathLst>
              <a:path w="9169400" h="0">
                <a:moveTo>
                  <a:pt x="0" y="0"/>
                </a:moveTo>
                <a:lnTo>
                  <a:pt x="9169399" y="0"/>
                </a:lnTo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r>
              <a:rPr dirty="0"/>
              <a:t>Plano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Ação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Plano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Logística</a:t>
            </a:r>
            <a:r>
              <a:rPr dirty="0" spc="-30"/>
              <a:t> </a:t>
            </a:r>
            <a:r>
              <a:rPr dirty="0" spc="-10"/>
              <a:t>Sustentável</a:t>
            </a:r>
            <a:r>
              <a:rPr dirty="0" spc="-35"/>
              <a:t> </a:t>
            </a:r>
            <a:r>
              <a:rPr dirty="0"/>
              <a:t>o</a:t>
            </a:r>
            <a:r>
              <a:rPr dirty="0" spc="-35"/>
              <a:t> </a:t>
            </a:r>
            <a:r>
              <a:rPr dirty="0"/>
              <a:t>TRT4</a:t>
            </a:r>
            <a:r>
              <a:rPr dirty="0" spc="-30"/>
              <a:t> </a:t>
            </a:r>
            <a:r>
              <a:rPr dirty="0"/>
              <a:t>|</a:t>
            </a:r>
            <a:r>
              <a:rPr dirty="0" spc="-35"/>
              <a:t> </a:t>
            </a:r>
            <a:r>
              <a:rPr dirty="0" spc="-10"/>
              <a:t>2025-</a:t>
            </a:r>
            <a:r>
              <a:rPr dirty="0" spc="-20"/>
              <a:t>2026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426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Plano de Ações 2025 - PLS TRT4</dc:title>
  <dcterms:created xsi:type="dcterms:W3CDTF">2026-03-31T18:43:33Z</dcterms:created>
  <dcterms:modified xsi:type="dcterms:W3CDTF">2026-03-31T18:43:33Z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2026-03-31T00:00:00Z</vt:filetime>
  </property>
  <property fmtid="{D5CDD505-2E9C-101B-9397-08002B2CF9AE}" pid="3" name="Producer">
    <vt:lpwstr>Skia/PDF m140 Google Docs Renderer</vt:lpwstr>
  </property>
  <property fmtid="{D5CDD505-2E9C-101B-9397-08002B2CF9AE}" pid="4" name="LastSaved">
    <vt:filetime>2026-03-31T00:00:00Z</vt:filetime>
  </property>
</Properties>
</file>