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</p:sldIdLst>
  <p:sldSz cx="7569200" cy="10693400"/>
  <p:notesSz cx="75692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4954"/>
            <a:ext cx="6433820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3679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88304"/>
            <a:ext cx="529844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181C7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3679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181C7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3679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460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8138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181C7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3679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181C7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181C7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609850" cy="4857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5054" y="1853222"/>
            <a:ext cx="4799091" cy="2278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3679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7300" y="2139787"/>
            <a:ext cx="5785484" cy="743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859990" y="10046146"/>
            <a:ext cx="3840479" cy="149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1181C7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460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9824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0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Relationship Id="rId3" Type="http://schemas.openxmlformats.org/officeDocument/2006/relationships/hyperlink" Target="mailto:sustentabilidade@trt4.jus.br" TargetMode="External"/><Relationship Id="rId4" Type="http://schemas.openxmlformats.org/officeDocument/2006/relationships/image" Target="../media/image11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pn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2.pn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8086" cy="106933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5087" y="4880274"/>
            <a:ext cx="570147" cy="103104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3706" y="4880274"/>
            <a:ext cx="560317" cy="105068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62155" y="4880274"/>
            <a:ext cx="1209106" cy="103104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12141" y="7197669"/>
            <a:ext cx="5947410" cy="403225"/>
          </a:xfrm>
          <a:prstGeom prst="rect">
            <a:avLst/>
          </a:prstGeom>
          <a:solidFill>
            <a:srgbClr val="FF1D85"/>
          </a:solidFill>
        </p:spPr>
        <p:txBody>
          <a:bodyPr wrap="square" lIns="0" tIns="0" rIns="0" bIns="0" rtlCol="0" vert="horz">
            <a:spAutoFit/>
          </a:bodyPr>
          <a:lstStyle/>
          <a:p>
            <a:pPr marL="153670">
              <a:lnSpc>
                <a:spcPts val="2635"/>
              </a:lnSpc>
            </a:pPr>
            <a:r>
              <a:rPr dirty="0" sz="2350" spc="55">
                <a:solidFill>
                  <a:srgbClr val="FFFFFF"/>
                </a:solidFill>
                <a:latin typeface="Arial MT"/>
                <a:cs typeface="Arial MT"/>
              </a:rPr>
              <a:t>Plano</a:t>
            </a:r>
            <a:r>
              <a:rPr dirty="0" sz="2350" spc="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350" spc="114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350" spc="1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350">
                <a:solidFill>
                  <a:srgbClr val="FFFFFF"/>
                </a:solidFill>
                <a:latin typeface="Arial MT"/>
                <a:cs typeface="Arial MT"/>
              </a:rPr>
              <a:t>Logística</a:t>
            </a:r>
            <a:r>
              <a:rPr dirty="0" sz="2350" spc="3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350" spc="60">
                <a:solidFill>
                  <a:srgbClr val="FFFFFF"/>
                </a:solidFill>
                <a:latin typeface="Arial MT"/>
                <a:cs typeface="Arial MT"/>
              </a:rPr>
              <a:t>Sustentável</a:t>
            </a:r>
            <a:r>
              <a:rPr dirty="0" sz="2350" spc="1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350" spc="-20">
                <a:solidFill>
                  <a:srgbClr val="FFFFFF"/>
                </a:solidFill>
                <a:latin typeface="Arial MT"/>
                <a:cs typeface="Arial MT"/>
              </a:rPr>
              <a:t>TRT4</a:t>
            </a:r>
            <a:endParaRPr sz="2350">
              <a:latin typeface="Arial MT"/>
              <a:cs typeface="Arial MT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0103" y="9583800"/>
            <a:ext cx="5445892" cy="5106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04488" y="306828"/>
            <a:ext cx="1682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20">
                <a:solidFill>
                  <a:srgbClr val="1181C7"/>
                </a:solidFill>
                <a:latin typeface="Verdana"/>
                <a:cs typeface="Verdana"/>
              </a:rPr>
              <a:t>10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22"/>
            <a:ext cx="5292090" cy="1148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9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ÁGUA</a:t>
            </a:r>
            <a:r>
              <a:rPr dirty="0" u="heavy" sz="2000" spc="-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ENVASADA</a:t>
            </a:r>
            <a:r>
              <a:rPr dirty="0" u="heavy" sz="2000" spc="-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EM</a:t>
            </a:r>
            <a:r>
              <a:rPr dirty="0" u="heavy" sz="2000" spc="-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6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EMBALAGEM</a:t>
            </a:r>
            <a:r>
              <a:rPr dirty="0" u="heavy" sz="2000" spc="-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PLÁSTICA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água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mineral: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600">
                <a:latin typeface="Verdana"/>
                <a:cs typeface="Verdana"/>
              </a:rPr>
              <a:t>embalagens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descartáveis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embalagens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retornáveis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406649"/>
            <a:ext cx="5292090" cy="517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água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mineral: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600">
                <a:latin typeface="Verdana"/>
                <a:cs typeface="Verdana"/>
              </a:rPr>
              <a:t>embalagens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descartáveis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embalagens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retornáveis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253741"/>
            <a:ext cx="5734050" cy="28575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092700"/>
            <a:ext cx="5734050" cy="282892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12072" y="306878"/>
            <a:ext cx="2609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>
                <a:solidFill>
                  <a:srgbClr val="1181C7"/>
                </a:solidFill>
                <a:latin typeface="Verdana"/>
                <a:cs typeface="Verdana"/>
              </a:rPr>
              <a:t>100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235"/>
            <a:ext cx="5102860" cy="1172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8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Descarbonização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000">
              <a:latin typeface="Trebuchet MS"/>
              <a:cs typeface="Trebuchet MS"/>
            </a:endParaRPr>
          </a:p>
          <a:p>
            <a:pPr marL="1152525">
              <a:lnSpc>
                <a:spcPct val="100000"/>
              </a:lnSpc>
              <a:spcBef>
                <a:spcPts val="5"/>
              </a:spcBef>
            </a:pPr>
            <a:r>
              <a:rPr dirty="0" sz="1600" spc="65">
                <a:latin typeface="Verdana"/>
                <a:cs typeface="Verdana"/>
              </a:rPr>
              <a:t>PROGRAMA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JUSTIÇA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50">
                <a:latin typeface="Verdana"/>
                <a:cs typeface="Verdana"/>
              </a:rPr>
              <a:t>CARBONO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ZERO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2587679"/>
            <a:ext cx="5784850" cy="3982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52400"/>
              </a:lnSpc>
              <a:spcBef>
                <a:spcPts val="100"/>
              </a:spcBef>
            </a:pPr>
            <a:r>
              <a:rPr dirty="0" sz="1100" spc="60">
                <a:latin typeface="Verdana"/>
                <a:cs typeface="Verdana"/>
              </a:rPr>
              <a:t>O</a:t>
            </a:r>
            <a:r>
              <a:rPr dirty="0" sz="1100" spc="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TRT4</a:t>
            </a:r>
            <a:r>
              <a:rPr dirty="0" sz="1100" spc="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aprovou</a:t>
            </a:r>
            <a:r>
              <a:rPr dirty="0" sz="1100" spc="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inclusão,</a:t>
            </a:r>
            <a:r>
              <a:rPr dirty="0" sz="1100" spc="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em</a:t>
            </a:r>
            <a:r>
              <a:rPr dirty="0" sz="1100" spc="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seu</a:t>
            </a:r>
            <a:r>
              <a:rPr dirty="0" sz="1100" spc="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rol</a:t>
            </a:r>
            <a:r>
              <a:rPr dirty="0" sz="1100" spc="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projetos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estratégicos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institucionais,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0">
                <a:latin typeface="Verdana"/>
                <a:cs typeface="Verdana"/>
              </a:rPr>
              <a:t>o </a:t>
            </a:r>
            <a:r>
              <a:rPr dirty="0" sz="1100" spc="-10">
                <a:latin typeface="Verdana"/>
                <a:cs typeface="Verdana"/>
              </a:rPr>
              <a:t>“Projeto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Carbono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65">
                <a:latin typeface="Verdana"/>
                <a:cs typeface="Verdana"/>
              </a:rPr>
              <a:t>Zero”,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que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tem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como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objetivo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neutralizar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emissão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gases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de </a:t>
            </a:r>
            <a:r>
              <a:rPr dirty="0" sz="1100" spc="-10">
                <a:latin typeface="Verdana"/>
                <a:cs typeface="Verdana"/>
              </a:rPr>
              <a:t>efeito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estufa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decorrentes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30">
                <a:latin typeface="Verdana"/>
                <a:cs typeface="Verdana"/>
              </a:rPr>
              <a:t>suas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atividades.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52400"/>
              </a:lnSpc>
              <a:spcBef>
                <a:spcPts val="1000"/>
              </a:spcBef>
            </a:pPr>
            <a:r>
              <a:rPr dirty="0" sz="1100" spc="60">
                <a:latin typeface="Verdana"/>
                <a:cs typeface="Verdana"/>
              </a:rPr>
              <a:t>O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Projeto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irá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abranger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três</a:t>
            </a:r>
            <a:r>
              <a:rPr dirty="0" sz="1100" spc="20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grandes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fases: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 spc="-10" b="1">
                <a:latin typeface="Verdana"/>
                <a:cs typeface="Verdana"/>
              </a:rPr>
              <a:t>primeira</a:t>
            </a:r>
            <a:r>
              <a:rPr dirty="0" sz="1100" spc="229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é</a:t>
            </a:r>
            <a:r>
              <a:rPr dirty="0" sz="1100" spc="1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1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elaboração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130">
                <a:latin typeface="Verdana"/>
                <a:cs typeface="Verdana"/>
              </a:rPr>
              <a:t> </a:t>
            </a:r>
            <a:r>
              <a:rPr dirty="0" sz="1100" spc="30">
                <a:latin typeface="Verdana"/>
                <a:cs typeface="Verdana"/>
              </a:rPr>
              <a:t>um </a:t>
            </a:r>
            <a:r>
              <a:rPr dirty="0" sz="1100">
                <a:latin typeface="Verdana"/>
                <a:cs typeface="Verdana"/>
              </a:rPr>
              <a:t>inventário</a:t>
            </a:r>
            <a:r>
              <a:rPr dirty="0" sz="1100" spc="1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1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emissão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1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gases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1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efeito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estufa,</a:t>
            </a:r>
            <a:r>
              <a:rPr dirty="0" sz="1100" spc="1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ﬁm</a:t>
            </a:r>
            <a:r>
              <a:rPr dirty="0" sz="1100" spc="1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quantiﬁcar</a:t>
            </a:r>
            <a:r>
              <a:rPr dirty="0" sz="1100" spc="1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os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gases emitidos.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 spc="-50">
                <a:latin typeface="Verdana"/>
                <a:cs typeface="Verdana"/>
              </a:rPr>
              <a:t>Isso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pode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incluir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desde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mapeamento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viagens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institucionais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(com</a:t>
            </a:r>
            <a:r>
              <a:rPr dirty="0" sz="1100" spc="-50">
                <a:latin typeface="Verdana"/>
                <a:cs typeface="Verdana"/>
              </a:rPr>
              <a:t> o </a:t>
            </a:r>
            <a:r>
              <a:rPr dirty="0" sz="1100">
                <a:latin typeface="Verdana"/>
                <a:cs typeface="Verdana"/>
              </a:rPr>
              <a:t>uso</a:t>
            </a:r>
            <a:r>
              <a:rPr dirty="0" sz="1100" spc="2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2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veículos,</a:t>
            </a:r>
            <a:r>
              <a:rPr dirty="0" sz="1100" spc="2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avião,</a:t>
            </a:r>
            <a:r>
              <a:rPr dirty="0" sz="1100" spc="2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etc.)</a:t>
            </a:r>
            <a:r>
              <a:rPr dirty="0" sz="1100" spc="2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até</a:t>
            </a:r>
            <a:r>
              <a:rPr dirty="0" sz="1100" spc="2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os</a:t>
            </a:r>
            <a:r>
              <a:rPr dirty="0" sz="1100" spc="2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gases</a:t>
            </a:r>
            <a:r>
              <a:rPr dirty="0" sz="1100" spc="1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emitidos</a:t>
            </a:r>
            <a:r>
              <a:rPr dirty="0" sz="1100" spc="1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para</a:t>
            </a:r>
            <a:r>
              <a:rPr dirty="0" sz="1100" spc="1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produção</a:t>
            </a:r>
            <a:r>
              <a:rPr dirty="0" sz="1100" spc="1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15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energia </a:t>
            </a:r>
            <a:r>
              <a:rPr dirty="0" sz="1100">
                <a:latin typeface="Verdana"/>
                <a:cs typeface="Verdana"/>
              </a:rPr>
              <a:t>utilizada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pelas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unidades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do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Tribunal.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35" b="1">
                <a:latin typeface="Verdana"/>
                <a:cs typeface="Verdana"/>
              </a:rPr>
              <a:t>segunda</a:t>
            </a:r>
            <a:r>
              <a:rPr dirty="0" sz="1100" spc="-5" b="1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fase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é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elaboração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55">
                <a:latin typeface="Verdana"/>
                <a:cs typeface="Verdana"/>
              </a:rPr>
              <a:t>um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plano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redução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das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emissões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5" b="1">
                <a:latin typeface="Verdana"/>
                <a:cs typeface="Verdana"/>
              </a:rPr>
              <a:t>terceira</a:t>
            </a:r>
            <a:r>
              <a:rPr dirty="0" sz="1100" spc="35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é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compensação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daquilo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que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não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pode </a:t>
            </a:r>
            <a:r>
              <a:rPr dirty="0" sz="1100" spc="-10">
                <a:latin typeface="Verdana"/>
                <a:cs typeface="Verdana"/>
              </a:rPr>
              <a:t>reduzir.</a:t>
            </a:r>
            <a:endParaRPr sz="1100">
              <a:latin typeface="Verdana"/>
              <a:cs typeface="Verdana"/>
            </a:endParaRPr>
          </a:p>
          <a:p>
            <a:pPr algn="just" marL="12700" marR="10795">
              <a:lnSpc>
                <a:spcPct val="152400"/>
              </a:lnSpc>
              <a:spcBef>
                <a:spcPts val="1000"/>
              </a:spcBef>
            </a:pP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primeira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40">
                <a:latin typeface="Verdana"/>
                <a:cs typeface="Verdana"/>
              </a:rPr>
              <a:t>fase</a:t>
            </a:r>
            <a:r>
              <a:rPr dirty="0" sz="1100" spc="-35">
                <a:latin typeface="Verdana"/>
                <a:cs typeface="Verdana"/>
              </a:rPr>
              <a:t> está </a:t>
            </a:r>
            <a:r>
              <a:rPr dirty="0" sz="1100">
                <a:latin typeface="Verdana"/>
                <a:cs typeface="Verdana"/>
              </a:rPr>
              <a:t>em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andamento,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sendo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que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neste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mês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30">
                <a:latin typeface="Verdana"/>
                <a:cs typeface="Verdana"/>
              </a:rPr>
              <a:t>fevereiro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105">
                <a:latin typeface="Verdana"/>
                <a:cs typeface="Verdana"/>
              </a:rPr>
              <a:t>2025,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foi </a:t>
            </a:r>
            <a:r>
              <a:rPr dirty="0" sz="1100">
                <a:latin typeface="Verdana"/>
                <a:cs typeface="Verdana"/>
              </a:rPr>
              <a:t>encaminhada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contratação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empresa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que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45">
                <a:latin typeface="Verdana"/>
                <a:cs typeface="Verdana"/>
              </a:rPr>
              <a:t>irá </a:t>
            </a:r>
            <a:r>
              <a:rPr dirty="0" sz="1100" spc="-30">
                <a:latin typeface="Verdana"/>
                <a:cs typeface="Verdana"/>
              </a:rPr>
              <a:t>realizar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inventário.</a:t>
            </a:r>
            <a:endParaRPr sz="1100">
              <a:latin typeface="Verdana"/>
              <a:cs typeface="Verdana"/>
            </a:endParaRPr>
          </a:p>
          <a:p>
            <a:pPr algn="just" marL="12700" marR="6350">
              <a:lnSpc>
                <a:spcPct val="152400"/>
              </a:lnSpc>
              <a:spcBef>
                <a:spcPts val="994"/>
              </a:spcBef>
            </a:pPr>
            <a:r>
              <a:rPr dirty="0" sz="1100">
                <a:latin typeface="Verdana"/>
                <a:cs typeface="Verdana"/>
              </a:rPr>
              <a:t>Além</a:t>
            </a:r>
            <a:r>
              <a:rPr dirty="0" sz="1100" spc="2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disso,</a:t>
            </a:r>
            <a:r>
              <a:rPr dirty="0" sz="1100" spc="2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</a:t>
            </a:r>
            <a:r>
              <a:rPr dirty="0" sz="1100" spc="1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TRT4</a:t>
            </a:r>
            <a:r>
              <a:rPr dirty="0" sz="1100" spc="1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elaborou</a:t>
            </a:r>
            <a:r>
              <a:rPr dirty="0" sz="1100" spc="1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seu</a:t>
            </a:r>
            <a:r>
              <a:rPr dirty="0" sz="1100" spc="1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plano</a:t>
            </a:r>
            <a:r>
              <a:rPr dirty="0" sz="1100" spc="1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inicial</a:t>
            </a:r>
            <a:r>
              <a:rPr dirty="0" sz="1100" spc="1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1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descarbonização</a:t>
            </a:r>
            <a:r>
              <a:rPr dirty="0" sz="1100" spc="1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contendo</a:t>
            </a:r>
            <a:r>
              <a:rPr dirty="0" sz="1100" spc="145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18 </a:t>
            </a:r>
            <a:r>
              <a:rPr dirty="0" sz="1100">
                <a:latin typeface="Verdana"/>
                <a:cs typeface="Verdana"/>
              </a:rPr>
              <a:t>metas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a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serem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alcançadas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período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até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240">
                <a:latin typeface="Verdana"/>
                <a:cs typeface="Verdana"/>
              </a:rPr>
              <a:t>1º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dezembro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2026.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8"/>
            <a:ext cx="7569200" cy="1069320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629799" y="9079958"/>
            <a:ext cx="4300855" cy="612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6799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Verdana"/>
                <a:cs typeface="Verdana"/>
              </a:rPr>
              <a:t>Coordenadoria</a:t>
            </a:r>
            <a:r>
              <a:rPr dirty="0" sz="11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1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Verdana"/>
                <a:cs typeface="Verdana"/>
              </a:rPr>
              <a:t>Sustentabilidade,</a:t>
            </a:r>
            <a:r>
              <a:rPr dirty="0" sz="11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FFFFFF"/>
                </a:solidFill>
                <a:latin typeface="Verdana"/>
                <a:cs typeface="Verdana"/>
              </a:rPr>
              <a:t>Acessibilidade</a:t>
            </a:r>
            <a:r>
              <a:rPr dirty="0" sz="11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1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Verdana"/>
                <a:cs typeface="Verdana"/>
              </a:rPr>
              <a:t>Inclusão </a:t>
            </a:r>
            <a:r>
              <a:rPr dirty="0" sz="1100" spc="-45">
                <a:solidFill>
                  <a:srgbClr val="FFFFFF"/>
                </a:solidFill>
                <a:latin typeface="Verdana"/>
                <a:cs typeface="Verdana"/>
              </a:rPr>
              <a:t>Telefone:</a:t>
            </a:r>
            <a:r>
              <a:rPr dirty="0" sz="11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180">
                <a:solidFill>
                  <a:srgbClr val="FFFFFF"/>
                </a:solidFill>
                <a:latin typeface="Verdana"/>
                <a:cs typeface="Verdana"/>
              </a:rPr>
              <a:t>(51)</a:t>
            </a:r>
            <a:r>
              <a:rPr dirty="0" sz="11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Verdana"/>
                <a:cs typeface="Verdana"/>
              </a:rPr>
              <a:t>3255-</a:t>
            </a:r>
            <a:r>
              <a:rPr dirty="0" sz="1100" spc="-20">
                <a:solidFill>
                  <a:srgbClr val="FFFFFF"/>
                </a:solidFill>
                <a:latin typeface="Verdana"/>
                <a:cs typeface="Verdana"/>
              </a:rPr>
              <a:t>2690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dirty="0" sz="1100" spc="-45">
                <a:solidFill>
                  <a:srgbClr val="FFFFFF"/>
                </a:solidFill>
                <a:latin typeface="Verdana"/>
                <a:cs typeface="Verdana"/>
              </a:rPr>
              <a:t>E-</a:t>
            </a:r>
            <a:r>
              <a:rPr dirty="0" sz="1100" spc="-55">
                <a:solidFill>
                  <a:srgbClr val="FFFFFF"/>
                </a:solidFill>
                <a:latin typeface="Verdana"/>
                <a:cs typeface="Verdana"/>
              </a:rPr>
              <a:t>mail:</a:t>
            </a:r>
            <a:r>
              <a:rPr dirty="0" sz="11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Verdana"/>
                <a:cs typeface="Verdana"/>
                <a:hlinkClick r:id="rId3"/>
              </a:rPr>
              <a:t>sustentabilidade@trt4.jus.br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7675" y="4524573"/>
            <a:ext cx="485775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46508" y="306828"/>
            <a:ext cx="12636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40">
                <a:solidFill>
                  <a:srgbClr val="1181C7"/>
                </a:solidFill>
                <a:latin typeface="Verdana"/>
                <a:cs typeface="Verdana"/>
              </a:rPr>
              <a:t>11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22"/>
            <a:ext cx="2768600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IMPRESSÃO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Quantidade</a:t>
            </a:r>
            <a:r>
              <a:rPr dirty="0" sz="1600" spc="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4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impressões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463749"/>
            <a:ext cx="45231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Quantidade</a:t>
            </a:r>
            <a:r>
              <a:rPr dirty="0" sz="1600" spc="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equipamentos</a:t>
            </a:r>
            <a:r>
              <a:rPr dirty="0" sz="1600" spc="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4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impressão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006041"/>
            <a:ext cx="5734050" cy="31622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902101"/>
            <a:ext cx="5734050" cy="31623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17610" y="306828"/>
            <a:ext cx="1555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70">
                <a:solidFill>
                  <a:srgbClr val="1181C7"/>
                </a:solidFill>
                <a:latin typeface="Verdana"/>
                <a:cs typeface="Verdana"/>
              </a:rPr>
              <a:t>12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798"/>
            <a:ext cx="384047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Quantidade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impressões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per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capita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69950" y="5124447"/>
            <a:ext cx="5829300" cy="266700"/>
          </a:xfrm>
          <a:prstGeom prst="rect">
            <a:avLst/>
          </a:prstGeom>
          <a:solidFill>
            <a:srgbClr val="1181C7"/>
          </a:solidFill>
          <a:ln w="12700">
            <a:solidFill>
              <a:srgbClr val="F58F42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376555">
              <a:lnSpc>
                <a:spcPct val="100000"/>
              </a:lnSpc>
              <a:spcBef>
                <a:spcPts val="229"/>
              </a:spcBef>
            </a:pPr>
            <a:r>
              <a:rPr dirty="0" sz="1100" spc="-55" b="1">
                <a:solidFill>
                  <a:srgbClr val="FFFFFF"/>
                </a:solidFill>
                <a:latin typeface="Verdana"/>
                <a:cs typeface="Verdana"/>
              </a:rPr>
              <a:t>Gasto</a:t>
            </a:r>
            <a:r>
              <a:rPr dirty="0" sz="110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Verdana"/>
                <a:cs typeface="Verdana"/>
              </a:rPr>
              <a:t>com</a:t>
            </a:r>
            <a:r>
              <a:rPr dirty="0" sz="110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55" b="1">
                <a:solidFill>
                  <a:srgbClr val="FFFFFF"/>
                </a:solidFill>
                <a:latin typeface="Verdana"/>
                <a:cs typeface="Verdana"/>
              </a:rPr>
              <a:t>contratos</a:t>
            </a:r>
            <a:r>
              <a:rPr dirty="0" sz="110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35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1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55" b="1">
                <a:solidFill>
                  <a:srgbClr val="FFFFFF"/>
                </a:solidFill>
                <a:latin typeface="Verdana"/>
                <a:cs typeface="Verdana"/>
              </a:rPr>
              <a:t>terceirização</a:t>
            </a:r>
            <a:r>
              <a:rPr dirty="0" sz="110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35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10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55" b="1">
                <a:solidFill>
                  <a:srgbClr val="FFFFFF"/>
                </a:solidFill>
                <a:latin typeface="Verdana"/>
                <a:cs typeface="Verdana"/>
              </a:rPr>
              <a:t>impressão</a:t>
            </a:r>
            <a:r>
              <a:rPr dirty="0" sz="11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30" b="1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r>
              <a:rPr dirty="0" sz="110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110" b="1">
                <a:solidFill>
                  <a:srgbClr val="FFFFFF"/>
                </a:solidFill>
                <a:latin typeface="Verdana"/>
                <a:cs typeface="Verdana"/>
              </a:rPr>
              <a:t>2024:</a:t>
            </a:r>
            <a:r>
              <a:rPr dirty="0" sz="1100" spc="-50" b="1">
                <a:solidFill>
                  <a:srgbClr val="FFFFFF"/>
                </a:solidFill>
                <a:latin typeface="Verdana"/>
                <a:cs typeface="Verdana"/>
              </a:rPr>
              <a:t> 0 </a:t>
            </a:r>
            <a:r>
              <a:rPr dirty="0" sz="1100" spc="-10" b="1">
                <a:solidFill>
                  <a:srgbClr val="FFFFFF"/>
                </a:solidFill>
                <a:latin typeface="Verdana"/>
                <a:cs typeface="Verdana"/>
              </a:rPr>
              <a:t>(zero).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319150"/>
            <a:ext cx="5734050" cy="3152774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18168" y="306828"/>
            <a:ext cx="1549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65">
                <a:solidFill>
                  <a:srgbClr val="1181C7"/>
                </a:solidFill>
                <a:latin typeface="Verdana"/>
                <a:cs typeface="Verdana"/>
              </a:rPr>
              <a:t>13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22"/>
            <a:ext cx="2955290" cy="1226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ENERGIA</a:t>
            </a:r>
            <a:r>
              <a:rPr dirty="0" u="heavy" sz="2000" spc="-8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5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ELÉTRICA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energia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elétrica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100" spc="55">
                <a:latin typeface="Verdana"/>
                <a:cs typeface="Verdana"/>
              </a:rPr>
              <a:t>Em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quilowatt-</a:t>
            </a:r>
            <a:r>
              <a:rPr dirty="0" sz="1100">
                <a:latin typeface="Verdana"/>
                <a:cs typeface="Verdana"/>
              </a:rPr>
              <a:t>hora</a:t>
            </a:r>
            <a:r>
              <a:rPr dirty="0" sz="1100" spc="204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(kWh)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883990"/>
            <a:ext cx="37109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energia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elétrica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m²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397720"/>
            <a:ext cx="5734050" cy="31908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322355"/>
            <a:ext cx="5734050" cy="3152774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04627" y="306828"/>
            <a:ext cx="1682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20">
                <a:solidFill>
                  <a:srgbClr val="1181C7"/>
                </a:solidFill>
                <a:latin typeface="Verdana"/>
                <a:cs typeface="Verdana"/>
              </a:rPr>
              <a:t>14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798"/>
            <a:ext cx="27495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energia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elétrica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4776858"/>
            <a:ext cx="3505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energia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elétrica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m²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69950" y="8540751"/>
            <a:ext cx="5829300" cy="266700"/>
          </a:xfrm>
          <a:prstGeom prst="rect">
            <a:avLst/>
          </a:prstGeom>
          <a:solidFill>
            <a:srgbClr val="1181C7"/>
          </a:solidFill>
          <a:ln w="12700">
            <a:solidFill>
              <a:srgbClr val="F58F42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algn="ctr" marR="1270">
              <a:lnSpc>
                <a:spcPct val="100000"/>
              </a:lnSpc>
              <a:spcBef>
                <a:spcPts val="229"/>
              </a:spcBef>
            </a:pPr>
            <a:r>
              <a:rPr dirty="0" sz="1100" spc="-55" b="1">
                <a:solidFill>
                  <a:srgbClr val="FFFFFF"/>
                </a:solidFill>
                <a:latin typeface="Verdana"/>
                <a:cs typeface="Verdana"/>
              </a:rPr>
              <a:t>Uso</a:t>
            </a:r>
            <a:r>
              <a:rPr dirty="0" sz="110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35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1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Verdana"/>
                <a:cs typeface="Verdana"/>
              </a:rPr>
              <a:t>energia</a:t>
            </a:r>
            <a:r>
              <a:rPr dirty="0" sz="11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60" b="1">
                <a:solidFill>
                  <a:srgbClr val="FFFFFF"/>
                </a:solidFill>
                <a:latin typeface="Verdana"/>
                <a:cs typeface="Verdana"/>
              </a:rPr>
              <a:t>alternativa</a:t>
            </a:r>
            <a:r>
              <a:rPr dirty="0" sz="110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30" b="1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r>
              <a:rPr dirty="0" sz="11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110" b="1">
                <a:solidFill>
                  <a:srgbClr val="FFFFFF"/>
                </a:solidFill>
                <a:latin typeface="Verdana"/>
                <a:cs typeface="Verdana"/>
              </a:rPr>
              <a:t>2024:</a:t>
            </a:r>
            <a:r>
              <a:rPr dirty="0" sz="11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25" b="1">
                <a:solidFill>
                  <a:srgbClr val="FFFFFF"/>
                </a:solidFill>
                <a:latin typeface="Verdana"/>
                <a:cs typeface="Verdana"/>
              </a:rPr>
              <a:t>Sim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319150"/>
            <a:ext cx="5734050" cy="31623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215210"/>
            <a:ext cx="5734050" cy="3133725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17889" y="306828"/>
            <a:ext cx="1549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65">
                <a:solidFill>
                  <a:srgbClr val="1181C7"/>
                </a:solidFill>
                <a:latin typeface="Verdana"/>
                <a:cs typeface="Verdana"/>
              </a:rPr>
              <a:t>15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22"/>
            <a:ext cx="1890395" cy="1226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9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ÁGUA</a:t>
            </a:r>
            <a:r>
              <a:rPr dirty="0" u="heavy" sz="2000" spc="-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54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ESGOTO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água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100" spc="-25">
                <a:latin typeface="Verdana"/>
                <a:cs typeface="Verdana"/>
              </a:rPr>
              <a:t>(em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m³)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650057"/>
            <a:ext cx="26466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água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m²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201874"/>
            <a:ext cx="5734050" cy="31527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088409"/>
            <a:ext cx="5734050" cy="320992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11887" y="306828"/>
            <a:ext cx="1612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40">
                <a:solidFill>
                  <a:srgbClr val="1181C7"/>
                </a:solidFill>
                <a:latin typeface="Verdana"/>
                <a:cs typeface="Verdana"/>
              </a:rPr>
              <a:t>16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798"/>
            <a:ext cx="168528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água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4167258"/>
            <a:ext cx="24860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relativo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água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319162"/>
            <a:ext cx="5734050" cy="25526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4453210"/>
            <a:ext cx="5734050" cy="288607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14678" y="306828"/>
            <a:ext cx="1581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60">
                <a:solidFill>
                  <a:srgbClr val="1181C7"/>
                </a:solidFill>
                <a:latin typeface="Verdana"/>
                <a:cs typeface="Verdana"/>
              </a:rPr>
              <a:t>17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22"/>
            <a:ext cx="3251200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229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GESTÃO</a:t>
            </a: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9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DE</a:t>
            </a: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RESÍDUOS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Destinação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resíduos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35">
                <a:latin typeface="Verdana"/>
                <a:cs typeface="Verdana"/>
              </a:rPr>
              <a:t>(em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Kg)</a:t>
            </a:r>
            <a:endParaRPr sz="1600">
              <a:latin typeface="Verdana"/>
              <a:cs typeface="Verdana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889000" y="2184393"/>
          <a:ext cx="5819775" cy="477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650"/>
                <a:gridCol w="355600"/>
                <a:gridCol w="457200"/>
                <a:gridCol w="381000"/>
                <a:gridCol w="406400"/>
                <a:gridCol w="419100"/>
                <a:gridCol w="406400"/>
                <a:gridCol w="406400"/>
                <a:gridCol w="406400"/>
                <a:gridCol w="419100"/>
                <a:gridCol w="406400"/>
                <a:gridCol w="406400"/>
                <a:gridCol w="390525"/>
              </a:tblGrid>
              <a:tr h="412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1181C7"/>
                      </a:solidFill>
                      <a:prstDash val="dash"/>
                    </a:lnR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900" spc="-25" b="1">
                          <a:latin typeface="Verdana"/>
                          <a:cs typeface="Verdana"/>
                        </a:rPr>
                        <a:t>Jan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900" spc="-25" b="1">
                          <a:latin typeface="Verdana"/>
                          <a:cs typeface="Verdana"/>
                        </a:rPr>
                        <a:t>Fev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900" spc="-25" b="1">
                          <a:latin typeface="Verdana"/>
                          <a:cs typeface="Verdana"/>
                        </a:rPr>
                        <a:t>Mar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900" spc="-25" b="1">
                          <a:latin typeface="Verdana"/>
                          <a:cs typeface="Verdana"/>
                        </a:rPr>
                        <a:t>Abr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900" spc="-25" b="1">
                          <a:latin typeface="Verdana"/>
                          <a:cs typeface="Verdana"/>
                        </a:rPr>
                        <a:t>Mai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900" spc="-25" b="1">
                          <a:latin typeface="Verdana"/>
                          <a:cs typeface="Verdana"/>
                        </a:rPr>
                        <a:t>Jun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r" marR="10795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900" spc="-25" b="1">
                          <a:latin typeface="Verdana"/>
                          <a:cs typeface="Verdana"/>
                        </a:rPr>
                        <a:t>Jul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900" spc="-25" b="1">
                          <a:latin typeface="Verdana"/>
                          <a:cs typeface="Verdana"/>
                        </a:rPr>
                        <a:t>Ago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900" spc="-25" b="1">
                          <a:latin typeface="Verdana"/>
                          <a:cs typeface="Verdana"/>
                        </a:rPr>
                        <a:t>Set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900" spc="-25" b="1">
                          <a:latin typeface="Verdana"/>
                          <a:cs typeface="Verdana"/>
                        </a:rPr>
                        <a:t>Out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900" spc="-25" b="1">
                          <a:latin typeface="Verdana"/>
                          <a:cs typeface="Verdana"/>
                        </a:rPr>
                        <a:t>Nov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900" spc="-25" b="1">
                          <a:latin typeface="Verdana"/>
                          <a:cs typeface="Verdana"/>
                        </a:rPr>
                        <a:t>Dez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1181C7"/>
                      </a:solidFill>
                      <a:prstDash val="dash"/>
                    </a:lnL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000" spc="-10" b="1">
                          <a:latin typeface="Verdana"/>
                          <a:cs typeface="Verdana"/>
                        </a:rPr>
                        <a:t>papel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116205"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000" spc="-10" b="1">
                          <a:latin typeface="Verdana"/>
                          <a:cs typeface="Verdana"/>
                        </a:rPr>
                        <a:t>plástico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116205"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000" spc="-10" b="1">
                          <a:latin typeface="Verdana"/>
                          <a:cs typeface="Verdana"/>
                        </a:rPr>
                        <a:t>metais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116205"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000" spc="-10" b="1">
                          <a:latin typeface="Verdana"/>
                          <a:cs typeface="Verdana"/>
                        </a:rPr>
                        <a:t>vidro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116205"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1181C7"/>
                      </a:solidFill>
                      <a:prstDash val="dash"/>
                    </a:lnL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29845" marR="103505">
                        <a:lnSpc>
                          <a:spcPct val="116799"/>
                        </a:lnSpc>
                        <a:spcBef>
                          <a:spcPts val="30"/>
                        </a:spcBef>
                      </a:pPr>
                      <a:r>
                        <a:rPr dirty="0" sz="1000" spc="-10" b="1">
                          <a:latin typeface="Verdana"/>
                          <a:cs typeface="Verdana"/>
                        </a:rPr>
                        <a:t>eletro </a:t>
                      </a:r>
                      <a:r>
                        <a:rPr dirty="0" sz="1000" spc="-45" b="1">
                          <a:latin typeface="Verdana"/>
                          <a:cs typeface="Verdana"/>
                        </a:rPr>
                        <a:t>eletrônicos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3810"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900" spc="-25">
                          <a:latin typeface="Verdana"/>
                          <a:cs typeface="Verdana"/>
                        </a:rPr>
                        <a:t>82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35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35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35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35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35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35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35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35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35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35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350">
                    <a:lnL w="12700">
                      <a:solidFill>
                        <a:srgbClr val="1181C7"/>
                      </a:solidFill>
                      <a:prstDash val="dash"/>
                    </a:lnL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29845" marR="154940">
                        <a:lnSpc>
                          <a:spcPct val="116799"/>
                        </a:lnSpc>
                        <a:spcBef>
                          <a:spcPts val="55"/>
                        </a:spcBef>
                      </a:pPr>
                      <a:r>
                        <a:rPr dirty="0" sz="1000" spc="-10" b="1">
                          <a:latin typeface="Verdana"/>
                          <a:cs typeface="Verdana"/>
                        </a:rPr>
                        <a:t>suprim. </a:t>
                      </a:r>
                      <a:r>
                        <a:rPr dirty="0" sz="1000" spc="-50" b="1">
                          <a:latin typeface="Verdana"/>
                          <a:cs typeface="Verdana"/>
                        </a:rPr>
                        <a:t>impressão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900" spc="-25">
                          <a:latin typeface="Verdana"/>
                          <a:cs typeface="Verdana"/>
                        </a:rPr>
                        <a:t>147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900" spc="-25">
                          <a:latin typeface="Verdana"/>
                          <a:cs typeface="Verdana"/>
                        </a:rPr>
                        <a:t>34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900" spc="-25">
                          <a:latin typeface="Verdana"/>
                          <a:cs typeface="Verdana"/>
                        </a:rPr>
                        <a:t>47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900" spc="-25">
                          <a:latin typeface="Verdana"/>
                          <a:cs typeface="Verdana"/>
                        </a:rPr>
                        <a:t>35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6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1181C7"/>
                      </a:solidFill>
                      <a:prstDash val="dash"/>
                    </a:lnL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29845" marR="308610">
                        <a:lnSpc>
                          <a:spcPct val="116799"/>
                        </a:lnSpc>
                        <a:spcBef>
                          <a:spcPts val="85"/>
                        </a:spcBef>
                      </a:pPr>
                      <a:r>
                        <a:rPr dirty="0" sz="1000" spc="-45" b="1">
                          <a:latin typeface="Verdana"/>
                          <a:cs typeface="Verdana"/>
                        </a:rPr>
                        <a:t>pilhas</a:t>
                      </a:r>
                      <a:r>
                        <a:rPr dirty="0" sz="1000" spc="-4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50" b="1">
                          <a:latin typeface="Verdana"/>
                          <a:cs typeface="Verdana"/>
                        </a:rPr>
                        <a:t>e </a:t>
                      </a:r>
                      <a:r>
                        <a:rPr dirty="0" sz="1000" spc="-55" b="1">
                          <a:latin typeface="Verdana"/>
                          <a:cs typeface="Verdana"/>
                        </a:rPr>
                        <a:t>baterias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10795"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Verdana"/>
                          <a:cs typeface="Verdana"/>
                        </a:rPr>
                        <a:t>245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1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181C7"/>
                      </a:solidFill>
                      <a:prstDash val="dash"/>
                    </a:lnL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000" spc="-10" b="1">
                          <a:latin typeface="Verdana"/>
                          <a:cs typeface="Verdana"/>
                        </a:rPr>
                        <a:t>lâmpadas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127000"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Verdana"/>
                          <a:cs typeface="Verdana"/>
                        </a:rPr>
                        <a:t>1.987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1181C7"/>
                      </a:solidFill>
                      <a:prstDash val="dash"/>
                    </a:lnL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</a:tr>
              <a:tr h="431165">
                <a:tc>
                  <a:txBody>
                    <a:bodyPr/>
                    <a:lstStyle/>
                    <a:p>
                      <a:pPr marL="29845" marR="75565">
                        <a:lnSpc>
                          <a:spcPct val="116799"/>
                        </a:lnSpc>
                        <a:spcBef>
                          <a:spcPts val="114"/>
                        </a:spcBef>
                      </a:pPr>
                      <a:r>
                        <a:rPr dirty="0" sz="1000" spc="-50" b="1">
                          <a:latin typeface="Verdana"/>
                          <a:cs typeface="Verdana"/>
                        </a:rPr>
                        <a:t>resíduos</a:t>
                      </a:r>
                      <a:r>
                        <a:rPr dirty="0" sz="1000" spc="-3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25" b="1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000" spc="-10" b="1">
                          <a:latin typeface="Verdana"/>
                          <a:cs typeface="Verdana"/>
                        </a:rPr>
                        <a:t>saúde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14604"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r" marR="85725">
                        <a:lnSpc>
                          <a:spcPct val="100000"/>
                        </a:lnSpc>
                      </a:pPr>
                      <a:r>
                        <a:rPr dirty="0" sz="900" spc="-20">
                          <a:latin typeface="Verdana"/>
                          <a:cs typeface="Verdana"/>
                        </a:rPr>
                        <a:t>3,72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20">
                          <a:latin typeface="Verdana"/>
                          <a:cs typeface="Verdana"/>
                        </a:rPr>
                        <a:t>0,97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20">
                          <a:latin typeface="Verdana"/>
                          <a:cs typeface="Verdana"/>
                        </a:rPr>
                        <a:t>1,31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1181C7"/>
                      </a:solidFill>
                      <a:prstDash val="dash"/>
                    </a:lnL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29845" marR="75565">
                        <a:lnSpc>
                          <a:spcPct val="116799"/>
                        </a:lnSpc>
                        <a:spcBef>
                          <a:spcPts val="40"/>
                        </a:spcBef>
                      </a:pPr>
                      <a:r>
                        <a:rPr dirty="0" sz="1000" spc="-50" b="1">
                          <a:latin typeface="Verdana"/>
                          <a:cs typeface="Verdana"/>
                        </a:rPr>
                        <a:t>resíduos</a:t>
                      </a:r>
                      <a:r>
                        <a:rPr dirty="0" sz="1000" spc="-3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25" b="1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000" spc="-60" b="1">
                          <a:latin typeface="Verdana"/>
                          <a:cs typeface="Verdana"/>
                        </a:rPr>
                        <a:t>obras</a:t>
                      </a:r>
                      <a:r>
                        <a:rPr dirty="0" sz="1000" spc="-4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50" b="1">
                          <a:latin typeface="Verdana"/>
                          <a:cs typeface="Verdana"/>
                        </a:rPr>
                        <a:t>e </a:t>
                      </a:r>
                      <a:r>
                        <a:rPr dirty="0" sz="1000" spc="-10" b="1">
                          <a:latin typeface="Verdana"/>
                          <a:cs typeface="Verdana"/>
                        </a:rPr>
                        <a:t>reformas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5080"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Verdana"/>
                          <a:cs typeface="Verdana"/>
                        </a:rPr>
                        <a:t>10.800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900" spc="-20">
                          <a:latin typeface="Verdana"/>
                          <a:cs typeface="Verdana"/>
                        </a:rPr>
                        <a:t>3.000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1181C7"/>
                      </a:solidFill>
                      <a:prstDash val="dash"/>
                    </a:lnL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900" spc="-20">
                          <a:latin typeface="Verdana"/>
                          <a:cs typeface="Verdana"/>
                        </a:rPr>
                        <a:t>6.000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1181C7"/>
                      </a:solidFill>
                      <a:prstDash val="dash"/>
                    </a:lnL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07838" y="306828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25">
                <a:solidFill>
                  <a:srgbClr val="1181C7"/>
                </a:solidFill>
                <a:latin typeface="Verdana"/>
                <a:cs typeface="Verdana"/>
              </a:rPr>
              <a:t>18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798"/>
            <a:ext cx="45377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Verdana"/>
                <a:cs typeface="Verdana"/>
              </a:rPr>
              <a:t>Coleta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geral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Coleta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destinada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625">
                <a:latin typeface="Verdana"/>
                <a:cs typeface="Verdana"/>
              </a:rPr>
              <a:t>m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reciclagem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319162"/>
            <a:ext cx="5734050" cy="354329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11887" y="306828"/>
            <a:ext cx="1612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40">
                <a:solidFill>
                  <a:srgbClr val="1181C7"/>
                </a:solidFill>
                <a:latin typeface="Verdana"/>
                <a:cs typeface="Verdana"/>
              </a:rPr>
              <a:t>19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22"/>
            <a:ext cx="3896360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5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REFORMAS</a:t>
            </a:r>
            <a:r>
              <a:rPr dirty="0" u="heavy" sz="2000" spc="-8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54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8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CONSTRUÇÕES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35">
                <a:latin typeface="Verdana"/>
                <a:cs typeface="Verdana"/>
              </a:rPr>
              <a:t>Gastos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reformas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no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período-</a:t>
            </a:r>
            <a:r>
              <a:rPr dirty="0" sz="1600" spc="-20">
                <a:latin typeface="Verdana"/>
                <a:cs typeface="Verdana"/>
              </a:rPr>
              <a:t>base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530424"/>
            <a:ext cx="4573270" cy="5175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 spc="-35">
                <a:latin typeface="Verdana"/>
                <a:cs typeface="Verdana"/>
              </a:rPr>
              <a:t>Gastos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construção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novos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edifícios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no </a:t>
            </a:r>
            <a:r>
              <a:rPr dirty="0" sz="1600">
                <a:latin typeface="Verdana"/>
                <a:cs typeface="Verdana"/>
              </a:rPr>
              <a:t>período-</a:t>
            </a:r>
            <a:r>
              <a:rPr dirty="0" sz="1600" spc="-20">
                <a:latin typeface="Verdana"/>
                <a:cs typeface="Verdana"/>
              </a:rPr>
              <a:t>base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006029"/>
            <a:ext cx="5734050" cy="32289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216476"/>
            <a:ext cx="5734050" cy="316229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21948"/>
            <a:ext cx="7569200" cy="82714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300" y="1163143"/>
            <a:ext cx="300037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75">
                <a:solidFill>
                  <a:srgbClr val="1181C7"/>
                </a:solidFill>
                <a:latin typeface="Trebuchet MS"/>
                <a:cs typeface="Trebuchet MS"/>
              </a:rPr>
              <a:t>Administração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3335976"/>
            <a:ext cx="5523230" cy="3275329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Ricardo</a:t>
            </a:r>
            <a:r>
              <a:rPr dirty="0" sz="19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Hofmeister</a:t>
            </a:r>
            <a:r>
              <a:rPr dirty="0" sz="19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9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Almeida</a:t>
            </a:r>
            <a:r>
              <a:rPr dirty="0" sz="19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Martins</a:t>
            </a:r>
            <a:r>
              <a:rPr dirty="0" sz="19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Costa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500" spc="-10" b="1">
                <a:solidFill>
                  <a:srgbClr val="FFFFFF"/>
                </a:solidFill>
                <a:latin typeface="Verdana"/>
                <a:cs typeface="Verdana"/>
              </a:rPr>
              <a:t>Presidente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Alexandre</a:t>
            </a:r>
            <a:r>
              <a:rPr dirty="0" sz="19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Corrêa</a:t>
            </a:r>
            <a:r>
              <a:rPr dirty="0" sz="19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dirty="0" sz="19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Verdana"/>
                <a:cs typeface="Verdana"/>
              </a:rPr>
              <a:t>Cruz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500" spc="-75" b="1">
                <a:solidFill>
                  <a:srgbClr val="FFFFFF"/>
                </a:solidFill>
                <a:latin typeface="Verdana"/>
                <a:cs typeface="Verdana"/>
              </a:rPr>
              <a:t>Vice-</a:t>
            </a:r>
            <a:r>
              <a:rPr dirty="0" sz="1500" spc="-10" b="1">
                <a:solidFill>
                  <a:srgbClr val="FFFFFF"/>
                </a:solidFill>
                <a:latin typeface="Verdana"/>
                <a:cs typeface="Verdana"/>
              </a:rPr>
              <a:t>Presidente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900" spc="-25">
                <a:solidFill>
                  <a:srgbClr val="FFFFFF"/>
                </a:solidFill>
                <a:latin typeface="Verdana"/>
                <a:cs typeface="Verdana"/>
              </a:rPr>
              <a:t>Laís</a:t>
            </a:r>
            <a:r>
              <a:rPr dirty="0" sz="19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Helena</a:t>
            </a:r>
            <a:r>
              <a:rPr dirty="0" sz="19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Jaeger</a:t>
            </a:r>
            <a:r>
              <a:rPr dirty="0" sz="19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Nicotti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500" spc="-75" b="1">
                <a:solidFill>
                  <a:srgbClr val="FFFFFF"/>
                </a:solidFill>
                <a:latin typeface="Verdana"/>
                <a:cs typeface="Verdana"/>
              </a:rPr>
              <a:t>Corregedora</a:t>
            </a:r>
            <a:r>
              <a:rPr dirty="0" sz="1500" spc="-3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Verdana"/>
                <a:cs typeface="Verdana"/>
              </a:rPr>
              <a:t>Regional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Maria</a:t>
            </a:r>
            <a:r>
              <a:rPr dirty="0" sz="19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Madalena</a:t>
            </a:r>
            <a:r>
              <a:rPr dirty="0" sz="19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Telesca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500" spc="-70" b="1">
                <a:solidFill>
                  <a:srgbClr val="FFFFFF"/>
                </a:solidFill>
                <a:latin typeface="Verdana"/>
                <a:cs typeface="Verdana"/>
              </a:rPr>
              <a:t>Vice-</a:t>
            </a:r>
            <a:r>
              <a:rPr dirty="0" sz="1500" spc="-75" b="1">
                <a:solidFill>
                  <a:srgbClr val="FFFFFF"/>
                </a:solidFill>
                <a:latin typeface="Verdana"/>
                <a:cs typeface="Verdana"/>
              </a:rPr>
              <a:t>Corregedora</a:t>
            </a:r>
            <a:r>
              <a:rPr dirty="0" sz="15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Verdana"/>
                <a:cs typeface="Verdana"/>
              </a:rPr>
              <a:t>Regional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75869" y="306828"/>
            <a:ext cx="1974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20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22"/>
            <a:ext cx="5118735" cy="1226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LIMPEZA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35">
                <a:latin typeface="Verdana"/>
                <a:cs typeface="Verdana"/>
              </a:rPr>
              <a:t>Gastos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contratos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limpeza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no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período-</a:t>
            </a:r>
            <a:r>
              <a:rPr dirty="0" sz="1600" spc="-20">
                <a:latin typeface="Verdana"/>
                <a:cs typeface="Verdana"/>
              </a:rPr>
              <a:t>base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100" spc="-25">
                <a:latin typeface="Verdana"/>
                <a:cs typeface="Verdana"/>
              </a:rPr>
              <a:t>(em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milhares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R$)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63600" y="5956289"/>
            <a:ext cx="5829300" cy="762000"/>
          </a:xfrm>
          <a:prstGeom prst="rect">
            <a:avLst/>
          </a:prstGeom>
          <a:solidFill>
            <a:srgbClr val="1181C7"/>
          </a:solidFill>
          <a:ln w="25400">
            <a:solidFill>
              <a:srgbClr val="F58F42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28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Área</a:t>
            </a:r>
            <a:r>
              <a:rPr dirty="0" sz="16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contratada</a:t>
            </a:r>
            <a:endParaRPr sz="1600">
              <a:latin typeface="Verdana"/>
              <a:cs typeface="Verdana"/>
            </a:endParaRPr>
          </a:p>
          <a:p>
            <a:pPr marL="2374900">
              <a:lnSpc>
                <a:spcPct val="100000"/>
              </a:lnSpc>
              <a:spcBef>
                <a:spcPts val="1230"/>
              </a:spcBef>
            </a:pPr>
            <a:r>
              <a:rPr dirty="0" sz="1600" spc="-254" b="1">
                <a:solidFill>
                  <a:srgbClr val="FFFFFF"/>
                </a:solidFill>
                <a:latin typeface="Verdana"/>
                <a:cs typeface="Verdana"/>
              </a:rPr>
              <a:t>169.413</a:t>
            </a:r>
            <a:r>
              <a:rPr dirty="0" sz="1600" spc="-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Verdana"/>
                <a:cs typeface="Verdana"/>
              </a:rPr>
              <a:t>m²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201862"/>
            <a:ext cx="5734050" cy="323850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17610" y="306828"/>
            <a:ext cx="1555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70">
                <a:solidFill>
                  <a:srgbClr val="1181C7"/>
                </a:solidFill>
                <a:latin typeface="Verdana"/>
                <a:cs typeface="Verdana"/>
              </a:rPr>
              <a:t>21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810"/>
            <a:ext cx="40582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contratos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limpeza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m²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4843533"/>
            <a:ext cx="31902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material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limpeza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319162"/>
            <a:ext cx="5734050" cy="32289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281885"/>
            <a:ext cx="5734050" cy="32004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88712" y="306828"/>
            <a:ext cx="1841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1181C7"/>
                </a:solidFill>
                <a:latin typeface="Verdana"/>
                <a:cs typeface="Verdana"/>
              </a:rPr>
              <a:t>22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5694680" cy="1474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2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VIGILÂNCIA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1600"/>
              </a:lnSpc>
            </a:pPr>
            <a:r>
              <a:rPr dirty="0" sz="1600" spc="-35">
                <a:latin typeface="Verdana"/>
                <a:cs typeface="Verdana"/>
              </a:rPr>
              <a:t>Gastos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contratos: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vigilância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armada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desarmada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X </a:t>
            </a:r>
            <a:r>
              <a:rPr dirty="0" sz="1600" spc="-10">
                <a:latin typeface="Verdana"/>
                <a:cs typeface="Verdana"/>
              </a:rPr>
              <a:t>vigilância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eletrônica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100" spc="-25">
                <a:latin typeface="Verdana"/>
                <a:cs typeface="Verdana"/>
              </a:rPr>
              <a:t>(em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milhares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R$)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449586"/>
            <a:ext cx="5734050" cy="354330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7300" y="306828"/>
            <a:ext cx="5785485" cy="1090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23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100">
              <a:latin typeface="Verdana"/>
              <a:cs typeface="Verdana"/>
            </a:endParaRPr>
          </a:p>
          <a:p>
            <a:pPr marL="12700" marR="153035">
              <a:lnSpc>
                <a:spcPct val="101600"/>
              </a:lnSpc>
            </a:pPr>
            <a:r>
              <a:rPr dirty="0" sz="1600">
                <a:latin typeface="Verdana"/>
                <a:cs typeface="Verdana"/>
              </a:rPr>
              <a:t>Quantidade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total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pessoas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contratadas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para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serviço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vigilância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armada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desarmada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5053133"/>
            <a:ext cx="5085715" cy="5175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médio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contrato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vigilância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armada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e </a:t>
            </a:r>
            <a:r>
              <a:rPr dirty="0" sz="1600" spc="-10">
                <a:latin typeface="Verdana"/>
                <a:cs typeface="Verdana"/>
              </a:rPr>
              <a:t>desarmada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566837"/>
            <a:ext cx="5734050" cy="31908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840784"/>
            <a:ext cx="5734050" cy="2695574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78942" y="306828"/>
            <a:ext cx="1943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24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5183505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2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TELEFONIA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Verdana"/>
                <a:cs typeface="Verdana"/>
              </a:rPr>
              <a:t>Linhas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telefônicas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70">
                <a:latin typeface="Verdana"/>
                <a:cs typeface="Verdana"/>
              </a:rPr>
              <a:t>ﬁxas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Linhas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telefônicas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móveis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173681"/>
            <a:ext cx="29705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Dados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válidos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30">
                <a:latin typeface="Verdana"/>
                <a:cs typeface="Verdana"/>
              </a:rPr>
              <a:t>para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todo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os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meses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2024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7300" y="5817315"/>
            <a:ext cx="54038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telefonia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ﬁxa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telefonia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móvel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006029"/>
            <a:ext cx="5734050" cy="312419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255667"/>
            <a:ext cx="5734050" cy="3152775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88991" y="306828"/>
            <a:ext cx="1841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1181C7"/>
                </a:solidFill>
                <a:latin typeface="Verdana"/>
                <a:cs typeface="Verdana"/>
              </a:rPr>
              <a:t>25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810"/>
            <a:ext cx="4306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relativo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telefonia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-</a:t>
            </a:r>
            <a:r>
              <a:rPr dirty="0" sz="1600" spc="290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ﬁxa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móvel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319162"/>
            <a:ext cx="5734050" cy="3190874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83268" y="306828"/>
            <a:ext cx="1898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solidFill>
                  <a:srgbClr val="1181C7"/>
                </a:solidFill>
                <a:latin typeface="Verdana"/>
                <a:cs typeface="Verdana"/>
              </a:rPr>
              <a:t>26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1660525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3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VEÍCULOS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Verdana"/>
                <a:cs typeface="Verdana"/>
              </a:rPr>
              <a:t>Quilometragem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500832"/>
            <a:ext cx="28428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Verdana"/>
                <a:cs typeface="Verdana"/>
              </a:rPr>
              <a:t>Usuários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tipo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veículo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006029"/>
            <a:ext cx="5734050" cy="31718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040784"/>
            <a:ext cx="5734050" cy="35433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7300" y="306828"/>
            <a:ext cx="5785485" cy="843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27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Verdana"/>
                <a:cs typeface="Verdana"/>
              </a:rPr>
              <a:t>Quantidade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veículos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fonte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combustível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5101723"/>
            <a:ext cx="4548505" cy="717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Quantidade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veículos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movidos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por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fontes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30">
                <a:latin typeface="Verdana"/>
                <a:cs typeface="Verdana"/>
              </a:rPr>
              <a:t>alternativas:</a:t>
            </a:r>
            <a:r>
              <a:rPr dirty="0" sz="1100" spc="2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0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15">
                <a:latin typeface="Verdana"/>
                <a:cs typeface="Verdana"/>
              </a:rPr>
              <a:t>(zero).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Quantidade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veículos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ﬁnalidade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319162"/>
            <a:ext cx="5734050" cy="35432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987901"/>
            <a:ext cx="5734050" cy="354330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78940" y="306828"/>
            <a:ext cx="1943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28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810"/>
            <a:ext cx="3662679" cy="595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manutenção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veículos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100" spc="-10">
                <a:latin typeface="Verdana"/>
                <a:cs typeface="Verdana"/>
              </a:rPr>
              <a:t>(Em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R$)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4172591"/>
            <a:ext cx="4450080" cy="595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relativo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manutenção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veículo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100" spc="-25">
                <a:latin typeface="Verdana"/>
                <a:cs typeface="Verdana"/>
              </a:rPr>
              <a:t>(em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R$)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7300" y="7473921"/>
            <a:ext cx="36734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5">
                <a:latin typeface="Verdana"/>
                <a:cs typeface="Verdana"/>
              </a:rPr>
              <a:t>Gastos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contratos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motoristas</a:t>
            </a:r>
            <a:endParaRPr sz="1600">
              <a:latin typeface="Verdana"/>
              <a:cs typeface="Verdana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01700" y="7899401"/>
          <a:ext cx="5991225" cy="1227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3850"/>
                <a:gridCol w="1781175"/>
              </a:tblGrid>
              <a:tr h="323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0" b="1">
                          <a:latin typeface="Verdana"/>
                          <a:cs typeface="Verdana"/>
                        </a:rPr>
                        <a:t>Tipo</a:t>
                      </a:r>
                      <a:r>
                        <a:rPr dirty="0" sz="1100" spc="-6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35" b="1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5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 b="1">
                          <a:latin typeface="Verdana"/>
                          <a:cs typeface="Verdana"/>
                        </a:rPr>
                        <a:t>gasto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55880">
                    <a:lnR w="12700">
                      <a:solidFill>
                        <a:srgbClr val="1181C7"/>
                      </a:solidFill>
                      <a:prstDash val="dash"/>
                    </a:lnR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45" b="1">
                          <a:latin typeface="Verdana"/>
                          <a:cs typeface="Verdana"/>
                        </a:rPr>
                        <a:t>Consolidado</a:t>
                      </a:r>
                      <a:r>
                        <a:rPr dirty="0" sz="1100" spc="-2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2024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1181C7"/>
                      </a:solidFill>
                      <a:prstDash val="dash"/>
                    </a:lnL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900" spc="-10">
                          <a:latin typeface="Verdana"/>
                          <a:cs typeface="Verdana"/>
                        </a:rPr>
                        <a:t>motoristas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71755"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-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1181C7"/>
                      </a:solidFill>
                      <a:prstDash val="dash"/>
                    </a:lnL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900" spc="-10">
                          <a:latin typeface="Verdana"/>
                          <a:cs typeface="Verdana"/>
                        </a:rPr>
                        <a:t>motoristas</a:t>
                      </a:r>
                      <a:r>
                        <a:rPr dirty="0" sz="9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>
                          <a:latin typeface="Verdana"/>
                          <a:cs typeface="Verdana"/>
                        </a:rPr>
                        <a:t>por</a:t>
                      </a:r>
                      <a:r>
                        <a:rPr dirty="0" sz="9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 spc="-10">
                          <a:latin typeface="Verdana"/>
                          <a:cs typeface="Verdana"/>
                        </a:rPr>
                        <a:t>veículo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9850"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-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1181C7"/>
                      </a:solidFill>
                      <a:prstDash val="dash"/>
                    </a:lnL>
                    <a:lnT w="12700">
                      <a:solidFill>
                        <a:srgbClr val="1181C7"/>
                      </a:solidFill>
                      <a:prstDash val="dash"/>
                    </a:lnT>
                    <a:lnB w="12700">
                      <a:solidFill>
                        <a:srgbClr val="1181C7"/>
                      </a:solidFill>
                      <a:prstDash val="dash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900">
                          <a:latin typeface="Verdana"/>
                          <a:cs typeface="Verdana"/>
                        </a:rPr>
                        <a:t>agenciamento</a:t>
                      </a:r>
                      <a:r>
                        <a:rPr dirty="0" sz="9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9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 spc="-10">
                          <a:latin typeface="Verdana"/>
                          <a:cs typeface="Verdana"/>
                        </a:rPr>
                        <a:t>transporte</a:t>
                      </a:r>
                      <a:r>
                        <a:rPr dirty="0" sz="9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 spc="-10">
                          <a:latin typeface="Verdana"/>
                          <a:cs typeface="Verdana"/>
                        </a:rPr>
                        <a:t>terrestre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R w="12700">
                      <a:solidFill>
                        <a:srgbClr val="1181C7"/>
                      </a:solidFill>
                      <a:prstDash val="dash"/>
                    </a:lnR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900" spc="-50">
                          <a:latin typeface="Verdana"/>
                          <a:cs typeface="Verdana"/>
                        </a:rPr>
                        <a:t>-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1181C7"/>
                      </a:solidFill>
                      <a:prstDash val="dash"/>
                    </a:lnL>
                    <a:lnT w="12700">
                      <a:solidFill>
                        <a:srgbClr val="1181C7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514995"/>
            <a:ext cx="5591174" cy="23622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4806801"/>
            <a:ext cx="5734050" cy="2371725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82989" y="306828"/>
            <a:ext cx="1898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solidFill>
                  <a:srgbClr val="1181C7"/>
                </a:solidFill>
                <a:latin typeface="Verdana"/>
                <a:cs typeface="Verdana"/>
              </a:rPr>
              <a:t>29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3611879" cy="1226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6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COMBUSTÍVEL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combustível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fonte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100" spc="-25">
                <a:latin typeface="Verdana"/>
                <a:cs typeface="Verdana"/>
              </a:rPr>
              <a:t>(em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litros)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6040582"/>
            <a:ext cx="39789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gasolina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veículos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híbridos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201862"/>
            <a:ext cx="5734050" cy="35433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478934"/>
            <a:ext cx="5734050" cy="319087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8724900"/>
            <a:ext cx="7569200" cy="1968500"/>
            <a:chOff x="0" y="8724900"/>
            <a:chExt cx="7569200" cy="1968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0" y="8724900"/>
              <a:ext cx="7564549" cy="19684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928040"/>
              <a:ext cx="7569200" cy="8001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7300" y="844350"/>
            <a:ext cx="5567045" cy="14560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500"/>
              </a:lnSpc>
              <a:spcBef>
                <a:spcPts val="100"/>
              </a:spcBef>
            </a:pPr>
            <a:r>
              <a:rPr dirty="0" sz="3800" spc="-285">
                <a:solidFill>
                  <a:srgbClr val="1181C7"/>
                </a:solidFill>
                <a:latin typeface="Trebuchet MS"/>
                <a:cs typeface="Trebuchet MS"/>
              </a:rPr>
              <a:t>Comitê</a:t>
            </a:r>
            <a:r>
              <a:rPr dirty="0" sz="3800" spc="-165">
                <a:solidFill>
                  <a:srgbClr val="1181C7"/>
                </a:solidFill>
                <a:latin typeface="Trebuchet MS"/>
                <a:cs typeface="Trebuchet MS"/>
              </a:rPr>
              <a:t> </a:t>
            </a:r>
            <a:r>
              <a:rPr dirty="0" sz="3800" spc="-365">
                <a:solidFill>
                  <a:srgbClr val="1181C7"/>
                </a:solidFill>
                <a:latin typeface="Trebuchet MS"/>
                <a:cs typeface="Trebuchet MS"/>
              </a:rPr>
              <a:t>de</a:t>
            </a:r>
            <a:r>
              <a:rPr dirty="0" sz="3800" spc="-165">
                <a:solidFill>
                  <a:srgbClr val="1181C7"/>
                </a:solidFill>
                <a:latin typeface="Trebuchet MS"/>
                <a:cs typeface="Trebuchet MS"/>
              </a:rPr>
              <a:t> </a:t>
            </a:r>
            <a:r>
              <a:rPr dirty="0" sz="3800" spc="-290">
                <a:solidFill>
                  <a:srgbClr val="1181C7"/>
                </a:solidFill>
                <a:latin typeface="Trebuchet MS"/>
                <a:cs typeface="Trebuchet MS"/>
              </a:rPr>
              <a:t>Patrimônio, </a:t>
            </a:r>
            <a:r>
              <a:rPr dirty="0" sz="3800" spc="-195">
                <a:solidFill>
                  <a:srgbClr val="1181C7"/>
                </a:solidFill>
                <a:latin typeface="Trebuchet MS"/>
                <a:cs typeface="Trebuchet MS"/>
              </a:rPr>
              <a:t>Logística</a:t>
            </a:r>
            <a:r>
              <a:rPr dirty="0" sz="3800" spc="-145">
                <a:solidFill>
                  <a:srgbClr val="1181C7"/>
                </a:solidFill>
                <a:latin typeface="Trebuchet MS"/>
                <a:cs typeface="Trebuchet MS"/>
              </a:rPr>
              <a:t> </a:t>
            </a:r>
            <a:r>
              <a:rPr dirty="0" sz="3800" spc="-420">
                <a:solidFill>
                  <a:srgbClr val="1181C7"/>
                </a:solidFill>
                <a:latin typeface="Trebuchet MS"/>
                <a:cs typeface="Trebuchet MS"/>
              </a:rPr>
              <a:t>e</a:t>
            </a:r>
            <a:r>
              <a:rPr dirty="0" sz="3800" spc="-140">
                <a:solidFill>
                  <a:srgbClr val="1181C7"/>
                </a:solidFill>
                <a:latin typeface="Trebuchet MS"/>
                <a:cs typeface="Trebuchet MS"/>
              </a:rPr>
              <a:t> </a:t>
            </a:r>
            <a:r>
              <a:rPr dirty="0" sz="3800" spc="-229">
                <a:solidFill>
                  <a:srgbClr val="1181C7"/>
                </a:solidFill>
                <a:latin typeface="Trebuchet MS"/>
                <a:cs typeface="Trebuchet MS"/>
              </a:rPr>
              <a:t>Sustentabilidade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7300" y="2617133"/>
            <a:ext cx="5769610" cy="538988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100" spc="-45" b="1">
                <a:latin typeface="Verdana"/>
                <a:cs typeface="Verdana"/>
              </a:rPr>
              <a:t>Rodrigo</a:t>
            </a:r>
            <a:r>
              <a:rPr dirty="0" sz="1100" spc="-30" b="1">
                <a:latin typeface="Verdana"/>
                <a:cs typeface="Verdana"/>
              </a:rPr>
              <a:t> </a:t>
            </a:r>
            <a:r>
              <a:rPr dirty="0" sz="1100" spc="-55" b="1">
                <a:latin typeface="Verdana"/>
                <a:cs typeface="Verdana"/>
              </a:rPr>
              <a:t>Trindade</a:t>
            </a:r>
            <a:r>
              <a:rPr dirty="0" sz="1100" spc="-30" b="1">
                <a:latin typeface="Verdana"/>
                <a:cs typeface="Verdana"/>
              </a:rPr>
              <a:t> </a:t>
            </a:r>
            <a:r>
              <a:rPr dirty="0" sz="1100" spc="-35" b="1">
                <a:latin typeface="Verdana"/>
                <a:cs typeface="Verdana"/>
              </a:rPr>
              <a:t>de</a:t>
            </a:r>
            <a:r>
              <a:rPr dirty="0" sz="1100" spc="-25" b="1">
                <a:latin typeface="Verdana"/>
                <a:cs typeface="Verdana"/>
              </a:rPr>
              <a:t> </a:t>
            </a:r>
            <a:r>
              <a:rPr dirty="0" sz="1100" spc="-75" b="1">
                <a:latin typeface="Verdana"/>
                <a:cs typeface="Verdana"/>
              </a:rPr>
              <a:t>Souza,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Juiz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Auxiliar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da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Presidência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(Coordenador)</a:t>
            </a:r>
            <a:endParaRPr sz="1100">
              <a:latin typeface="Verdana"/>
              <a:cs typeface="Verdana"/>
            </a:endParaRPr>
          </a:p>
          <a:p>
            <a:pPr marL="12700" marR="1592580">
              <a:lnSpc>
                <a:spcPct val="152400"/>
              </a:lnSpc>
            </a:pPr>
            <a:r>
              <a:rPr dirty="0" sz="1100" spc="-45" b="1">
                <a:latin typeface="Verdana"/>
                <a:cs typeface="Verdana"/>
              </a:rPr>
              <a:t>Daniel</a:t>
            </a:r>
            <a:r>
              <a:rPr dirty="0" sz="1100" spc="-40" b="1">
                <a:latin typeface="Verdana"/>
                <a:cs typeface="Verdana"/>
              </a:rPr>
              <a:t> </a:t>
            </a:r>
            <a:r>
              <a:rPr dirty="0" sz="1100" spc="-65" b="1">
                <a:latin typeface="Verdana"/>
                <a:cs typeface="Verdana"/>
              </a:rPr>
              <a:t>Souza</a:t>
            </a:r>
            <a:r>
              <a:rPr dirty="0" sz="1100" spc="-35" b="1">
                <a:latin typeface="Verdana"/>
                <a:cs typeface="Verdana"/>
              </a:rPr>
              <a:t> de </a:t>
            </a:r>
            <a:r>
              <a:rPr dirty="0" sz="1100" spc="-70" b="1">
                <a:latin typeface="Verdana"/>
                <a:cs typeface="Verdana"/>
              </a:rPr>
              <a:t>Nonohay</a:t>
            </a:r>
            <a:r>
              <a:rPr dirty="0" sz="1100" spc="-70">
                <a:latin typeface="Verdana"/>
                <a:cs typeface="Verdana"/>
              </a:rPr>
              <a:t>,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Juiz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Auxiliar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da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Corregedoria</a:t>
            </a:r>
            <a:r>
              <a:rPr dirty="0" sz="1100" spc="500">
                <a:latin typeface="Verdana"/>
                <a:cs typeface="Verdana"/>
              </a:rPr>
              <a:t> </a:t>
            </a:r>
            <a:r>
              <a:rPr dirty="0" sz="1100" spc="-60" b="1">
                <a:latin typeface="Verdana"/>
                <a:cs typeface="Verdana"/>
              </a:rPr>
              <a:t>Ary</a:t>
            </a:r>
            <a:r>
              <a:rPr dirty="0" sz="1100" spc="-20" b="1">
                <a:latin typeface="Verdana"/>
                <a:cs typeface="Verdana"/>
              </a:rPr>
              <a:t> </a:t>
            </a:r>
            <a:r>
              <a:rPr dirty="0" sz="1100" spc="-45" b="1">
                <a:latin typeface="Verdana"/>
                <a:cs typeface="Verdana"/>
              </a:rPr>
              <a:t>Marimon</a:t>
            </a:r>
            <a:r>
              <a:rPr dirty="0" sz="1100" spc="-15" b="1">
                <a:latin typeface="Verdana"/>
                <a:cs typeface="Verdana"/>
              </a:rPr>
              <a:t> </a:t>
            </a:r>
            <a:r>
              <a:rPr dirty="0" sz="1100" spc="-55" b="1">
                <a:latin typeface="Verdana"/>
                <a:cs typeface="Verdana"/>
              </a:rPr>
              <a:t>Filho,</a:t>
            </a:r>
            <a:r>
              <a:rPr dirty="0" sz="1100" spc="-45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magistrado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indicado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pela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Presidência </a:t>
            </a:r>
            <a:r>
              <a:rPr dirty="0" sz="1100" spc="-30" b="1">
                <a:latin typeface="Verdana"/>
                <a:cs typeface="Verdana"/>
              </a:rPr>
              <a:t>Diogo</a:t>
            </a:r>
            <a:r>
              <a:rPr dirty="0" sz="1100" spc="-25" b="1">
                <a:latin typeface="Verdana"/>
                <a:cs typeface="Verdana"/>
              </a:rPr>
              <a:t> </a:t>
            </a:r>
            <a:r>
              <a:rPr dirty="0" sz="1100" spc="-35" b="1">
                <a:latin typeface="Verdana"/>
                <a:cs typeface="Verdana"/>
              </a:rPr>
              <a:t>de</a:t>
            </a:r>
            <a:r>
              <a:rPr dirty="0" sz="1100" spc="-20" b="1">
                <a:latin typeface="Verdana"/>
                <a:cs typeface="Verdana"/>
              </a:rPr>
              <a:t> </a:t>
            </a:r>
            <a:r>
              <a:rPr dirty="0" sz="1100" spc="-75" b="1">
                <a:latin typeface="Verdana"/>
                <a:cs typeface="Verdana"/>
              </a:rPr>
              <a:t>Seixas</a:t>
            </a:r>
            <a:r>
              <a:rPr dirty="0" sz="1100" spc="-25" b="1">
                <a:latin typeface="Verdana"/>
                <a:cs typeface="Verdana"/>
              </a:rPr>
              <a:t> </a:t>
            </a:r>
            <a:r>
              <a:rPr dirty="0" sz="1100" spc="-60" b="1">
                <a:latin typeface="Verdana"/>
                <a:cs typeface="Verdana"/>
              </a:rPr>
              <a:t>Grimberg,</a:t>
            </a:r>
            <a:r>
              <a:rPr dirty="0" sz="1100" spc="-45" b="1">
                <a:latin typeface="Verdana"/>
                <a:cs typeface="Verdana"/>
              </a:rPr>
              <a:t> </a:t>
            </a:r>
            <a:r>
              <a:rPr dirty="0" sz="1100" spc="-30">
                <a:latin typeface="Verdana"/>
                <a:cs typeface="Verdana"/>
              </a:rPr>
              <a:t>Secretário-Geral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da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Presidência </a:t>
            </a:r>
            <a:r>
              <a:rPr dirty="0" sz="1100" spc="-60" b="1">
                <a:latin typeface="Verdana"/>
                <a:cs typeface="Verdana"/>
              </a:rPr>
              <a:t>Rejane</a:t>
            </a:r>
            <a:r>
              <a:rPr dirty="0" sz="1100" spc="-15" b="1">
                <a:latin typeface="Verdana"/>
                <a:cs typeface="Verdana"/>
              </a:rPr>
              <a:t> </a:t>
            </a:r>
            <a:r>
              <a:rPr dirty="0" sz="1100" spc="-55" b="1">
                <a:latin typeface="Verdana"/>
                <a:cs typeface="Verdana"/>
              </a:rPr>
              <a:t>Carvalho</a:t>
            </a:r>
            <a:r>
              <a:rPr dirty="0" sz="1100" spc="-15" b="1">
                <a:latin typeface="Verdana"/>
                <a:cs typeface="Verdana"/>
              </a:rPr>
              <a:t> </a:t>
            </a:r>
            <a:r>
              <a:rPr dirty="0" sz="1100" spc="-60" b="1">
                <a:latin typeface="Verdana"/>
                <a:cs typeface="Verdana"/>
              </a:rPr>
              <a:t>Donis,</a:t>
            </a:r>
            <a:r>
              <a:rPr dirty="0" sz="1100" spc="-35" b="1">
                <a:latin typeface="Verdana"/>
                <a:cs typeface="Verdana"/>
              </a:rPr>
              <a:t> </a:t>
            </a:r>
            <a:r>
              <a:rPr dirty="0" sz="1100" spc="-30">
                <a:latin typeface="Verdana"/>
                <a:cs typeface="Verdana"/>
              </a:rPr>
              <a:t>Diretora-</a:t>
            </a:r>
            <a:r>
              <a:rPr dirty="0" sz="1100" spc="-20">
                <a:latin typeface="Verdana"/>
                <a:cs typeface="Verdana"/>
              </a:rPr>
              <a:t>Geral</a:t>
            </a:r>
            <a:endParaRPr sz="1100">
              <a:latin typeface="Verdana"/>
              <a:cs typeface="Verdana"/>
            </a:endParaRPr>
          </a:p>
          <a:p>
            <a:pPr marL="12700" marR="474980">
              <a:lnSpc>
                <a:spcPct val="152400"/>
              </a:lnSpc>
            </a:pPr>
            <a:r>
              <a:rPr dirty="0" sz="1100" spc="-65" b="1">
                <a:latin typeface="Verdana"/>
                <a:cs typeface="Verdana"/>
              </a:rPr>
              <a:t>Bárbara</a:t>
            </a:r>
            <a:r>
              <a:rPr dirty="0" sz="1100" spc="-25" b="1">
                <a:latin typeface="Verdana"/>
                <a:cs typeface="Verdana"/>
              </a:rPr>
              <a:t> </a:t>
            </a:r>
            <a:r>
              <a:rPr dirty="0" sz="1100" spc="-50" b="1">
                <a:latin typeface="Verdana"/>
                <a:cs typeface="Verdana"/>
              </a:rPr>
              <a:t>Burgardt</a:t>
            </a:r>
            <a:r>
              <a:rPr dirty="0" sz="1100" spc="-20" b="1">
                <a:latin typeface="Verdana"/>
                <a:cs typeface="Verdana"/>
              </a:rPr>
              <a:t> </a:t>
            </a:r>
            <a:r>
              <a:rPr dirty="0" sz="1100" spc="-60" b="1">
                <a:latin typeface="Verdana"/>
                <a:cs typeface="Verdana"/>
              </a:rPr>
              <a:t>Casaletti,</a:t>
            </a:r>
            <a:r>
              <a:rPr dirty="0" sz="1100" spc="-45" b="1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Diretora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da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30">
                <a:latin typeface="Verdana"/>
                <a:cs typeface="Verdana"/>
              </a:rPr>
              <a:t>Secretaria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Governança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Gestão Estratégica</a:t>
            </a:r>
            <a:endParaRPr sz="1100">
              <a:latin typeface="Verdana"/>
              <a:cs typeface="Verdana"/>
            </a:endParaRPr>
          </a:p>
          <a:p>
            <a:pPr marL="12700" marR="399415">
              <a:lnSpc>
                <a:spcPct val="152400"/>
              </a:lnSpc>
            </a:pPr>
            <a:r>
              <a:rPr dirty="0" sz="1100" spc="-45" b="1">
                <a:latin typeface="Verdana"/>
                <a:cs typeface="Verdana"/>
              </a:rPr>
              <a:t>Anita</a:t>
            </a:r>
            <a:r>
              <a:rPr dirty="0" sz="1100" spc="-20" b="1">
                <a:latin typeface="Verdana"/>
                <a:cs typeface="Verdana"/>
              </a:rPr>
              <a:t> </a:t>
            </a:r>
            <a:r>
              <a:rPr dirty="0" sz="1100" spc="-55" b="1">
                <a:latin typeface="Verdana"/>
                <a:cs typeface="Verdana"/>
              </a:rPr>
              <a:t>Cristina</a:t>
            </a:r>
            <a:r>
              <a:rPr dirty="0" sz="1100" spc="-15" b="1">
                <a:latin typeface="Verdana"/>
                <a:cs typeface="Verdana"/>
              </a:rPr>
              <a:t> </a:t>
            </a:r>
            <a:r>
              <a:rPr dirty="0" sz="1100" spc="-35" b="1">
                <a:latin typeface="Verdana"/>
                <a:cs typeface="Verdana"/>
              </a:rPr>
              <a:t>de</a:t>
            </a:r>
            <a:r>
              <a:rPr dirty="0" sz="1100" spc="-15" b="1">
                <a:latin typeface="Verdana"/>
                <a:cs typeface="Verdana"/>
              </a:rPr>
              <a:t> </a:t>
            </a:r>
            <a:r>
              <a:rPr dirty="0" sz="1100" spc="-70" b="1">
                <a:latin typeface="Verdana"/>
                <a:cs typeface="Verdana"/>
              </a:rPr>
              <a:t>Jesus,</a:t>
            </a:r>
            <a:r>
              <a:rPr dirty="0" sz="1100" spc="-40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Coordenadora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Sustentabilidade,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Acessibilidade</a:t>
            </a:r>
            <a:r>
              <a:rPr dirty="0" sz="1100" spc="-50">
                <a:latin typeface="Verdana"/>
                <a:cs typeface="Verdana"/>
              </a:rPr>
              <a:t> e </a:t>
            </a:r>
            <a:r>
              <a:rPr dirty="0" sz="1100" spc="-10">
                <a:latin typeface="Verdana"/>
                <a:cs typeface="Verdana"/>
              </a:rPr>
              <a:t>Inclusão</a:t>
            </a:r>
            <a:endParaRPr sz="1100">
              <a:latin typeface="Verdana"/>
              <a:cs typeface="Verdana"/>
            </a:endParaRPr>
          </a:p>
          <a:p>
            <a:pPr marL="12700" marR="341630">
              <a:lnSpc>
                <a:spcPct val="152400"/>
              </a:lnSpc>
            </a:pPr>
            <a:r>
              <a:rPr dirty="0" sz="1100" spc="-45" b="1">
                <a:latin typeface="Verdana"/>
                <a:cs typeface="Verdana"/>
              </a:rPr>
              <a:t>Denilson</a:t>
            </a:r>
            <a:r>
              <a:rPr dirty="0" sz="1100" spc="-25" b="1">
                <a:latin typeface="Verdana"/>
                <a:cs typeface="Verdana"/>
              </a:rPr>
              <a:t> </a:t>
            </a:r>
            <a:r>
              <a:rPr dirty="0" sz="1100" spc="-55" b="1">
                <a:latin typeface="Verdana"/>
                <a:cs typeface="Verdana"/>
              </a:rPr>
              <a:t>Ribeiro</a:t>
            </a:r>
            <a:r>
              <a:rPr dirty="0" sz="1100" spc="-25" b="1">
                <a:latin typeface="Verdana"/>
                <a:cs typeface="Verdana"/>
              </a:rPr>
              <a:t> </a:t>
            </a:r>
            <a:r>
              <a:rPr dirty="0" sz="1100" spc="-35" b="1">
                <a:latin typeface="Verdana"/>
                <a:cs typeface="Verdana"/>
              </a:rPr>
              <a:t>de</a:t>
            </a:r>
            <a:r>
              <a:rPr dirty="0" sz="1100" spc="-25" b="1">
                <a:latin typeface="Verdana"/>
                <a:cs typeface="Verdana"/>
              </a:rPr>
              <a:t> </a:t>
            </a:r>
            <a:r>
              <a:rPr dirty="0" sz="1100" spc="-65" b="1">
                <a:latin typeface="Verdana"/>
                <a:cs typeface="Verdana"/>
              </a:rPr>
              <a:t>Quadros,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gestor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vinculado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430">
                <a:latin typeface="Verdana"/>
                <a:cs typeface="Verdana"/>
              </a:rPr>
              <a:t>m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30">
                <a:latin typeface="Verdana"/>
                <a:cs typeface="Verdana"/>
              </a:rPr>
              <a:t>Secretaria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Tecnologia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da </a:t>
            </a:r>
            <a:r>
              <a:rPr dirty="0" sz="1100" spc="-10">
                <a:latin typeface="Verdana"/>
                <a:cs typeface="Verdana"/>
              </a:rPr>
              <a:t>Informação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Comunicações</a:t>
            </a:r>
            <a:endParaRPr sz="1100">
              <a:latin typeface="Verdana"/>
              <a:cs typeface="Verdana"/>
            </a:endParaRPr>
          </a:p>
          <a:p>
            <a:pPr marL="12700" marR="386715">
              <a:lnSpc>
                <a:spcPct val="152400"/>
              </a:lnSpc>
            </a:pPr>
            <a:r>
              <a:rPr dirty="0" sz="1100" spc="-50" b="1">
                <a:latin typeface="Verdana"/>
                <a:cs typeface="Verdana"/>
              </a:rPr>
              <a:t>Patrícia</a:t>
            </a:r>
            <a:r>
              <a:rPr dirty="0" sz="1100" spc="-30" b="1">
                <a:latin typeface="Verdana"/>
                <a:cs typeface="Verdana"/>
              </a:rPr>
              <a:t> </a:t>
            </a:r>
            <a:r>
              <a:rPr dirty="0" sz="1100" spc="-50" b="1">
                <a:latin typeface="Verdana"/>
                <a:cs typeface="Verdana"/>
              </a:rPr>
              <a:t>Fernanda</a:t>
            </a:r>
            <a:r>
              <a:rPr dirty="0" sz="1100" spc="-25" b="1">
                <a:latin typeface="Verdana"/>
                <a:cs typeface="Verdana"/>
              </a:rPr>
              <a:t> </a:t>
            </a:r>
            <a:r>
              <a:rPr dirty="0" sz="1100" spc="-75" b="1">
                <a:latin typeface="Verdana"/>
                <a:cs typeface="Verdana"/>
              </a:rPr>
              <a:t>Rael,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gestora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vinculada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430">
                <a:latin typeface="Verdana"/>
                <a:cs typeface="Verdana"/>
              </a:rPr>
              <a:t>m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30">
                <a:latin typeface="Verdana"/>
                <a:cs typeface="Verdana"/>
              </a:rPr>
              <a:t>Secretaria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Gestão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Pessoas </a:t>
            </a:r>
            <a:r>
              <a:rPr dirty="0" sz="1100" spc="-40" b="1">
                <a:latin typeface="Verdana"/>
                <a:cs typeface="Verdana"/>
              </a:rPr>
              <a:t>João</a:t>
            </a:r>
            <a:r>
              <a:rPr dirty="0" sz="1100" spc="-35" b="1">
                <a:latin typeface="Verdana"/>
                <a:cs typeface="Verdana"/>
              </a:rPr>
              <a:t> </a:t>
            </a:r>
            <a:r>
              <a:rPr dirty="0" sz="1100" spc="-50" b="1">
                <a:latin typeface="Verdana"/>
                <a:cs typeface="Verdana"/>
              </a:rPr>
              <a:t>Henrique</a:t>
            </a:r>
            <a:r>
              <a:rPr dirty="0" sz="1100" spc="-35" b="1">
                <a:latin typeface="Verdana"/>
                <a:cs typeface="Verdana"/>
              </a:rPr>
              <a:t> </a:t>
            </a:r>
            <a:r>
              <a:rPr dirty="0" sz="1100" spc="-55" b="1">
                <a:latin typeface="Verdana"/>
                <a:cs typeface="Verdana"/>
              </a:rPr>
              <a:t>Carvalho</a:t>
            </a:r>
            <a:r>
              <a:rPr dirty="0" sz="1100" spc="-30" b="1">
                <a:latin typeface="Verdana"/>
                <a:cs typeface="Verdana"/>
              </a:rPr>
              <a:t> </a:t>
            </a:r>
            <a:r>
              <a:rPr dirty="0" sz="1100" spc="-35" b="1">
                <a:latin typeface="Verdana"/>
                <a:cs typeface="Verdana"/>
              </a:rPr>
              <a:t>de </a:t>
            </a:r>
            <a:r>
              <a:rPr dirty="0" sz="1100" spc="-45" b="1">
                <a:latin typeface="Verdana"/>
                <a:cs typeface="Verdana"/>
              </a:rPr>
              <a:t>Lima</a:t>
            </a:r>
            <a:r>
              <a:rPr dirty="0" sz="1100" spc="-30" b="1">
                <a:latin typeface="Verdana"/>
                <a:cs typeface="Verdana"/>
              </a:rPr>
              <a:t> </a:t>
            </a:r>
            <a:r>
              <a:rPr dirty="0" sz="1100" spc="-75" b="1">
                <a:latin typeface="Verdana"/>
                <a:cs typeface="Verdana"/>
              </a:rPr>
              <a:t>Ribas,</a:t>
            </a:r>
            <a:r>
              <a:rPr dirty="0" sz="1100" spc="-55" b="1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gestor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vinculado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430">
                <a:latin typeface="Verdana"/>
                <a:cs typeface="Verdana"/>
              </a:rPr>
              <a:t>m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30">
                <a:latin typeface="Verdana"/>
                <a:cs typeface="Verdana"/>
              </a:rPr>
              <a:t>Secretaria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de </a:t>
            </a:r>
            <a:r>
              <a:rPr dirty="0" sz="1100" spc="-10">
                <a:latin typeface="Verdana"/>
                <a:cs typeface="Verdana"/>
              </a:rPr>
              <a:t>Administração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1100" spc="-50" b="1">
                <a:latin typeface="Verdana"/>
                <a:cs typeface="Verdana"/>
              </a:rPr>
              <a:t>Adriana</a:t>
            </a:r>
            <a:r>
              <a:rPr dirty="0" sz="1100" spc="-35" b="1">
                <a:latin typeface="Verdana"/>
                <a:cs typeface="Verdana"/>
              </a:rPr>
              <a:t> </a:t>
            </a:r>
            <a:r>
              <a:rPr dirty="0" sz="1100" spc="-70" b="1">
                <a:latin typeface="Verdana"/>
                <a:cs typeface="Verdana"/>
              </a:rPr>
              <a:t>Werner,</a:t>
            </a:r>
            <a:r>
              <a:rPr dirty="0" sz="1100" spc="-55" b="1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servidora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vinculada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430">
                <a:latin typeface="Verdana"/>
                <a:cs typeface="Verdana"/>
              </a:rPr>
              <a:t>m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Escola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Judicial</a:t>
            </a:r>
            <a:endParaRPr sz="1100">
              <a:latin typeface="Verdana"/>
              <a:cs typeface="Verdana"/>
            </a:endParaRPr>
          </a:p>
          <a:p>
            <a:pPr marL="12700" marR="214629">
              <a:lnSpc>
                <a:spcPct val="152400"/>
              </a:lnSpc>
            </a:pPr>
            <a:r>
              <a:rPr dirty="0" sz="1100" spc="-55" b="1">
                <a:latin typeface="Verdana"/>
                <a:cs typeface="Verdana"/>
              </a:rPr>
              <a:t>Carolina</a:t>
            </a:r>
            <a:r>
              <a:rPr dirty="0" sz="1100" spc="-10" b="1">
                <a:latin typeface="Verdana"/>
                <a:cs typeface="Verdana"/>
              </a:rPr>
              <a:t> </a:t>
            </a:r>
            <a:r>
              <a:rPr dirty="0" sz="1100" spc="-55" b="1">
                <a:latin typeface="Verdana"/>
                <a:cs typeface="Verdana"/>
              </a:rPr>
              <a:t>Trindade</a:t>
            </a:r>
            <a:r>
              <a:rPr dirty="0" sz="1100" spc="-10" b="1">
                <a:latin typeface="Verdana"/>
                <a:cs typeface="Verdana"/>
              </a:rPr>
              <a:t> </a:t>
            </a:r>
            <a:r>
              <a:rPr dirty="0" sz="1100" spc="-35" b="1">
                <a:latin typeface="Verdana"/>
                <a:cs typeface="Verdana"/>
              </a:rPr>
              <a:t>de</a:t>
            </a:r>
            <a:r>
              <a:rPr dirty="0" sz="1100" spc="-5" b="1">
                <a:latin typeface="Verdana"/>
                <a:cs typeface="Verdana"/>
              </a:rPr>
              <a:t> </a:t>
            </a:r>
            <a:r>
              <a:rPr dirty="0" sz="1100" spc="-75" b="1">
                <a:latin typeface="Verdana"/>
                <a:cs typeface="Verdana"/>
              </a:rPr>
              <a:t>Souza,</a:t>
            </a:r>
            <a:r>
              <a:rPr dirty="0" sz="1100" spc="-35" b="1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servidora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vinculada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430">
                <a:latin typeface="Verdana"/>
                <a:cs typeface="Verdana"/>
              </a:rPr>
              <a:t>m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30">
                <a:latin typeface="Verdana"/>
                <a:cs typeface="Verdana"/>
              </a:rPr>
              <a:t>Secretaria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Manutenção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0">
                <a:latin typeface="Verdana"/>
                <a:cs typeface="Verdana"/>
              </a:rPr>
              <a:t>e </a:t>
            </a:r>
            <a:r>
              <a:rPr dirty="0" sz="1100" spc="-10">
                <a:latin typeface="Verdana"/>
                <a:cs typeface="Verdana"/>
              </a:rPr>
              <a:t>Projetos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1100" spc="-30" b="1">
                <a:latin typeface="Verdana"/>
                <a:cs typeface="Verdana"/>
              </a:rPr>
              <a:t>Aldo </a:t>
            </a:r>
            <a:r>
              <a:rPr dirty="0" sz="1100" spc="-45" b="1">
                <a:latin typeface="Verdana"/>
                <a:cs typeface="Verdana"/>
              </a:rPr>
              <a:t>da</a:t>
            </a:r>
            <a:r>
              <a:rPr dirty="0" sz="1100" spc="-25" b="1">
                <a:latin typeface="Verdana"/>
                <a:cs typeface="Verdana"/>
              </a:rPr>
              <a:t> </a:t>
            </a:r>
            <a:r>
              <a:rPr dirty="0" sz="1100" spc="-70" b="1">
                <a:latin typeface="Verdana"/>
                <a:cs typeface="Verdana"/>
              </a:rPr>
              <a:t>Silva</a:t>
            </a:r>
            <a:r>
              <a:rPr dirty="0" sz="1100" spc="-25" b="1">
                <a:latin typeface="Verdana"/>
                <a:cs typeface="Verdana"/>
              </a:rPr>
              <a:t> </a:t>
            </a:r>
            <a:r>
              <a:rPr dirty="0" sz="1100" spc="-60" b="1">
                <a:latin typeface="Verdana"/>
                <a:cs typeface="Verdana"/>
              </a:rPr>
              <a:t>Jardim,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servidor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vinculado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430">
                <a:latin typeface="Verdana"/>
                <a:cs typeface="Verdana"/>
              </a:rPr>
              <a:t>m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35">
                <a:latin typeface="Verdana"/>
                <a:cs typeface="Verdana"/>
              </a:rPr>
              <a:t>Secretaria-</a:t>
            </a:r>
            <a:r>
              <a:rPr dirty="0" sz="1100" spc="-30">
                <a:latin typeface="Verdana"/>
                <a:cs typeface="Verdana"/>
              </a:rPr>
              <a:t>Geral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Judiciária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1100" spc="-45" b="1">
                <a:latin typeface="Verdana"/>
                <a:cs typeface="Verdana"/>
              </a:rPr>
              <a:t>Juliano</a:t>
            </a:r>
            <a:r>
              <a:rPr dirty="0" sz="1100" spc="-15" b="1">
                <a:latin typeface="Verdana"/>
                <a:cs typeface="Verdana"/>
              </a:rPr>
              <a:t> </a:t>
            </a:r>
            <a:r>
              <a:rPr dirty="0" sz="1100" spc="-35" b="1">
                <a:latin typeface="Verdana"/>
                <a:cs typeface="Verdana"/>
              </a:rPr>
              <a:t>Machado</a:t>
            </a:r>
            <a:r>
              <a:rPr dirty="0" sz="1100" spc="-10" b="1">
                <a:latin typeface="Verdana"/>
                <a:cs typeface="Verdana"/>
              </a:rPr>
              <a:t> </a:t>
            </a:r>
            <a:r>
              <a:rPr dirty="0" sz="1100" spc="-50" b="1">
                <a:latin typeface="Verdana"/>
                <a:cs typeface="Verdana"/>
              </a:rPr>
              <a:t>dos</a:t>
            </a:r>
            <a:r>
              <a:rPr dirty="0" sz="1100" spc="-10" b="1">
                <a:latin typeface="Verdana"/>
                <a:cs typeface="Verdana"/>
              </a:rPr>
              <a:t> </a:t>
            </a:r>
            <a:r>
              <a:rPr dirty="0" sz="1100" spc="-75" b="1">
                <a:latin typeface="Verdana"/>
                <a:cs typeface="Verdana"/>
              </a:rPr>
              <a:t>Santos,</a:t>
            </a:r>
            <a:r>
              <a:rPr dirty="0" sz="1100" spc="-35" b="1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servidor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deﬁciência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52400"/>
              </a:lnSpc>
            </a:pPr>
            <a:r>
              <a:rPr dirty="0" sz="1100" spc="-70" b="1">
                <a:latin typeface="Verdana"/>
                <a:cs typeface="Verdana"/>
              </a:rPr>
              <a:t>Taila</a:t>
            </a:r>
            <a:r>
              <a:rPr dirty="0" sz="1100" spc="-10" b="1">
                <a:latin typeface="Verdana"/>
                <a:cs typeface="Verdana"/>
              </a:rPr>
              <a:t> </a:t>
            </a:r>
            <a:r>
              <a:rPr dirty="0" sz="1100" spc="-45" b="1">
                <a:latin typeface="Verdana"/>
                <a:cs typeface="Verdana"/>
              </a:rPr>
              <a:t>Albuquerque</a:t>
            </a:r>
            <a:r>
              <a:rPr dirty="0" sz="1100" spc="-10" b="1">
                <a:latin typeface="Verdana"/>
                <a:cs typeface="Verdana"/>
              </a:rPr>
              <a:t> </a:t>
            </a:r>
            <a:r>
              <a:rPr dirty="0" sz="1100" spc="-60" b="1">
                <a:latin typeface="Verdana"/>
                <a:cs typeface="Verdana"/>
              </a:rPr>
              <a:t>Rodrigues,</a:t>
            </a:r>
            <a:r>
              <a:rPr dirty="0" sz="1100" spc="-35" b="1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servidora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ocupante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do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cargo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Analista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Judiciário, </a:t>
            </a:r>
            <a:r>
              <a:rPr dirty="0" sz="1100">
                <a:latin typeface="Verdana"/>
                <a:cs typeface="Verdana"/>
              </a:rPr>
              <a:t>Especialidade</a:t>
            </a:r>
            <a:r>
              <a:rPr dirty="0" sz="1100" spc="-25">
                <a:latin typeface="Verdana"/>
                <a:cs typeface="Verdana"/>
              </a:rPr>
              <a:t> Serviço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Social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76148" y="306828"/>
            <a:ext cx="1968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30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810"/>
            <a:ext cx="45650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tipo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combustível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veículo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157833"/>
            <a:ext cx="2419985" cy="595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combustível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100" spc="-25">
                <a:latin typeface="Verdana"/>
                <a:cs typeface="Verdana"/>
              </a:rPr>
              <a:t>(em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R$)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319138"/>
            <a:ext cx="5734050" cy="35432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046043"/>
            <a:ext cx="5734050" cy="315277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18168" y="306828"/>
            <a:ext cx="1549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65">
                <a:solidFill>
                  <a:srgbClr val="1181C7"/>
                </a:solidFill>
                <a:latin typeface="Verdana"/>
                <a:cs typeface="Verdana"/>
              </a:rPr>
              <a:t>31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4644390" cy="1226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4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APOIO</a:t>
            </a: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29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AO</a:t>
            </a: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3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SERVIÇO</a:t>
            </a:r>
            <a:r>
              <a:rPr dirty="0" u="heavy" sz="2000" spc="-5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ADMINISTRATIVO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35">
                <a:latin typeface="Verdana"/>
                <a:cs typeface="Verdana"/>
              </a:rPr>
              <a:t>Gastos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serviços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gráﬁcos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no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período-</a:t>
            </a:r>
            <a:r>
              <a:rPr dirty="0" sz="1600" spc="-20">
                <a:latin typeface="Verdana"/>
                <a:cs typeface="Verdana"/>
              </a:rPr>
              <a:t>base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100" spc="-10">
                <a:latin typeface="Verdana"/>
                <a:cs typeface="Verdana"/>
              </a:rPr>
              <a:t>(Em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R$)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201862"/>
            <a:ext cx="5734050" cy="320992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89969" y="306828"/>
            <a:ext cx="1828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solidFill>
                  <a:srgbClr val="1181C7"/>
                </a:solidFill>
                <a:latin typeface="Verdana"/>
                <a:cs typeface="Verdana"/>
              </a:rPr>
              <a:t>32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4919980" cy="1148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2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AQUISIÇÕES</a:t>
            </a:r>
            <a:r>
              <a:rPr dirty="0" u="heavy" sz="2000" spc="-6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54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1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CONTRATAÇÕES</a:t>
            </a:r>
            <a:r>
              <a:rPr dirty="0" u="heavy" sz="2000" spc="-6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do</a:t>
            </a:r>
            <a:r>
              <a:rPr dirty="0" u="heavy" sz="2000" spc="-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5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período-</a:t>
            </a:r>
            <a:r>
              <a:rPr dirty="0" u="heavy" sz="2000" spc="-3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base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000">
              <a:latin typeface="Trebuchet MS"/>
              <a:cs typeface="Trebuchet MS"/>
            </a:endParaRPr>
          </a:p>
          <a:p>
            <a:pPr marL="12700" marR="139065">
              <a:lnSpc>
                <a:spcPct val="101600"/>
              </a:lnSpc>
            </a:pPr>
            <a:r>
              <a:rPr dirty="0" sz="1600">
                <a:latin typeface="Verdana"/>
                <a:cs typeface="Verdana"/>
              </a:rPr>
              <a:t>Aquisições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contratações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segundo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critérios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de </a:t>
            </a:r>
            <a:r>
              <a:rPr dirty="0" sz="1600" spc="-10">
                <a:latin typeface="Verdana"/>
                <a:cs typeface="Verdana"/>
              </a:rPr>
              <a:t>sustentabilidade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158925"/>
            <a:ext cx="5493385" cy="5175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>
                <a:latin typeface="Verdana"/>
                <a:cs typeface="Verdana"/>
              </a:rPr>
              <a:t>Percentual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Aquisições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Contratações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Sustentáveis sobre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a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totalidade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355353"/>
            <a:ext cx="5734050" cy="27717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844976"/>
            <a:ext cx="5734050" cy="279082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90528" y="306828"/>
            <a:ext cx="1822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>
                <a:solidFill>
                  <a:srgbClr val="1181C7"/>
                </a:solidFill>
                <a:latin typeface="Verdana"/>
                <a:cs typeface="Verdana"/>
              </a:rPr>
              <a:t>33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5501640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QUALIDADE</a:t>
            </a:r>
            <a:r>
              <a:rPr dirty="0" u="heavy" sz="2000" spc="-7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9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DE</a:t>
            </a:r>
            <a:r>
              <a:rPr dirty="0" u="heavy" sz="2000" spc="-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VIDA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Quantidade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75">
                <a:latin typeface="Verdana"/>
                <a:cs typeface="Verdana"/>
              </a:rPr>
              <a:t>ações: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qualidade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vida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solidária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187549"/>
            <a:ext cx="5043805" cy="5175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>
                <a:latin typeface="Verdana"/>
                <a:cs typeface="Verdana"/>
              </a:rPr>
              <a:t>Quantidade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Ações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Equidade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Diversidade: </a:t>
            </a:r>
            <a:r>
              <a:rPr dirty="0" sz="1600">
                <a:latin typeface="Verdana"/>
                <a:cs typeface="Verdana"/>
              </a:rPr>
              <a:t>Capacitação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Sensibilização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006054"/>
            <a:ext cx="5734050" cy="28860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873576"/>
            <a:ext cx="5495925" cy="354329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76288" y="306828"/>
            <a:ext cx="1968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34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810"/>
            <a:ext cx="24225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Participações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em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ações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4433933"/>
            <a:ext cx="38703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Percentual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participantes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em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ações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319138"/>
            <a:ext cx="5734050" cy="28193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4872285"/>
            <a:ext cx="5734050" cy="35433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90947" y="306828"/>
            <a:ext cx="1822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>
                <a:solidFill>
                  <a:srgbClr val="1181C7"/>
                </a:solidFill>
                <a:latin typeface="Verdana"/>
                <a:cs typeface="Verdana"/>
              </a:rPr>
              <a:t>35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08243"/>
            <a:ext cx="5720715" cy="1461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06905">
              <a:lnSpc>
                <a:spcPct val="142000"/>
              </a:lnSpc>
              <a:spcBef>
                <a:spcPts val="100"/>
              </a:spcBef>
              <a:tabLst>
                <a:tab pos="1583690" algn="l"/>
              </a:tabLst>
            </a:pPr>
            <a:r>
              <a:rPr dirty="0" u="heavy" sz="2000" spc="-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CAPACITAÇÃO</a:t>
            </a:r>
            <a:r>
              <a:rPr dirty="0" u="heavy" sz="200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u="heavy" sz="2000" spc="-254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7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2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SENSIBILIZAÇÃO</a:t>
            </a:r>
            <a:r>
              <a:rPr dirty="0" u="heavy" sz="2000" spc="-7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1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EM</a:t>
            </a:r>
            <a:r>
              <a:rPr dirty="0" sz="2000" spc="-110" b="1">
                <a:solidFill>
                  <a:srgbClr val="03679D"/>
                </a:solidFill>
                <a:latin typeface="Trebuchet MS"/>
                <a:cs typeface="Trebuchet MS"/>
              </a:rPr>
              <a:t> </a:t>
            </a:r>
            <a:r>
              <a:rPr dirty="0" u="heavy" sz="2000" spc="-10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SUSTENTABILIDADE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Ações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em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sustentabilidade: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capacitação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sensibilização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438920"/>
            <a:ext cx="5734050" cy="354330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83547" y="306828"/>
            <a:ext cx="1892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>
                <a:solidFill>
                  <a:srgbClr val="1181C7"/>
                </a:solidFill>
                <a:latin typeface="Verdana"/>
                <a:cs typeface="Verdana"/>
              </a:rPr>
              <a:t>36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810"/>
            <a:ext cx="4297680" cy="5175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>
                <a:latin typeface="Verdana"/>
                <a:cs typeface="Verdana"/>
              </a:rPr>
              <a:t>Participação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em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ações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capacitação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35">
                <a:latin typeface="Verdana"/>
                <a:cs typeface="Verdana"/>
              </a:rPr>
              <a:t>em </a:t>
            </a:r>
            <a:r>
              <a:rPr dirty="0" sz="1600" spc="-10">
                <a:latin typeface="Verdana"/>
                <a:cs typeface="Verdana"/>
              </a:rPr>
              <a:t>sustentabilidade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053157"/>
            <a:ext cx="4819015" cy="5175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>
                <a:latin typeface="Verdana"/>
                <a:cs typeface="Verdana"/>
              </a:rPr>
              <a:t>Percentual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participantes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capacitação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 spc="35">
                <a:latin typeface="Verdana"/>
                <a:cs typeface="Verdana"/>
              </a:rPr>
              <a:t>em </a:t>
            </a:r>
            <a:r>
              <a:rPr dirty="0" sz="1600" spc="-10">
                <a:latin typeface="Verdana"/>
                <a:cs typeface="Verdana"/>
              </a:rPr>
              <a:t>sustentabilidade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566862"/>
            <a:ext cx="5734050" cy="31908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739184"/>
            <a:ext cx="5734050" cy="3190874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850" cy="106934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488155" y="440029"/>
            <a:ext cx="1847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Verdana"/>
                <a:cs typeface="Verdana"/>
              </a:rPr>
              <a:t>37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4633" rIns="0" bIns="0" rtlCol="0" vert="horz">
            <a:spAutoFit/>
          </a:bodyPr>
          <a:lstStyle/>
          <a:p>
            <a:pPr algn="ctr" marL="3175" marR="5080">
              <a:lnSpc>
                <a:spcPct val="116799"/>
              </a:lnSpc>
              <a:spcBef>
                <a:spcPts val="100"/>
              </a:spcBef>
            </a:pPr>
            <a:r>
              <a:rPr dirty="0" spc="-100"/>
              <a:t>EVOLU</a:t>
            </a:r>
            <a:r>
              <a:rPr dirty="0" spc="-100"/>
              <a:t>Ç</a:t>
            </a:r>
            <a:r>
              <a:rPr dirty="0" spc="-100"/>
              <a:t>ÃO</a:t>
            </a:r>
            <a:r>
              <a:rPr dirty="0" spc="-175"/>
              <a:t> </a:t>
            </a:r>
            <a:r>
              <a:rPr dirty="0" spc="-25"/>
              <a:t>DO </a:t>
            </a:r>
            <a:r>
              <a:rPr dirty="0" spc="-90"/>
              <a:t>DESEMPENHO</a:t>
            </a:r>
            <a:r>
              <a:rPr dirty="0" spc="-145"/>
              <a:t> </a:t>
            </a:r>
            <a:r>
              <a:rPr dirty="0" spc="-75"/>
              <a:t>DOS </a:t>
            </a:r>
            <a:r>
              <a:rPr dirty="0" spc="-135"/>
              <a:t>INDICADORES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79499" y="440029"/>
            <a:ext cx="1936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38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2743835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PAPEL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papel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próprio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4368399"/>
            <a:ext cx="25387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papel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próprio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7300" y="7121446"/>
            <a:ext cx="3116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papel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contratado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006054"/>
            <a:ext cx="5734050" cy="206692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4806751"/>
            <a:ext cx="5734050" cy="20193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050" y="7559799"/>
            <a:ext cx="5734050" cy="1876425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83547" y="440029"/>
            <a:ext cx="1892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>
                <a:solidFill>
                  <a:srgbClr val="1181C7"/>
                </a:solidFill>
                <a:latin typeface="Verdana"/>
                <a:cs typeface="Verdana"/>
              </a:rPr>
              <a:t>39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3290570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4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COPOS</a:t>
            </a:r>
            <a:r>
              <a:rPr dirty="0" u="heavy" sz="2000" spc="-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DESCARTÁVEIS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copos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descartáveis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016099"/>
            <a:ext cx="30854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copos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descartáveis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006054"/>
            <a:ext cx="5734050" cy="271462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454451"/>
            <a:ext cx="5734050" cy="277177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1020" y="985344"/>
            <a:ext cx="197802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80">
                <a:solidFill>
                  <a:srgbClr val="1181C7"/>
                </a:solidFill>
                <a:latin typeface="Trebuchet MS"/>
                <a:cs typeface="Trebuchet MS"/>
              </a:rPr>
              <a:t>SUMÁRIO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pc="-120" b="1">
                <a:solidFill>
                  <a:srgbClr val="03679D"/>
                </a:solidFill>
                <a:latin typeface="Verdana"/>
                <a:cs typeface="Verdana"/>
              </a:rPr>
              <a:t>INTRODUÇÃO...............................................................................................................................</a:t>
            </a:r>
            <a:r>
              <a:rPr dirty="0" spc="175" b="1">
                <a:solidFill>
                  <a:srgbClr val="03679D"/>
                </a:solidFill>
                <a:latin typeface="Verdana"/>
                <a:cs typeface="Verdana"/>
              </a:rPr>
              <a:t>  </a:t>
            </a:r>
            <a:r>
              <a:rPr dirty="0" spc="-50" b="1">
                <a:solidFill>
                  <a:srgbClr val="03679D"/>
                </a:solidFill>
                <a:latin typeface="Verdana"/>
                <a:cs typeface="Verdana"/>
              </a:rPr>
              <a:t>6</a:t>
            </a:r>
          </a:p>
          <a:p>
            <a:pPr>
              <a:lnSpc>
                <a:spcPct val="100000"/>
              </a:lnSpc>
              <a:spcBef>
                <a:spcPts val="550"/>
              </a:spcBef>
            </a:p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pc="-60" b="1">
                <a:solidFill>
                  <a:srgbClr val="03679D"/>
                </a:solidFill>
                <a:latin typeface="Verdana"/>
                <a:cs typeface="Verdana"/>
              </a:rPr>
              <a:t>CONSOLIDAÇÃO</a:t>
            </a:r>
            <a:r>
              <a:rPr dirty="0" spc="175" b="1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pc="-10" b="1">
                <a:solidFill>
                  <a:srgbClr val="03679D"/>
                </a:solidFill>
                <a:latin typeface="Verdana"/>
                <a:cs typeface="Verdana"/>
              </a:rPr>
              <a:t>DE</a:t>
            </a:r>
            <a:r>
              <a:rPr dirty="0" spc="180" b="1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pc="-65" b="1">
                <a:solidFill>
                  <a:srgbClr val="03679D"/>
                </a:solidFill>
                <a:latin typeface="Verdana"/>
                <a:cs typeface="Verdana"/>
              </a:rPr>
              <a:t>RESULTADOS</a:t>
            </a:r>
            <a:r>
              <a:rPr dirty="0" spc="180" b="1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pc="-125" b="1">
                <a:solidFill>
                  <a:srgbClr val="03679D"/>
                </a:solidFill>
                <a:latin typeface="Verdana"/>
                <a:cs typeface="Verdana"/>
              </a:rPr>
              <a:t>2024............................................................................</a:t>
            </a:r>
            <a:r>
              <a:rPr dirty="0" spc="-85" b="1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pc="-50" b="1">
                <a:solidFill>
                  <a:srgbClr val="03679D"/>
                </a:solidFill>
                <a:latin typeface="Verdana"/>
                <a:cs typeface="Verdana"/>
              </a:rPr>
              <a:t>8</a:t>
            </a:r>
          </a:p>
          <a:p>
            <a:pPr algn="just" marL="241300" marR="5080">
              <a:lnSpc>
                <a:spcPct val="175100"/>
              </a:lnSpc>
            </a:pPr>
            <a:r>
              <a:rPr dirty="0" spc="45">
                <a:solidFill>
                  <a:srgbClr val="03679D"/>
                </a:solidFill>
              </a:rPr>
              <a:t>PAPEL</a:t>
            </a:r>
            <a:r>
              <a:rPr dirty="0" spc="20">
                <a:solidFill>
                  <a:srgbClr val="03679D"/>
                </a:solidFill>
              </a:rPr>
              <a:t> </a:t>
            </a:r>
            <a:r>
              <a:rPr dirty="0">
                <a:solidFill>
                  <a:srgbClr val="03679D"/>
                </a:solidFill>
              </a:rPr>
              <a:t>E</a:t>
            </a:r>
            <a:r>
              <a:rPr dirty="0" spc="215">
                <a:solidFill>
                  <a:srgbClr val="03679D"/>
                </a:solidFill>
              </a:rPr>
              <a:t> </a:t>
            </a:r>
            <a:r>
              <a:rPr dirty="0">
                <a:solidFill>
                  <a:srgbClr val="03679D"/>
                </a:solidFill>
              </a:rPr>
              <a:t>COPOS</a:t>
            </a:r>
            <a:r>
              <a:rPr dirty="0" spc="220">
                <a:solidFill>
                  <a:srgbClr val="03679D"/>
                </a:solidFill>
              </a:rPr>
              <a:t> </a:t>
            </a:r>
            <a:r>
              <a:rPr dirty="0" spc="-165">
                <a:solidFill>
                  <a:srgbClr val="03679D"/>
                </a:solidFill>
              </a:rPr>
              <a:t>DESCARTÁVEIS...........................................................................................................</a:t>
            </a:r>
            <a:r>
              <a:rPr dirty="0" spc="70">
                <a:solidFill>
                  <a:srgbClr val="03679D"/>
                </a:solidFill>
              </a:rPr>
              <a:t> </a:t>
            </a:r>
            <a:r>
              <a:rPr dirty="0" spc="-50">
                <a:solidFill>
                  <a:srgbClr val="03679D"/>
                </a:solidFill>
              </a:rPr>
              <a:t>9 </a:t>
            </a:r>
            <a:r>
              <a:rPr dirty="0">
                <a:solidFill>
                  <a:srgbClr val="03679D"/>
                </a:solidFill>
              </a:rPr>
              <a:t>ÁGUA</a:t>
            </a:r>
            <a:r>
              <a:rPr dirty="0" spc="-35">
                <a:solidFill>
                  <a:srgbClr val="03679D"/>
                </a:solidFill>
              </a:rPr>
              <a:t> </a:t>
            </a:r>
            <a:r>
              <a:rPr dirty="0">
                <a:solidFill>
                  <a:srgbClr val="03679D"/>
                </a:solidFill>
              </a:rPr>
              <a:t>ENVASADA</a:t>
            </a:r>
            <a:r>
              <a:rPr dirty="0" spc="-40">
                <a:solidFill>
                  <a:srgbClr val="03679D"/>
                </a:solidFill>
              </a:rPr>
              <a:t> </a:t>
            </a:r>
            <a:r>
              <a:rPr dirty="0" spc="65">
                <a:solidFill>
                  <a:srgbClr val="03679D"/>
                </a:solidFill>
              </a:rPr>
              <a:t>EM</a:t>
            </a:r>
            <a:r>
              <a:rPr dirty="0" spc="-35">
                <a:solidFill>
                  <a:srgbClr val="03679D"/>
                </a:solidFill>
              </a:rPr>
              <a:t> </a:t>
            </a:r>
            <a:r>
              <a:rPr dirty="0" spc="45">
                <a:solidFill>
                  <a:srgbClr val="03679D"/>
                </a:solidFill>
              </a:rPr>
              <a:t>EMBALAGEM</a:t>
            </a:r>
            <a:r>
              <a:rPr dirty="0" spc="-35">
                <a:solidFill>
                  <a:srgbClr val="03679D"/>
                </a:solidFill>
              </a:rPr>
              <a:t> </a:t>
            </a:r>
            <a:r>
              <a:rPr dirty="0" spc="-155">
                <a:solidFill>
                  <a:srgbClr val="03679D"/>
                </a:solidFill>
              </a:rPr>
              <a:t>PLÁSTICA.........................................................................10 </a:t>
            </a:r>
            <a:r>
              <a:rPr dirty="0" spc="-170">
                <a:solidFill>
                  <a:srgbClr val="03679D"/>
                </a:solidFill>
              </a:rPr>
              <a:t>IMPRESSÃO..........................................................................................................................................................</a:t>
            </a:r>
            <a:r>
              <a:rPr dirty="0" spc="245">
                <a:solidFill>
                  <a:srgbClr val="03679D"/>
                </a:solidFill>
              </a:rPr>
              <a:t>  </a:t>
            </a:r>
            <a:r>
              <a:rPr dirty="0" spc="-340">
                <a:solidFill>
                  <a:srgbClr val="03679D"/>
                </a:solidFill>
              </a:rPr>
              <a:t>11</a:t>
            </a:r>
          </a:p>
          <a:p>
            <a:pPr algn="just" marL="241300">
              <a:lnSpc>
                <a:spcPct val="100000"/>
              </a:lnSpc>
              <a:spcBef>
                <a:spcPts val="990"/>
              </a:spcBef>
            </a:pPr>
            <a:r>
              <a:rPr dirty="0">
                <a:solidFill>
                  <a:srgbClr val="03679D"/>
                </a:solidFill>
              </a:rPr>
              <a:t>ENERGIA</a:t>
            </a:r>
            <a:r>
              <a:rPr dirty="0" spc="-65">
                <a:solidFill>
                  <a:srgbClr val="03679D"/>
                </a:solidFill>
              </a:rPr>
              <a:t> </a:t>
            </a:r>
            <a:r>
              <a:rPr dirty="0" spc="-165">
                <a:solidFill>
                  <a:srgbClr val="03679D"/>
                </a:solidFill>
              </a:rPr>
              <a:t>ELÉTRICA........................................................................................................................................13</a:t>
            </a:r>
          </a:p>
          <a:p>
            <a:pPr algn="just" marL="241300">
              <a:lnSpc>
                <a:spcPct val="100000"/>
              </a:lnSpc>
              <a:spcBef>
                <a:spcPts val="990"/>
              </a:spcBef>
            </a:pPr>
            <a:r>
              <a:rPr dirty="0">
                <a:solidFill>
                  <a:srgbClr val="03679D"/>
                </a:solidFill>
              </a:rPr>
              <a:t>ÁGUA</a:t>
            </a:r>
            <a:r>
              <a:rPr dirty="0" spc="475">
                <a:solidFill>
                  <a:srgbClr val="03679D"/>
                </a:solidFill>
              </a:rPr>
              <a:t> </a:t>
            </a:r>
            <a:r>
              <a:rPr dirty="0">
                <a:solidFill>
                  <a:srgbClr val="03679D"/>
                </a:solidFill>
              </a:rPr>
              <a:t>E</a:t>
            </a:r>
            <a:r>
              <a:rPr dirty="0" spc="480">
                <a:solidFill>
                  <a:srgbClr val="03679D"/>
                </a:solidFill>
              </a:rPr>
              <a:t> </a:t>
            </a:r>
            <a:r>
              <a:rPr dirty="0" spc="-175">
                <a:solidFill>
                  <a:srgbClr val="03679D"/>
                </a:solidFill>
              </a:rPr>
              <a:t>ESGOTO..............................................................................................................................................</a:t>
            </a:r>
            <a:r>
              <a:rPr dirty="0" spc="60">
                <a:solidFill>
                  <a:srgbClr val="03679D"/>
                </a:solidFill>
              </a:rPr>
              <a:t> </a:t>
            </a:r>
            <a:r>
              <a:rPr dirty="0" spc="-25">
                <a:solidFill>
                  <a:srgbClr val="03679D"/>
                </a:solidFill>
              </a:rPr>
              <a:t>15</a:t>
            </a:r>
          </a:p>
          <a:p>
            <a:pPr algn="just" marL="241300">
              <a:lnSpc>
                <a:spcPct val="100000"/>
              </a:lnSpc>
              <a:spcBef>
                <a:spcPts val="990"/>
              </a:spcBef>
            </a:pPr>
            <a:r>
              <a:rPr dirty="0" spc="-20">
                <a:solidFill>
                  <a:srgbClr val="03679D"/>
                </a:solidFill>
              </a:rPr>
              <a:t>GESTÃO</a:t>
            </a:r>
            <a:r>
              <a:rPr dirty="0" spc="-35">
                <a:solidFill>
                  <a:srgbClr val="03679D"/>
                </a:solidFill>
              </a:rPr>
              <a:t> </a:t>
            </a:r>
            <a:r>
              <a:rPr dirty="0">
                <a:solidFill>
                  <a:srgbClr val="03679D"/>
                </a:solidFill>
              </a:rPr>
              <a:t>DE</a:t>
            </a:r>
            <a:r>
              <a:rPr dirty="0" spc="-35">
                <a:solidFill>
                  <a:srgbClr val="03679D"/>
                </a:solidFill>
              </a:rPr>
              <a:t> </a:t>
            </a:r>
            <a:r>
              <a:rPr dirty="0" spc="-165">
                <a:solidFill>
                  <a:srgbClr val="03679D"/>
                </a:solidFill>
              </a:rPr>
              <a:t>RESÍDUOS................................................................................................................................17</a:t>
            </a:r>
          </a:p>
          <a:p>
            <a:pPr algn="just" marL="241300">
              <a:lnSpc>
                <a:spcPct val="100000"/>
              </a:lnSpc>
              <a:spcBef>
                <a:spcPts val="995"/>
              </a:spcBef>
            </a:pPr>
            <a:r>
              <a:rPr dirty="0">
                <a:solidFill>
                  <a:srgbClr val="03679D"/>
                </a:solidFill>
              </a:rPr>
              <a:t>REFORMAS</a:t>
            </a:r>
            <a:r>
              <a:rPr dirty="0" spc="40">
                <a:solidFill>
                  <a:srgbClr val="03679D"/>
                </a:solidFill>
              </a:rPr>
              <a:t> </a:t>
            </a:r>
            <a:r>
              <a:rPr dirty="0">
                <a:solidFill>
                  <a:srgbClr val="03679D"/>
                </a:solidFill>
              </a:rPr>
              <a:t>E</a:t>
            </a:r>
            <a:r>
              <a:rPr dirty="0" spc="45">
                <a:solidFill>
                  <a:srgbClr val="03679D"/>
                </a:solidFill>
              </a:rPr>
              <a:t> </a:t>
            </a:r>
            <a:r>
              <a:rPr dirty="0" spc="-160">
                <a:solidFill>
                  <a:srgbClr val="03679D"/>
                </a:solidFill>
              </a:rPr>
              <a:t>CONSTRUÇÕES................................................................................................................19</a:t>
            </a:r>
          </a:p>
          <a:p>
            <a:pPr algn="r" marR="5080">
              <a:lnSpc>
                <a:spcPct val="100000"/>
              </a:lnSpc>
              <a:spcBef>
                <a:spcPts val="990"/>
              </a:spcBef>
            </a:pPr>
            <a:r>
              <a:rPr dirty="0" spc="-170">
                <a:solidFill>
                  <a:srgbClr val="03679D"/>
                </a:solidFill>
              </a:rPr>
              <a:t>LIMPEZA...............................................................................................................................................................</a:t>
            </a:r>
            <a:r>
              <a:rPr dirty="0" spc="85">
                <a:solidFill>
                  <a:srgbClr val="03679D"/>
                </a:solidFill>
              </a:rPr>
              <a:t>  </a:t>
            </a:r>
            <a:r>
              <a:rPr dirty="0" spc="-25">
                <a:solidFill>
                  <a:srgbClr val="03679D"/>
                </a:solidFill>
              </a:rPr>
              <a:t>20</a:t>
            </a:r>
          </a:p>
          <a:p>
            <a:pPr algn="r" marR="5080">
              <a:lnSpc>
                <a:spcPct val="100000"/>
              </a:lnSpc>
              <a:spcBef>
                <a:spcPts val="990"/>
              </a:spcBef>
            </a:pPr>
            <a:r>
              <a:rPr dirty="0" spc="-170">
                <a:solidFill>
                  <a:srgbClr val="03679D"/>
                </a:solidFill>
              </a:rPr>
              <a:t>VIGILÂNCIA..........................................................................................................................................................</a:t>
            </a:r>
            <a:r>
              <a:rPr dirty="0" spc="175">
                <a:solidFill>
                  <a:srgbClr val="03679D"/>
                </a:solidFill>
              </a:rPr>
              <a:t>  </a:t>
            </a:r>
            <a:r>
              <a:rPr dirty="0" spc="-25">
                <a:solidFill>
                  <a:srgbClr val="03679D"/>
                </a:solidFill>
              </a:rPr>
              <a:t>21</a:t>
            </a:r>
          </a:p>
          <a:p>
            <a:pPr algn="just" marL="241300">
              <a:lnSpc>
                <a:spcPct val="100000"/>
              </a:lnSpc>
              <a:spcBef>
                <a:spcPts val="990"/>
              </a:spcBef>
            </a:pPr>
            <a:r>
              <a:rPr dirty="0" spc="-170">
                <a:solidFill>
                  <a:srgbClr val="03679D"/>
                </a:solidFill>
              </a:rPr>
              <a:t>TELEFONIA.........................................................................................................................................................</a:t>
            </a:r>
            <a:r>
              <a:rPr dirty="0" spc="290">
                <a:solidFill>
                  <a:srgbClr val="03679D"/>
                </a:solidFill>
              </a:rPr>
              <a:t>  </a:t>
            </a:r>
            <a:r>
              <a:rPr dirty="0" spc="-25">
                <a:solidFill>
                  <a:srgbClr val="03679D"/>
                </a:solidFill>
              </a:rPr>
              <a:t>24</a:t>
            </a:r>
          </a:p>
          <a:p>
            <a:pPr algn="r" marR="5080">
              <a:lnSpc>
                <a:spcPct val="100000"/>
              </a:lnSpc>
              <a:spcBef>
                <a:spcPts val="994"/>
              </a:spcBef>
            </a:pPr>
            <a:r>
              <a:rPr dirty="0" spc="-165">
                <a:solidFill>
                  <a:srgbClr val="03679D"/>
                </a:solidFill>
              </a:rPr>
              <a:t>VEÍCULOS.............................................................................................................................................................25</a:t>
            </a:r>
          </a:p>
          <a:p>
            <a:pPr algn="just" marL="241300" marR="5080">
              <a:lnSpc>
                <a:spcPct val="175100"/>
              </a:lnSpc>
            </a:pPr>
            <a:r>
              <a:rPr dirty="0" spc="-160">
                <a:solidFill>
                  <a:srgbClr val="03679D"/>
                </a:solidFill>
              </a:rPr>
              <a:t>COMBUSTÍVEL..................................................................................................................................................29 </a:t>
            </a:r>
            <a:r>
              <a:rPr dirty="0">
                <a:solidFill>
                  <a:srgbClr val="03679D"/>
                </a:solidFill>
              </a:rPr>
              <a:t>APOIO</a:t>
            </a:r>
            <a:r>
              <a:rPr dirty="0" spc="-15">
                <a:solidFill>
                  <a:srgbClr val="03679D"/>
                </a:solidFill>
              </a:rPr>
              <a:t> </a:t>
            </a:r>
            <a:r>
              <a:rPr dirty="0">
                <a:solidFill>
                  <a:srgbClr val="03679D"/>
                </a:solidFill>
              </a:rPr>
              <a:t>AO</a:t>
            </a:r>
            <a:r>
              <a:rPr dirty="0" spc="-20">
                <a:solidFill>
                  <a:srgbClr val="03679D"/>
                </a:solidFill>
              </a:rPr>
              <a:t> </a:t>
            </a:r>
            <a:r>
              <a:rPr dirty="0" spc="-25">
                <a:solidFill>
                  <a:srgbClr val="03679D"/>
                </a:solidFill>
              </a:rPr>
              <a:t>SERVIÇO</a:t>
            </a:r>
            <a:r>
              <a:rPr dirty="0" spc="-15">
                <a:solidFill>
                  <a:srgbClr val="03679D"/>
                </a:solidFill>
              </a:rPr>
              <a:t> </a:t>
            </a:r>
            <a:r>
              <a:rPr dirty="0" spc="-155">
                <a:solidFill>
                  <a:srgbClr val="03679D"/>
                </a:solidFill>
              </a:rPr>
              <a:t>ADMINISTRATIVO............................................................................................31</a:t>
            </a:r>
          </a:p>
          <a:p>
            <a:pPr algn="just" marL="241300" marR="5080">
              <a:lnSpc>
                <a:spcPct val="175100"/>
              </a:lnSpc>
            </a:pPr>
            <a:r>
              <a:rPr dirty="0" spc="-30">
                <a:solidFill>
                  <a:srgbClr val="03679D"/>
                </a:solidFill>
              </a:rPr>
              <a:t>AQUISIÇÕES</a:t>
            </a:r>
            <a:r>
              <a:rPr dirty="0" spc="-10">
                <a:solidFill>
                  <a:srgbClr val="03679D"/>
                </a:solidFill>
              </a:rPr>
              <a:t> </a:t>
            </a:r>
            <a:r>
              <a:rPr dirty="0">
                <a:solidFill>
                  <a:srgbClr val="03679D"/>
                </a:solidFill>
              </a:rPr>
              <a:t>E</a:t>
            </a:r>
            <a:r>
              <a:rPr dirty="0" spc="145">
                <a:solidFill>
                  <a:srgbClr val="03679D"/>
                </a:solidFill>
              </a:rPr>
              <a:t> </a:t>
            </a:r>
            <a:r>
              <a:rPr dirty="0" spc="-10">
                <a:solidFill>
                  <a:srgbClr val="03679D"/>
                </a:solidFill>
              </a:rPr>
              <a:t>CONTRATAÇÕES</a:t>
            </a:r>
            <a:r>
              <a:rPr dirty="0" spc="145">
                <a:solidFill>
                  <a:srgbClr val="03679D"/>
                </a:solidFill>
              </a:rPr>
              <a:t> </a:t>
            </a:r>
            <a:r>
              <a:rPr dirty="0">
                <a:solidFill>
                  <a:srgbClr val="03679D"/>
                </a:solidFill>
              </a:rPr>
              <a:t>do</a:t>
            </a:r>
            <a:r>
              <a:rPr dirty="0" spc="145">
                <a:solidFill>
                  <a:srgbClr val="03679D"/>
                </a:solidFill>
              </a:rPr>
              <a:t> </a:t>
            </a:r>
            <a:r>
              <a:rPr dirty="0">
                <a:solidFill>
                  <a:srgbClr val="03679D"/>
                </a:solidFill>
              </a:rPr>
              <a:t>período-</a:t>
            </a:r>
            <a:r>
              <a:rPr dirty="0" spc="-175">
                <a:solidFill>
                  <a:srgbClr val="03679D"/>
                </a:solidFill>
              </a:rPr>
              <a:t>base..................................................................</a:t>
            </a:r>
            <a:r>
              <a:rPr dirty="0" spc="80">
                <a:solidFill>
                  <a:srgbClr val="03679D"/>
                </a:solidFill>
              </a:rPr>
              <a:t> </a:t>
            </a:r>
            <a:r>
              <a:rPr dirty="0" spc="-25">
                <a:solidFill>
                  <a:srgbClr val="03679D"/>
                </a:solidFill>
              </a:rPr>
              <a:t>32 </a:t>
            </a:r>
            <a:r>
              <a:rPr dirty="0">
                <a:solidFill>
                  <a:srgbClr val="03679D"/>
                </a:solidFill>
              </a:rPr>
              <a:t>QUALIDADE</a:t>
            </a:r>
            <a:r>
              <a:rPr dirty="0" spc="290">
                <a:solidFill>
                  <a:srgbClr val="03679D"/>
                </a:solidFill>
              </a:rPr>
              <a:t> </a:t>
            </a:r>
            <a:r>
              <a:rPr dirty="0">
                <a:solidFill>
                  <a:srgbClr val="03679D"/>
                </a:solidFill>
              </a:rPr>
              <a:t>DE</a:t>
            </a:r>
            <a:r>
              <a:rPr dirty="0" spc="345">
                <a:solidFill>
                  <a:srgbClr val="03679D"/>
                </a:solidFill>
              </a:rPr>
              <a:t> </a:t>
            </a:r>
            <a:r>
              <a:rPr dirty="0" spc="-175">
                <a:solidFill>
                  <a:srgbClr val="03679D"/>
                </a:solidFill>
              </a:rPr>
              <a:t>VIDA..................................................................................................................................</a:t>
            </a:r>
            <a:r>
              <a:rPr dirty="0" spc="75">
                <a:solidFill>
                  <a:srgbClr val="03679D"/>
                </a:solidFill>
              </a:rPr>
              <a:t> </a:t>
            </a:r>
            <a:r>
              <a:rPr dirty="0" spc="-25">
                <a:solidFill>
                  <a:srgbClr val="03679D"/>
                </a:solidFill>
              </a:rPr>
              <a:t>33 </a:t>
            </a:r>
            <a:r>
              <a:rPr dirty="0">
                <a:solidFill>
                  <a:srgbClr val="03679D"/>
                </a:solidFill>
              </a:rPr>
              <a:t>CAPACITAÇÃO</a:t>
            </a:r>
            <a:r>
              <a:rPr dirty="0" spc="229">
                <a:solidFill>
                  <a:srgbClr val="03679D"/>
                </a:solidFill>
              </a:rPr>
              <a:t> </a:t>
            </a:r>
            <a:r>
              <a:rPr dirty="0">
                <a:solidFill>
                  <a:srgbClr val="03679D"/>
                </a:solidFill>
              </a:rPr>
              <a:t>E</a:t>
            </a:r>
            <a:r>
              <a:rPr dirty="0" spc="-80">
                <a:solidFill>
                  <a:srgbClr val="03679D"/>
                </a:solidFill>
              </a:rPr>
              <a:t> </a:t>
            </a:r>
            <a:r>
              <a:rPr dirty="0" spc="-30">
                <a:solidFill>
                  <a:srgbClr val="03679D"/>
                </a:solidFill>
              </a:rPr>
              <a:t>SENSIBILIZAÇÃO</a:t>
            </a:r>
            <a:r>
              <a:rPr dirty="0" spc="-75">
                <a:solidFill>
                  <a:srgbClr val="03679D"/>
                </a:solidFill>
              </a:rPr>
              <a:t> </a:t>
            </a:r>
            <a:r>
              <a:rPr dirty="0" spc="75">
                <a:solidFill>
                  <a:srgbClr val="03679D"/>
                </a:solidFill>
              </a:rPr>
              <a:t>EM</a:t>
            </a:r>
            <a:r>
              <a:rPr dirty="0" spc="-80">
                <a:solidFill>
                  <a:srgbClr val="03679D"/>
                </a:solidFill>
              </a:rPr>
              <a:t> </a:t>
            </a:r>
            <a:r>
              <a:rPr dirty="0" spc="-125">
                <a:solidFill>
                  <a:srgbClr val="03679D"/>
                </a:solidFill>
              </a:rPr>
              <a:t>SUSTENTABILIDADE.........................................35</a:t>
            </a:r>
          </a:p>
          <a:p>
            <a:pPr>
              <a:lnSpc>
                <a:spcPct val="100000"/>
              </a:lnSpc>
              <a:spcBef>
                <a:spcPts val="520"/>
              </a:spcBef>
            </a:pPr>
          </a:p>
          <a:p>
            <a:pPr algn="just" marL="12700">
              <a:lnSpc>
                <a:spcPct val="100000"/>
              </a:lnSpc>
            </a:pPr>
            <a:r>
              <a:rPr dirty="0" spc="-10" b="1">
                <a:solidFill>
                  <a:srgbClr val="03679D"/>
                </a:solidFill>
                <a:latin typeface="Arial"/>
                <a:cs typeface="Arial"/>
              </a:rPr>
              <a:t>EVOLUÇÃO</a:t>
            </a:r>
            <a:r>
              <a:rPr dirty="0" spc="-20" b="1">
                <a:solidFill>
                  <a:srgbClr val="03679D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3679D"/>
                </a:solidFill>
                <a:latin typeface="Arial"/>
                <a:cs typeface="Arial"/>
              </a:rPr>
              <a:t>DO</a:t>
            </a:r>
            <a:r>
              <a:rPr dirty="0" spc="-15" b="1">
                <a:solidFill>
                  <a:srgbClr val="03679D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3679D"/>
                </a:solidFill>
                <a:latin typeface="Arial"/>
                <a:cs typeface="Arial"/>
              </a:rPr>
              <a:t>DESEMPENHO</a:t>
            </a:r>
            <a:r>
              <a:rPr dirty="0" spc="-15" b="1">
                <a:solidFill>
                  <a:srgbClr val="03679D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3679D"/>
                </a:solidFill>
                <a:latin typeface="Arial"/>
                <a:cs typeface="Arial"/>
              </a:rPr>
              <a:t>DOS</a:t>
            </a:r>
            <a:r>
              <a:rPr dirty="0" spc="-15" b="1">
                <a:solidFill>
                  <a:srgbClr val="03679D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3679D"/>
                </a:solidFill>
                <a:latin typeface="Arial"/>
                <a:cs typeface="Arial"/>
              </a:rPr>
              <a:t>INDICADORES........................................................37</a:t>
            </a:r>
          </a:p>
          <a:p>
            <a:pPr algn="r" marR="5080">
              <a:lnSpc>
                <a:spcPct val="100000"/>
              </a:lnSpc>
              <a:spcBef>
                <a:spcPts val="910"/>
              </a:spcBef>
            </a:pPr>
            <a:r>
              <a:rPr dirty="0" spc="-165">
                <a:solidFill>
                  <a:srgbClr val="03679D"/>
                </a:solidFill>
              </a:rPr>
              <a:t>PAPEL.....................................................................................................................................................................38</a:t>
            </a:r>
          </a:p>
          <a:p>
            <a:pPr algn="just" marL="241300" marR="5080">
              <a:lnSpc>
                <a:spcPct val="174300"/>
              </a:lnSpc>
              <a:spcBef>
                <a:spcPts val="10"/>
              </a:spcBef>
            </a:pPr>
            <a:r>
              <a:rPr dirty="0">
                <a:solidFill>
                  <a:srgbClr val="03679D"/>
                </a:solidFill>
              </a:rPr>
              <a:t>COPOS</a:t>
            </a:r>
            <a:r>
              <a:rPr dirty="0" spc="30">
                <a:solidFill>
                  <a:srgbClr val="03679D"/>
                </a:solidFill>
              </a:rPr>
              <a:t> </a:t>
            </a:r>
            <a:r>
              <a:rPr dirty="0" spc="-160">
                <a:solidFill>
                  <a:srgbClr val="03679D"/>
                </a:solidFill>
              </a:rPr>
              <a:t>DESCARTÁVEIS..............................................................................................................................38 </a:t>
            </a:r>
            <a:r>
              <a:rPr dirty="0">
                <a:solidFill>
                  <a:srgbClr val="03679D"/>
                </a:solidFill>
              </a:rPr>
              <a:t>ÁGUA</a:t>
            </a:r>
            <a:r>
              <a:rPr dirty="0" spc="10">
                <a:solidFill>
                  <a:srgbClr val="03679D"/>
                </a:solidFill>
              </a:rPr>
              <a:t> </a:t>
            </a:r>
            <a:r>
              <a:rPr dirty="0">
                <a:solidFill>
                  <a:srgbClr val="03679D"/>
                </a:solidFill>
              </a:rPr>
              <a:t>ENVASADA</a:t>
            </a:r>
            <a:r>
              <a:rPr dirty="0" spc="95">
                <a:solidFill>
                  <a:srgbClr val="03679D"/>
                </a:solidFill>
              </a:rPr>
              <a:t> </a:t>
            </a:r>
            <a:r>
              <a:rPr dirty="0" spc="65">
                <a:solidFill>
                  <a:srgbClr val="03679D"/>
                </a:solidFill>
              </a:rPr>
              <a:t>EM</a:t>
            </a:r>
            <a:r>
              <a:rPr dirty="0" spc="90">
                <a:solidFill>
                  <a:srgbClr val="03679D"/>
                </a:solidFill>
              </a:rPr>
              <a:t> </a:t>
            </a:r>
            <a:r>
              <a:rPr dirty="0" spc="45">
                <a:solidFill>
                  <a:srgbClr val="03679D"/>
                </a:solidFill>
              </a:rPr>
              <a:t>EMBALAGEM</a:t>
            </a:r>
            <a:r>
              <a:rPr dirty="0" spc="95">
                <a:solidFill>
                  <a:srgbClr val="03679D"/>
                </a:solidFill>
              </a:rPr>
              <a:t> </a:t>
            </a:r>
            <a:r>
              <a:rPr dirty="0" spc="-165">
                <a:solidFill>
                  <a:srgbClr val="03679D"/>
                </a:solidFill>
              </a:rPr>
              <a:t>PLÁSTICA.......................................................................</a:t>
            </a:r>
            <a:r>
              <a:rPr dirty="0" spc="70">
                <a:solidFill>
                  <a:srgbClr val="03679D"/>
                </a:solidFill>
              </a:rPr>
              <a:t> </a:t>
            </a:r>
            <a:r>
              <a:rPr dirty="0" spc="-25">
                <a:solidFill>
                  <a:srgbClr val="03679D"/>
                </a:solidFill>
              </a:rPr>
              <a:t>40 </a:t>
            </a:r>
            <a:r>
              <a:rPr dirty="0" spc="-165">
                <a:solidFill>
                  <a:srgbClr val="03679D"/>
                </a:solidFill>
              </a:rPr>
              <a:t>IMPRESSÃO.........................................................................................................................................................41 </a:t>
            </a:r>
            <a:r>
              <a:rPr dirty="0">
                <a:solidFill>
                  <a:srgbClr val="03679D"/>
                </a:solidFill>
                <a:latin typeface="Arial MT"/>
                <a:cs typeface="Arial MT"/>
              </a:rPr>
              <a:t>ENERGIA</a:t>
            </a:r>
            <a:r>
              <a:rPr dirty="0" spc="409">
                <a:solidFill>
                  <a:srgbClr val="03679D"/>
                </a:solidFill>
                <a:latin typeface="Arial MT"/>
                <a:cs typeface="Arial MT"/>
              </a:rPr>
              <a:t> </a:t>
            </a:r>
            <a:r>
              <a:rPr dirty="0" spc="-10">
                <a:solidFill>
                  <a:srgbClr val="03679D"/>
                </a:solidFill>
                <a:latin typeface="Arial MT"/>
                <a:cs typeface="Arial MT"/>
              </a:rPr>
              <a:t>ELÉTRICA.......................................................................................................</a:t>
            </a:r>
            <a:r>
              <a:rPr dirty="0" spc="280">
                <a:solidFill>
                  <a:srgbClr val="03679D"/>
                </a:solidFill>
                <a:latin typeface="Arial MT"/>
                <a:cs typeface="Arial MT"/>
              </a:rPr>
              <a:t> </a:t>
            </a:r>
            <a:r>
              <a:rPr dirty="0" spc="-25">
                <a:solidFill>
                  <a:srgbClr val="03679D"/>
                </a:solidFill>
                <a:latin typeface="Arial MT"/>
                <a:cs typeface="Arial MT"/>
              </a:rPr>
              <a:t>41</a:t>
            </a:r>
          </a:p>
          <a:p>
            <a:pPr algn="just" marL="241300">
              <a:lnSpc>
                <a:spcPct val="100000"/>
              </a:lnSpc>
              <a:spcBef>
                <a:spcPts val="910"/>
              </a:spcBef>
            </a:pPr>
            <a:r>
              <a:rPr dirty="0">
                <a:solidFill>
                  <a:srgbClr val="03679D"/>
                </a:solidFill>
              </a:rPr>
              <a:t>ÁGUA</a:t>
            </a:r>
            <a:r>
              <a:rPr dirty="0" spc="450">
                <a:solidFill>
                  <a:srgbClr val="03679D"/>
                </a:solidFill>
              </a:rPr>
              <a:t> </a:t>
            </a:r>
            <a:r>
              <a:rPr dirty="0">
                <a:solidFill>
                  <a:srgbClr val="03679D"/>
                </a:solidFill>
              </a:rPr>
              <a:t>E</a:t>
            </a:r>
            <a:r>
              <a:rPr dirty="0" spc="455">
                <a:solidFill>
                  <a:srgbClr val="03679D"/>
                </a:solidFill>
              </a:rPr>
              <a:t> </a:t>
            </a:r>
            <a:r>
              <a:rPr dirty="0" spc="-175">
                <a:solidFill>
                  <a:srgbClr val="03679D"/>
                </a:solidFill>
              </a:rPr>
              <a:t>ESGOTO............................................................................................................................................</a:t>
            </a:r>
            <a:r>
              <a:rPr dirty="0" spc="135">
                <a:solidFill>
                  <a:srgbClr val="03679D"/>
                </a:solidFill>
              </a:rPr>
              <a:t> </a:t>
            </a:r>
            <a:r>
              <a:rPr dirty="0" spc="-25">
                <a:solidFill>
                  <a:srgbClr val="03679D"/>
                </a:solidFill>
              </a:rPr>
              <a:t>44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62607" y="440029"/>
            <a:ext cx="2101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40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4490085" cy="1148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9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ÁGUA</a:t>
            </a:r>
            <a:r>
              <a:rPr dirty="0" u="heavy" sz="2000" spc="-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ENVASADA</a:t>
            </a:r>
            <a:r>
              <a:rPr dirty="0" u="heavy" sz="2000" spc="-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EM</a:t>
            </a:r>
            <a:r>
              <a:rPr dirty="0" u="heavy" sz="2000" spc="-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6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EMBALAGEM</a:t>
            </a:r>
            <a:r>
              <a:rPr dirty="0" u="heavy" sz="2000" spc="-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0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PLÁSTICA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000">
              <a:latin typeface="Trebuchet MS"/>
              <a:cs typeface="Trebuchet MS"/>
            </a:endParaRPr>
          </a:p>
          <a:p>
            <a:pPr marL="12700" marR="95250">
              <a:lnSpc>
                <a:spcPct val="101600"/>
              </a:lnSpc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embalagens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água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mineral: </a:t>
            </a:r>
            <a:r>
              <a:rPr dirty="0" sz="1600" spc="-25">
                <a:latin typeface="Verdana"/>
                <a:cs typeface="Verdana"/>
              </a:rPr>
              <a:t>descartáveis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retornáveis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511449"/>
            <a:ext cx="4194175" cy="5168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embalagens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água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mineral: descartáveis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retornáveis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253753"/>
            <a:ext cx="5734050" cy="29622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197451"/>
            <a:ext cx="5734050" cy="30099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08119" y="440029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25">
                <a:solidFill>
                  <a:srgbClr val="1181C7"/>
                </a:solidFill>
                <a:latin typeface="Verdana"/>
                <a:cs typeface="Verdana"/>
              </a:rPr>
              <a:t>41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2768600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IMPRESSÃO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Quantidade</a:t>
            </a:r>
            <a:r>
              <a:rPr dirty="0" sz="1600" spc="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4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impressões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3573357"/>
            <a:ext cx="29464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Quantidade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equipamentos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impress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7300" y="5596281"/>
            <a:ext cx="384047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Quantidade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impressões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per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capita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7300" y="8015978"/>
            <a:ext cx="52063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contratos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terceirização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impressão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44550" y="8591551"/>
            <a:ext cx="5867400" cy="279400"/>
          </a:xfrm>
          <a:prstGeom prst="rect">
            <a:avLst/>
          </a:prstGeom>
          <a:solidFill>
            <a:srgbClr val="1181C7"/>
          </a:solidFill>
          <a:ln w="12700">
            <a:solidFill>
              <a:srgbClr val="F58F42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372745">
              <a:lnSpc>
                <a:spcPct val="100000"/>
              </a:lnSpc>
              <a:spcBef>
                <a:spcPts val="385"/>
              </a:spcBef>
            </a:pPr>
            <a:r>
              <a:rPr dirty="0" sz="1000" spc="-2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-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65" b="1">
                <a:solidFill>
                  <a:srgbClr val="FFFFFF"/>
                </a:solidFill>
                <a:latin typeface="Verdana"/>
                <a:cs typeface="Verdana"/>
              </a:rPr>
              <a:t>2015</a:t>
            </a:r>
            <a:r>
              <a:rPr dirty="0" sz="1000" spc="-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0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90" b="1">
                <a:solidFill>
                  <a:srgbClr val="FFFFFF"/>
                </a:solidFill>
                <a:latin typeface="Verdana"/>
                <a:cs typeface="Verdana"/>
              </a:rPr>
              <a:t>2024,</a:t>
            </a:r>
            <a:r>
              <a:rPr dirty="0" sz="1000" spc="-40" b="1">
                <a:solidFill>
                  <a:srgbClr val="FFFFFF"/>
                </a:solidFill>
                <a:latin typeface="Verdana"/>
                <a:cs typeface="Verdana"/>
              </a:rPr>
              <a:t> o</a:t>
            </a:r>
            <a:r>
              <a:rPr dirty="0" sz="10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60" b="1">
                <a:solidFill>
                  <a:srgbClr val="FFFFFF"/>
                </a:solidFill>
                <a:latin typeface="Verdana"/>
                <a:cs typeface="Verdana"/>
              </a:rPr>
              <a:t>valor</a:t>
            </a:r>
            <a:r>
              <a:rPr dirty="0" sz="1000" spc="-40" b="1">
                <a:solidFill>
                  <a:srgbClr val="FFFFFF"/>
                </a:solidFill>
                <a:latin typeface="Verdana"/>
                <a:cs typeface="Verdana"/>
              </a:rPr>
              <a:t> gasto</a:t>
            </a:r>
            <a:r>
              <a:rPr dirty="0" sz="10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Verdana"/>
                <a:cs typeface="Verdana"/>
              </a:rPr>
              <a:t>com</a:t>
            </a:r>
            <a:r>
              <a:rPr dirty="0" sz="1000" spc="-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0" b="1">
                <a:solidFill>
                  <a:srgbClr val="FFFFFF"/>
                </a:solidFill>
                <a:latin typeface="Verdana"/>
                <a:cs typeface="Verdana"/>
              </a:rPr>
              <a:t>contratos</a:t>
            </a:r>
            <a:r>
              <a:rPr dirty="0" sz="10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-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0" b="1">
                <a:solidFill>
                  <a:srgbClr val="FFFFFF"/>
                </a:solidFill>
                <a:latin typeface="Verdana"/>
                <a:cs typeface="Verdana"/>
              </a:rPr>
              <a:t>terceirização</a:t>
            </a:r>
            <a:r>
              <a:rPr dirty="0" sz="10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40" b="1">
                <a:solidFill>
                  <a:srgbClr val="FFFFFF"/>
                </a:solidFill>
                <a:latin typeface="Verdana"/>
                <a:cs typeface="Verdana"/>
              </a:rPr>
              <a:t>é </a:t>
            </a:r>
            <a:r>
              <a:rPr dirty="0" sz="1000" spc="-35" b="1">
                <a:solidFill>
                  <a:srgbClr val="FFFFFF"/>
                </a:solidFill>
                <a:latin typeface="Verdana"/>
                <a:cs typeface="Verdana"/>
              </a:rPr>
              <a:t>igual</a:t>
            </a:r>
            <a:r>
              <a:rPr dirty="0" sz="10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000" spc="-40" b="1">
                <a:solidFill>
                  <a:srgbClr val="FFFFFF"/>
                </a:solidFill>
                <a:latin typeface="Verdana"/>
                <a:cs typeface="Verdana"/>
              </a:rPr>
              <a:t> 0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(zero)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853654"/>
            <a:ext cx="5734050" cy="153352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3805435"/>
            <a:ext cx="5734050" cy="149542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050" y="6034633"/>
            <a:ext cx="5734050" cy="1685924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76009" y="440029"/>
            <a:ext cx="1968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42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2955290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ENERGIA</a:t>
            </a:r>
            <a:r>
              <a:rPr dirty="0" u="heavy" sz="2000" spc="-8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5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ELÉTRICA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energia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elétrica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4358874"/>
            <a:ext cx="37109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energia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elétrica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m²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7300" y="7102421"/>
            <a:ext cx="27495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energia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elétrica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006054"/>
            <a:ext cx="5734050" cy="20574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4797226"/>
            <a:ext cx="5734050" cy="20097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050" y="7540724"/>
            <a:ext cx="5734050" cy="1866900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78383" y="440029"/>
            <a:ext cx="1949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43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810"/>
            <a:ext cx="3505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energia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elétrica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m²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3595733"/>
            <a:ext cx="26822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Uso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energia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alternativa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22629" y="4260398"/>
            <a:ext cx="1471295" cy="51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  <a:tab pos="1153795" algn="l"/>
              </a:tabLst>
            </a:pPr>
            <a:r>
              <a:rPr dirty="0" sz="1100" spc="-20">
                <a:latin typeface="Verdana"/>
                <a:cs typeface="Verdana"/>
              </a:rPr>
              <a:t>2015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-20">
                <a:latin typeface="Verdana"/>
                <a:cs typeface="Verdana"/>
              </a:rPr>
              <a:t>2016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-95">
                <a:latin typeface="Verdana"/>
                <a:cs typeface="Verdana"/>
              </a:rPr>
              <a:t>2017</a:t>
            </a:r>
            <a:endParaRPr sz="1100">
              <a:latin typeface="Verdana"/>
              <a:cs typeface="Verdana"/>
            </a:endParaRPr>
          </a:p>
          <a:p>
            <a:pPr marL="20955">
              <a:lnSpc>
                <a:spcPct val="100000"/>
              </a:lnSpc>
              <a:spcBef>
                <a:spcPts val="1220"/>
              </a:spcBef>
              <a:tabLst>
                <a:tab pos="592455" algn="l"/>
                <a:tab pos="1163955" algn="l"/>
              </a:tabLst>
            </a:pPr>
            <a:r>
              <a:rPr dirty="0" sz="1100" spc="-25">
                <a:solidFill>
                  <a:srgbClr val="FF1D85"/>
                </a:solidFill>
                <a:latin typeface="Verdana"/>
                <a:cs typeface="Verdana"/>
              </a:rPr>
              <a:t>Não</a:t>
            </a:r>
            <a:r>
              <a:rPr dirty="0" sz="1100">
                <a:solidFill>
                  <a:srgbClr val="FF1D85"/>
                </a:solidFill>
                <a:latin typeface="Verdana"/>
                <a:cs typeface="Verdana"/>
              </a:rPr>
              <a:t>	</a:t>
            </a:r>
            <a:r>
              <a:rPr dirty="0" sz="1100" spc="-25">
                <a:solidFill>
                  <a:srgbClr val="FF1D85"/>
                </a:solidFill>
                <a:latin typeface="Verdana"/>
                <a:cs typeface="Verdana"/>
              </a:rPr>
              <a:t>Não</a:t>
            </a:r>
            <a:r>
              <a:rPr dirty="0" sz="1100">
                <a:solidFill>
                  <a:srgbClr val="FF1D85"/>
                </a:solidFill>
                <a:latin typeface="Verdana"/>
                <a:cs typeface="Verdana"/>
              </a:rPr>
              <a:t>	</a:t>
            </a:r>
            <a:r>
              <a:rPr dirty="0" sz="1100" spc="-25">
                <a:solidFill>
                  <a:srgbClr val="FF1D85"/>
                </a:solidFill>
                <a:latin typeface="Verdana"/>
                <a:cs typeface="Verdana"/>
              </a:rPr>
              <a:t>Não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94787" y="4583107"/>
            <a:ext cx="8686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</a:tabLst>
            </a:pP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Sim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	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Sim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732104" y="4260398"/>
            <a:ext cx="3780154" cy="51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6105" algn="l"/>
                <a:tab pos="1139190" algn="l"/>
                <a:tab pos="1731645" algn="l"/>
                <a:tab pos="2288540" algn="l"/>
                <a:tab pos="2860675" algn="l"/>
                <a:tab pos="3427095" algn="l"/>
              </a:tabLst>
            </a:pPr>
            <a:r>
              <a:rPr dirty="0" sz="1100" spc="-20">
                <a:latin typeface="Verdana"/>
                <a:cs typeface="Verdana"/>
              </a:rPr>
              <a:t>2018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-20">
                <a:latin typeface="Verdana"/>
                <a:cs typeface="Verdana"/>
              </a:rPr>
              <a:t>2019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-20">
                <a:latin typeface="Verdana"/>
                <a:cs typeface="Verdana"/>
              </a:rPr>
              <a:t>2020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-20">
                <a:latin typeface="Verdana"/>
                <a:cs typeface="Verdana"/>
              </a:rPr>
              <a:t>2021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-20">
                <a:latin typeface="Verdana"/>
                <a:cs typeface="Verdana"/>
              </a:rPr>
              <a:t>2022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-20">
                <a:latin typeface="Verdana"/>
                <a:cs typeface="Verdana"/>
              </a:rPr>
              <a:t>2023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-25">
                <a:latin typeface="Verdana"/>
                <a:cs typeface="Verdana"/>
              </a:rPr>
              <a:t>2024</a:t>
            </a:r>
            <a:endParaRPr sz="1100">
              <a:latin typeface="Verdana"/>
              <a:cs typeface="Verdana"/>
            </a:endParaRPr>
          </a:p>
          <a:p>
            <a:pPr marL="31750">
              <a:lnSpc>
                <a:spcPct val="100000"/>
              </a:lnSpc>
              <a:spcBef>
                <a:spcPts val="1220"/>
              </a:spcBef>
              <a:tabLst>
                <a:tab pos="603250" algn="l"/>
                <a:tab pos="2317750" algn="l"/>
                <a:tab pos="2889250" algn="l"/>
              </a:tabLst>
            </a:pP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Sim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	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Sim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	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Sim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	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Sim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80787" y="4583107"/>
            <a:ext cx="2971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Sim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460500" y="4787894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99" y="50800"/>
                </a:moveTo>
                <a:lnTo>
                  <a:pt x="0" y="50800"/>
                </a:lnTo>
                <a:lnTo>
                  <a:pt x="0" y="0"/>
                </a:lnTo>
                <a:lnTo>
                  <a:pt x="25399" y="0"/>
                </a:lnTo>
                <a:lnTo>
                  <a:pt x="25399" y="5080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460500" y="42163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399" y="57150"/>
                </a:moveTo>
                <a:lnTo>
                  <a:pt x="0" y="57150"/>
                </a:lnTo>
                <a:lnTo>
                  <a:pt x="0" y="0"/>
                </a:lnTo>
                <a:lnTo>
                  <a:pt x="25399" y="0"/>
                </a:lnTo>
                <a:lnTo>
                  <a:pt x="25399" y="5715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460500" y="43306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399" y="57150"/>
                </a:moveTo>
                <a:lnTo>
                  <a:pt x="0" y="57150"/>
                </a:lnTo>
                <a:lnTo>
                  <a:pt x="0" y="0"/>
                </a:lnTo>
                <a:lnTo>
                  <a:pt x="25399" y="0"/>
                </a:lnTo>
                <a:lnTo>
                  <a:pt x="25399" y="5715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460500" y="46735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399" y="57149"/>
                </a:moveTo>
                <a:lnTo>
                  <a:pt x="0" y="57149"/>
                </a:lnTo>
                <a:lnTo>
                  <a:pt x="0" y="0"/>
                </a:lnTo>
                <a:lnTo>
                  <a:pt x="25399" y="0"/>
                </a:lnTo>
                <a:lnTo>
                  <a:pt x="25399" y="57149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032000" y="4787894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400" y="50800"/>
                </a:moveTo>
                <a:lnTo>
                  <a:pt x="0" y="50800"/>
                </a:lnTo>
                <a:lnTo>
                  <a:pt x="0" y="0"/>
                </a:lnTo>
                <a:lnTo>
                  <a:pt x="25400" y="0"/>
                </a:lnTo>
                <a:lnTo>
                  <a:pt x="25400" y="5080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603500" y="4787894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99" y="50800"/>
                </a:moveTo>
                <a:lnTo>
                  <a:pt x="0" y="50800"/>
                </a:lnTo>
                <a:lnTo>
                  <a:pt x="0" y="0"/>
                </a:lnTo>
                <a:lnTo>
                  <a:pt x="25399" y="0"/>
                </a:lnTo>
                <a:lnTo>
                  <a:pt x="25399" y="5080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2603500" y="42163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399" y="57150"/>
                </a:moveTo>
                <a:lnTo>
                  <a:pt x="0" y="57150"/>
                </a:lnTo>
                <a:lnTo>
                  <a:pt x="0" y="0"/>
                </a:lnTo>
                <a:lnTo>
                  <a:pt x="25399" y="0"/>
                </a:lnTo>
                <a:lnTo>
                  <a:pt x="25399" y="5715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2603500" y="43306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399" y="57150"/>
                </a:moveTo>
                <a:lnTo>
                  <a:pt x="0" y="57150"/>
                </a:lnTo>
                <a:lnTo>
                  <a:pt x="0" y="0"/>
                </a:lnTo>
                <a:lnTo>
                  <a:pt x="25399" y="0"/>
                </a:lnTo>
                <a:lnTo>
                  <a:pt x="25399" y="5715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603500" y="46735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399" y="57149"/>
                </a:moveTo>
                <a:lnTo>
                  <a:pt x="0" y="57149"/>
                </a:lnTo>
                <a:lnTo>
                  <a:pt x="0" y="0"/>
                </a:lnTo>
                <a:lnTo>
                  <a:pt x="25399" y="0"/>
                </a:lnTo>
                <a:lnTo>
                  <a:pt x="25399" y="57149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3175000" y="4787894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99" y="50800"/>
                </a:moveTo>
                <a:lnTo>
                  <a:pt x="0" y="50800"/>
                </a:lnTo>
                <a:lnTo>
                  <a:pt x="0" y="0"/>
                </a:lnTo>
                <a:lnTo>
                  <a:pt x="25399" y="0"/>
                </a:lnTo>
                <a:lnTo>
                  <a:pt x="25399" y="5080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3746499" y="4787894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400" y="50800"/>
                </a:moveTo>
                <a:lnTo>
                  <a:pt x="0" y="50800"/>
                </a:lnTo>
                <a:lnTo>
                  <a:pt x="0" y="0"/>
                </a:lnTo>
                <a:lnTo>
                  <a:pt x="25400" y="0"/>
                </a:lnTo>
                <a:lnTo>
                  <a:pt x="25400" y="5080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3746499" y="42163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400" y="57150"/>
                </a:moveTo>
                <a:lnTo>
                  <a:pt x="0" y="57150"/>
                </a:lnTo>
                <a:lnTo>
                  <a:pt x="0" y="0"/>
                </a:lnTo>
                <a:lnTo>
                  <a:pt x="25400" y="0"/>
                </a:lnTo>
                <a:lnTo>
                  <a:pt x="25400" y="5715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746499" y="43306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400" y="57150"/>
                </a:moveTo>
                <a:lnTo>
                  <a:pt x="0" y="57150"/>
                </a:lnTo>
                <a:lnTo>
                  <a:pt x="0" y="0"/>
                </a:lnTo>
                <a:lnTo>
                  <a:pt x="25400" y="0"/>
                </a:lnTo>
                <a:lnTo>
                  <a:pt x="25400" y="5715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3746499" y="46735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400" y="57149"/>
                </a:moveTo>
                <a:lnTo>
                  <a:pt x="0" y="57149"/>
                </a:lnTo>
                <a:lnTo>
                  <a:pt x="0" y="0"/>
                </a:lnTo>
                <a:lnTo>
                  <a:pt x="25400" y="0"/>
                </a:lnTo>
                <a:lnTo>
                  <a:pt x="25400" y="57149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4317999" y="4787894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400" y="50800"/>
                </a:moveTo>
                <a:lnTo>
                  <a:pt x="0" y="50800"/>
                </a:lnTo>
                <a:lnTo>
                  <a:pt x="0" y="0"/>
                </a:lnTo>
                <a:lnTo>
                  <a:pt x="25400" y="0"/>
                </a:lnTo>
                <a:lnTo>
                  <a:pt x="25400" y="5080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4889499" y="4787894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400" y="50800"/>
                </a:moveTo>
                <a:lnTo>
                  <a:pt x="0" y="50800"/>
                </a:lnTo>
                <a:lnTo>
                  <a:pt x="0" y="0"/>
                </a:lnTo>
                <a:lnTo>
                  <a:pt x="25400" y="0"/>
                </a:lnTo>
                <a:lnTo>
                  <a:pt x="25400" y="5080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4889499" y="42163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400" y="57150"/>
                </a:moveTo>
                <a:lnTo>
                  <a:pt x="0" y="57150"/>
                </a:lnTo>
                <a:lnTo>
                  <a:pt x="0" y="0"/>
                </a:lnTo>
                <a:lnTo>
                  <a:pt x="25400" y="0"/>
                </a:lnTo>
                <a:lnTo>
                  <a:pt x="25400" y="5715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4889499" y="43306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400" y="57150"/>
                </a:moveTo>
                <a:lnTo>
                  <a:pt x="0" y="57150"/>
                </a:lnTo>
                <a:lnTo>
                  <a:pt x="0" y="0"/>
                </a:lnTo>
                <a:lnTo>
                  <a:pt x="25400" y="0"/>
                </a:lnTo>
                <a:lnTo>
                  <a:pt x="25400" y="5715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4889499" y="46735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400" y="57149"/>
                </a:moveTo>
                <a:lnTo>
                  <a:pt x="0" y="57149"/>
                </a:lnTo>
                <a:lnTo>
                  <a:pt x="0" y="0"/>
                </a:lnTo>
                <a:lnTo>
                  <a:pt x="25400" y="0"/>
                </a:lnTo>
                <a:lnTo>
                  <a:pt x="25400" y="57149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5460999" y="4787894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400" y="50800"/>
                </a:moveTo>
                <a:lnTo>
                  <a:pt x="0" y="50800"/>
                </a:lnTo>
                <a:lnTo>
                  <a:pt x="0" y="0"/>
                </a:lnTo>
                <a:lnTo>
                  <a:pt x="25400" y="0"/>
                </a:lnTo>
                <a:lnTo>
                  <a:pt x="25400" y="5080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6032500" y="4787894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99" y="50800"/>
                </a:moveTo>
                <a:lnTo>
                  <a:pt x="0" y="50800"/>
                </a:lnTo>
                <a:lnTo>
                  <a:pt x="0" y="0"/>
                </a:lnTo>
                <a:lnTo>
                  <a:pt x="25399" y="0"/>
                </a:lnTo>
                <a:lnTo>
                  <a:pt x="25399" y="5080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6032500" y="42163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399" y="57150"/>
                </a:moveTo>
                <a:lnTo>
                  <a:pt x="0" y="57150"/>
                </a:lnTo>
                <a:lnTo>
                  <a:pt x="0" y="0"/>
                </a:lnTo>
                <a:lnTo>
                  <a:pt x="25399" y="0"/>
                </a:lnTo>
                <a:lnTo>
                  <a:pt x="25399" y="5715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032500" y="43306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399" y="57150"/>
                </a:moveTo>
                <a:lnTo>
                  <a:pt x="0" y="57150"/>
                </a:lnTo>
                <a:lnTo>
                  <a:pt x="0" y="0"/>
                </a:lnTo>
                <a:lnTo>
                  <a:pt x="25399" y="0"/>
                </a:lnTo>
                <a:lnTo>
                  <a:pt x="25399" y="57150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6032500" y="4673594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5399" y="57149"/>
                </a:moveTo>
                <a:lnTo>
                  <a:pt x="0" y="57149"/>
                </a:lnTo>
                <a:lnTo>
                  <a:pt x="0" y="0"/>
                </a:lnTo>
                <a:lnTo>
                  <a:pt x="25399" y="0"/>
                </a:lnTo>
                <a:lnTo>
                  <a:pt x="25399" y="57149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 descr=""/>
          <p:cNvGrpSpPr/>
          <p:nvPr/>
        </p:nvGrpSpPr>
        <p:grpSpPr>
          <a:xfrm>
            <a:off x="1016000" y="4216394"/>
            <a:ext cx="5543550" cy="514350"/>
            <a:chOff x="1016000" y="4216394"/>
            <a:chExt cx="5543550" cy="514350"/>
          </a:xfrm>
        </p:grpSpPr>
        <p:sp>
          <p:nvSpPr>
            <p:cNvPr id="34" name="object 34" descr=""/>
            <p:cNvSpPr/>
            <p:nvPr/>
          </p:nvSpPr>
          <p:spPr>
            <a:xfrm>
              <a:off x="1460500" y="4444999"/>
              <a:ext cx="25400" cy="171450"/>
            </a:xfrm>
            <a:custGeom>
              <a:avLst/>
              <a:gdLst/>
              <a:ahLst/>
              <a:cxnLst/>
              <a:rect l="l" t="t" r="r" b="b"/>
              <a:pathLst>
                <a:path w="25400" h="171450">
                  <a:moveTo>
                    <a:pt x="25387" y="114300"/>
                  </a:moveTo>
                  <a:lnTo>
                    <a:pt x="0" y="114300"/>
                  </a:lnTo>
                  <a:lnTo>
                    <a:pt x="0" y="171450"/>
                  </a:lnTo>
                  <a:lnTo>
                    <a:pt x="25387" y="171450"/>
                  </a:lnTo>
                  <a:lnTo>
                    <a:pt x="25387" y="114300"/>
                  </a:lnTo>
                  <a:close/>
                </a:path>
                <a:path w="25400" h="171450">
                  <a:moveTo>
                    <a:pt x="25387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25387" y="57150"/>
                  </a:lnTo>
                  <a:lnTo>
                    <a:pt x="25387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044700" y="4216394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w="0" h="514350">
                  <a:moveTo>
                    <a:pt x="0" y="0"/>
                  </a:moveTo>
                  <a:lnTo>
                    <a:pt x="0" y="514350"/>
                  </a:lnTo>
                </a:path>
              </a:pathLst>
            </a:custGeom>
            <a:ln w="25400">
              <a:solidFill>
                <a:srgbClr val="6AA74E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603500" y="4444999"/>
              <a:ext cx="25400" cy="171450"/>
            </a:xfrm>
            <a:custGeom>
              <a:avLst/>
              <a:gdLst/>
              <a:ahLst/>
              <a:cxnLst/>
              <a:rect l="l" t="t" r="r" b="b"/>
              <a:pathLst>
                <a:path w="25400" h="171450">
                  <a:moveTo>
                    <a:pt x="25387" y="114300"/>
                  </a:moveTo>
                  <a:lnTo>
                    <a:pt x="0" y="114300"/>
                  </a:lnTo>
                  <a:lnTo>
                    <a:pt x="0" y="171450"/>
                  </a:lnTo>
                  <a:lnTo>
                    <a:pt x="25387" y="171450"/>
                  </a:lnTo>
                  <a:lnTo>
                    <a:pt x="25387" y="114300"/>
                  </a:lnTo>
                  <a:close/>
                </a:path>
                <a:path w="25400" h="171450">
                  <a:moveTo>
                    <a:pt x="25387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25387" y="57150"/>
                  </a:lnTo>
                  <a:lnTo>
                    <a:pt x="25387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187700" y="4216394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w="0" h="514350">
                  <a:moveTo>
                    <a:pt x="0" y="0"/>
                  </a:moveTo>
                  <a:lnTo>
                    <a:pt x="0" y="514350"/>
                  </a:lnTo>
                </a:path>
              </a:pathLst>
            </a:custGeom>
            <a:ln w="25399">
              <a:solidFill>
                <a:srgbClr val="6AA74E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746487" y="4444999"/>
              <a:ext cx="25400" cy="171450"/>
            </a:xfrm>
            <a:custGeom>
              <a:avLst/>
              <a:gdLst/>
              <a:ahLst/>
              <a:cxnLst/>
              <a:rect l="l" t="t" r="r" b="b"/>
              <a:pathLst>
                <a:path w="25400" h="171450">
                  <a:moveTo>
                    <a:pt x="25400" y="114300"/>
                  </a:moveTo>
                  <a:lnTo>
                    <a:pt x="0" y="114300"/>
                  </a:lnTo>
                  <a:lnTo>
                    <a:pt x="0" y="171450"/>
                  </a:lnTo>
                  <a:lnTo>
                    <a:pt x="25400" y="171450"/>
                  </a:lnTo>
                  <a:lnTo>
                    <a:pt x="25400" y="114300"/>
                  </a:lnTo>
                  <a:close/>
                </a:path>
                <a:path w="25400" h="171450">
                  <a:moveTo>
                    <a:pt x="254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25400" y="5715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330700" y="4216394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w="0" h="514350">
                  <a:moveTo>
                    <a:pt x="0" y="0"/>
                  </a:moveTo>
                  <a:lnTo>
                    <a:pt x="0" y="514350"/>
                  </a:lnTo>
                </a:path>
              </a:pathLst>
            </a:custGeom>
            <a:ln w="25400">
              <a:solidFill>
                <a:srgbClr val="6AA74E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889487" y="4444999"/>
              <a:ext cx="25400" cy="171450"/>
            </a:xfrm>
            <a:custGeom>
              <a:avLst/>
              <a:gdLst/>
              <a:ahLst/>
              <a:cxnLst/>
              <a:rect l="l" t="t" r="r" b="b"/>
              <a:pathLst>
                <a:path w="25400" h="171450">
                  <a:moveTo>
                    <a:pt x="25400" y="114300"/>
                  </a:moveTo>
                  <a:lnTo>
                    <a:pt x="0" y="114300"/>
                  </a:lnTo>
                  <a:lnTo>
                    <a:pt x="0" y="171450"/>
                  </a:lnTo>
                  <a:lnTo>
                    <a:pt x="25400" y="171450"/>
                  </a:lnTo>
                  <a:lnTo>
                    <a:pt x="25400" y="114300"/>
                  </a:lnTo>
                  <a:close/>
                </a:path>
                <a:path w="25400" h="171450">
                  <a:moveTo>
                    <a:pt x="254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25400" y="5715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473700" y="4216394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w="0" h="514350">
                  <a:moveTo>
                    <a:pt x="0" y="0"/>
                  </a:moveTo>
                  <a:lnTo>
                    <a:pt x="0" y="514350"/>
                  </a:lnTo>
                </a:path>
              </a:pathLst>
            </a:custGeom>
            <a:ln w="25400">
              <a:solidFill>
                <a:srgbClr val="6AA74E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032500" y="4444999"/>
              <a:ext cx="25400" cy="171450"/>
            </a:xfrm>
            <a:custGeom>
              <a:avLst/>
              <a:gdLst/>
              <a:ahLst/>
              <a:cxnLst/>
              <a:rect l="l" t="t" r="r" b="b"/>
              <a:pathLst>
                <a:path w="25400" h="171450">
                  <a:moveTo>
                    <a:pt x="25387" y="114300"/>
                  </a:moveTo>
                  <a:lnTo>
                    <a:pt x="0" y="114300"/>
                  </a:lnTo>
                  <a:lnTo>
                    <a:pt x="0" y="171450"/>
                  </a:lnTo>
                  <a:lnTo>
                    <a:pt x="25387" y="171450"/>
                  </a:lnTo>
                  <a:lnTo>
                    <a:pt x="25387" y="114300"/>
                  </a:lnTo>
                  <a:close/>
                </a:path>
                <a:path w="25400" h="171450">
                  <a:moveTo>
                    <a:pt x="25387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25387" y="57150"/>
                  </a:lnTo>
                  <a:lnTo>
                    <a:pt x="25387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016000" y="4521194"/>
              <a:ext cx="5543550" cy="0"/>
            </a:xfrm>
            <a:custGeom>
              <a:avLst/>
              <a:gdLst/>
              <a:ahLst/>
              <a:cxnLst/>
              <a:rect l="l" t="t" r="r" b="b"/>
              <a:pathLst>
                <a:path w="5543550" h="0">
                  <a:moveTo>
                    <a:pt x="0" y="0"/>
                  </a:moveTo>
                  <a:lnTo>
                    <a:pt x="5543549" y="0"/>
                  </a:lnTo>
                </a:path>
              </a:pathLst>
            </a:custGeom>
            <a:ln w="25399">
              <a:solidFill>
                <a:srgbClr val="6AA74E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/>
          <p:nvPr/>
        </p:nvSpPr>
        <p:spPr>
          <a:xfrm>
            <a:off x="901700" y="4508494"/>
            <a:ext cx="57150" cy="25400"/>
          </a:xfrm>
          <a:custGeom>
            <a:avLst/>
            <a:gdLst/>
            <a:ahLst/>
            <a:cxnLst/>
            <a:rect l="l" t="t" r="r" b="b"/>
            <a:pathLst>
              <a:path w="57150" h="25400">
                <a:moveTo>
                  <a:pt x="57149" y="25399"/>
                </a:moveTo>
                <a:lnTo>
                  <a:pt x="0" y="25399"/>
                </a:lnTo>
                <a:lnTo>
                  <a:pt x="0" y="0"/>
                </a:lnTo>
                <a:lnTo>
                  <a:pt x="57149" y="0"/>
                </a:lnTo>
                <a:lnTo>
                  <a:pt x="57149" y="25399"/>
                </a:lnTo>
                <a:close/>
              </a:path>
            </a:pathLst>
          </a:custGeom>
          <a:solidFill>
            <a:srgbClr val="6AA7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5" name="object 4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319113"/>
            <a:ext cx="5734050" cy="1981200"/>
          </a:xfrm>
          <a:prstGeom prst="rect">
            <a:avLst/>
          </a:prstGeom>
        </p:spPr>
      </p:pic>
      <p:sp>
        <p:nvSpPr>
          <p:cNvPr id="46" name="object 4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62746" y="440029"/>
            <a:ext cx="2101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44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1890395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9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ÁGUA</a:t>
            </a:r>
            <a:r>
              <a:rPr dirty="0" u="heavy" sz="2000" spc="-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54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ESGOTO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água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3987399"/>
            <a:ext cx="26466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água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m²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7300" y="6626171"/>
            <a:ext cx="168528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água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006054"/>
            <a:ext cx="5734050" cy="168592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4425751"/>
            <a:ext cx="5734050" cy="19049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050" y="7064474"/>
            <a:ext cx="5734050" cy="1781175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76288" y="440029"/>
            <a:ext cx="1968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45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810"/>
            <a:ext cx="24860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relativo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água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319113"/>
            <a:ext cx="5734050" cy="176212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70006" y="440029"/>
            <a:ext cx="2032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46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2394585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229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GESTÃO</a:t>
            </a: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9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DE</a:t>
            </a: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RESÍDUOS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Destinação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resíduos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054199"/>
            <a:ext cx="49250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Verdana"/>
                <a:cs typeface="Verdana"/>
              </a:rPr>
              <a:t>Coleta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geral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Materiais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destinados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625">
                <a:latin typeface="Verdana"/>
                <a:cs typeface="Verdana"/>
              </a:rPr>
              <a:t>m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reciclagem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006054"/>
            <a:ext cx="5734050" cy="275272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492551"/>
            <a:ext cx="5734050" cy="35433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7300" y="440029"/>
            <a:ext cx="5785485" cy="958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47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100">
              <a:latin typeface="Verdana"/>
              <a:cs typeface="Verdana"/>
            </a:endParaRPr>
          </a:p>
          <a:p>
            <a:pPr marL="12700" marR="62865">
              <a:lnSpc>
                <a:spcPct val="101600"/>
              </a:lnSpc>
            </a:pPr>
            <a:r>
              <a:rPr dirty="0" sz="1600">
                <a:latin typeface="Verdana"/>
                <a:cs typeface="Verdana"/>
              </a:rPr>
              <a:t>Destinação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60">
                <a:latin typeface="Verdana"/>
                <a:cs typeface="Verdana"/>
              </a:rPr>
              <a:t>resíduos: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eletroeletrônicos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suprimentos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impressão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pilhas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baterias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4186283"/>
            <a:ext cx="56261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Destinação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resíduos:</a:t>
            </a:r>
            <a:r>
              <a:rPr dirty="0" sz="1600" spc="3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lâmpadas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resíduos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saúde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6882106"/>
            <a:ext cx="44577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Destinação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resíduos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obras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reformas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668462"/>
            <a:ext cx="5734050" cy="24860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4726235"/>
            <a:ext cx="5734050" cy="21240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050" y="7320458"/>
            <a:ext cx="5734050" cy="217170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64560" y="440029"/>
            <a:ext cx="20827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48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5325745" cy="1148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5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REFORMAS</a:t>
            </a:r>
            <a:r>
              <a:rPr dirty="0" u="heavy" sz="2000" spc="-8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54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8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CONSTRUÇÕES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1600"/>
              </a:lnSpc>
            </a:pPr>
            <a:r>
              <a:rPr dirty="0" sz="1600" spc="-35">
                <a:latin typeface="Verdana"/>
                <a:cs typeface="Verdana"/>
              </a:rPr>
              <a:t>Gastos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reformas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no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período-</a:t>
            </a:r>
            <a:r>
              <a:rPr dirty="0" sz="1600" spc="-10">
                <a:latin typeface="Verdana"/>
                <a:cs typeface="Verdana"/>
              </a:rPr>
              <a:t>base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35">
                <a:latin typeface="Verdana"/>
                <a:cs typeface="Verdana"/>
              </a:rPr>
              <a:t>Gastos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35">
                <a:latin typeface="Verdana"/>
                <a:cs typeface="Verdana"/>
              </a:rPr>
              <a:t>com </a:t>
            </a:r>
            <a:r>
              <a:rPr dirty="0" sz="1600">
                <a:latin typeface="Verdana"/>
                <a:cs typeface="Verdana"/>
              </a:rPr>
              <a:t>construção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novos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edifícios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no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período-</a:t>
            </a:r>
            <a:r>
              <a:rPr dirty="0" sz="1600" spc="-20">
                <a:latin typeface="Verdana"/>
                <a:cs typeface="Verdana"/>
              </a:rPr>
              <a:t>base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253753"/>
            <a:ext cx="5734050" cy="354330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71123" y="440029"/>
            <a:ext cx="2019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49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5118735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LIMPEZA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35">
                <a:latin typeface="Verdana"/>
                <a:cs typeface="Verdana"/>
              </a:rPr>
              <a:t>Gastos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contratos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limpeza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no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período-</a:t>
            </a:r>
            <a:r>
              <a:rPr dirty="0" sz="1600" spc="-20">
                <a:latin typeface="Verdana"/>
                <a:cs typeface="Verdana"/>
              </a:rPr>
              <a:t>base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593850"/>
            <a:ext cx="16516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Verdana"/>
                <a:cs typeface="Verdana"/>
              </a:rPr>
              <a:t>Área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contratada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107604"/>
            <a:ext cx="5734050" cy="32004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133802"/>
            <a:ext cx="5734050" cy="319087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7300" y="920930"/>
            <a:ext cx="5785485" cy="6292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03679D"/>
                </a:solidFill>
                <a:latin typeface="Verdana"/>
                <a:cs typeface="Verdana"/>
              </a:rPr>
              <a:t>GESTÃO</a:t>
            </a:r>
            <a:r>
              <a:rPr dirty="0" sz="1100" spc="32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DE</a:t>
            </a:r>
            <a:r>
              <a:rPr dirty="0" sz="1100" spc="33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70">
                <a:solidFill>
                  <a:srgbClr val="03679D"/>
                </a:solidFill>
                <a:latin typeface="Verdana"/>
                <a:cs typeface="Verdana"/>
              </a:rPr>
              <a:t>RESÍDUOS..............................................................................................................................</a:t>
            </a:r>
            <a:r>
              <a:rPr dirty="0" sz="1100" spc="-9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46</a:t>
            </a:r>
            <a:endParaRPr sz="1100">
              <a:latin typeface="Verdana"/>
              <a:cs typeface="Verdana"/>
            </a:endParaRPr>
          </a:p>
          <a:p>
            <a:pPr marL="241300" marR="5080">
              <a:lnSpc>
                <a:spcPct val="175100"/>
              </a:lnSpc>
            </a:pP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REFORMAS</a:t>
            </a:r>
            <a:r>
              <a:rPr dirty="0" sz="1100" spc="40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E</a:t>
            </a:r>
            <a:r>
              <a:rPr dirty="0" sz="1100" spc="409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65">
                <a:solidFill>
                  <a:srgbClr val="03679D"/>
                </a:solidFill>
                <a:latin typeface="Verdana"/>
                <a:cs typeface="Verdana"/>
              </a:rPr>
              <a:t>CONSTRUÇÕES..............................................................................................................</a:t>
            </a:r>
            <a:r>
              <a:rPr dirty="0" sz="1100" spc="-3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48 </a:t>
            </a:r>
            <a:r>
              <a:rPr dirty="0" sz="1100" spc="-165">
                <a:solidFill>
                  <a:srgbClr val="03679D"/>
                </a:solidFill>
                <a:latin typeface="Verdana"/>
                <a:cs typeface="Verdana"/>
              </a:rPr>
              <a:t>LIMPEZA...............................................................................................................................................................49</a:t>
            </a:r>
            <a:endParaRPr sz="11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990"/>
              </a:spcBef>
            </a:pPr>
            <a:r>
              <a:rPr dirty="0" sz="1100" spc="-170">
                <a:solidFill>
                  <a:srgbClr val="03679D"/>
                </a:solidFill>
                <a:latin typeface="Verdana"/>
                <a:cs typeface="Verdana"/>
              </a:rPr>
              <a:t>VIGILÂNCIA..........................................................................................................................................................</a:t>
            </a:r>
            <a:r>
              <a:rPr dirty="0" sz="1100" spc="175">
                <a:solidFill>
                  <a:srgbClr val="03679D"/>
                </a:solidFill>
                <a:latin typeface="Verdana"/>
                <a:cs typeface="Verdana"/>
              </a:rPr>
              <a:t> 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51</a:t>
            </a:r>
            <a:endParaRPr sz="11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990"/>
              </a:spcBef>
            </a:pPr>
            <a:r>
              <a:rPr dirty="0" sz="1100" spc="-165">
                <a:solidFill>
                  <a:srgbClr val="03679D"/>
                </a:solidFill>
                <a:latin typeface="Verdana"/>
                <a:cs typeface="Verdana"/>
              </a:rPr>
              <a:t>TELEFONIA..........................................................................................................................................................53</a:t>
            </a:r>
            <a:endParaRPr sz="11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995"/>
              </a:spcBef>
            </a:pPr>
            <a:r>
              <a:rPr dirty="0" sz="1100" spc="-170">
                <a:solidFill>
                  <a:srgbClr val="03679D"/>
                </a:solidFill>
                <a:latin typeface="Verdana"/>
                <a:cs typeface="Verdana"/>
              </a:rPr>
              <a:t>VEÍCULOS............................................................................................................................................................</a:t>
            </a:r>
            <a:r>
              <a:rPr dirty="0" sz="1100" spc="105">
                <a:solidFill>
                  <a:srgbClr val="03679D"/>
                </a:solidFill>
                <a:latin typeface="Verdana"/>
                <a:cs typeface="Verdana"/>
              </a:rPr>
              <a:t> 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54</a:t>
            </a:r>
            <a:endParaRPr sz="1100">
              <a:latin typeface="Verdana"/>
              <a:cs typeface="Verdana"/>
            </a:endParaRPr>
          </a:p>
          <a:p>
            <a:pPr marL="241300" marR="5080">
              <a:lnSpc>
                <a:spcPct val="175100"/>
              </a:lnSpc>
            </a:pPr>
            <a:r>
              <a:rPr dirty="0" sz="1100" spc="-170">
                <a:solidFill>
                  <a:srgbClr val="03679D"/>
                </a:solidFill>
                <a:latin typeface="Verdana"/>
                <a:cs typeface="Verdana"/>
              </a:rPr>
              <a:t>COMBUSTÍVEL..................................................................................................................................................</a:t>
            </a:r>
            <a:r>
              <a:rPr dirty="0" sz="1100" spc="400">
                <a:solidFill>
                  <a:srgbClr val="03679D"/>
                </a:solidFill>
                <a:latin typeface="Verdana"/>
                <a:cs typeface="Verdana"/>
              </a:rPr>
              <a:t> 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57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APOIO</a:t>
            </a:r>
            <a:r>
              <a:rPr dirty="0" sz="1100" spc="16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AO</a:t>
            </a:r>
            <a:r>
              <a:rPr dirty="0" sz="1100" spc="17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SERVIÇO</a:t>
            </a:r>
            <a:r>
              <a:rPr dirty="0" sz="1100" spc="17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60">
                <a:solidFill>
                  <a:srgbClr val="03679D"/>
                </a:solidFill>
                <a:latin typeface="Verdana"/>
                <a:cs typeface="Verdana"/>
              </a:rPr>
              <a:t>ADMINISTRATIVO..........................................................................................</a:t>
            </a:r>
            <a:r>
              <a:rPr dirty="0" sz="1100" spc="6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58</a:t>
            </a:r>
            <a:endParaRPr sz="11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990"/>
              </a:spcBef>
            </a:pPr>
            <a:r>
              <a:rPr dirty="0" sz="1100" spc="-30">
                <a:solidFill>
                  <a:srgbClr val="03679D"/>
                </a:solidFill>
                <a:latin typeface="Verdana"/>
                <a:cs typeface="Verdana"/>
              </a:rPr>
              <a:t>AQUISIÇÕES</a:t>
            </a:r>
            <a:r>
              <a:rPr dirty="0" sz="1100" spc="34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E</a:t>
            </a:r>
            <a:r>
              <a:rPr dirty="0" sz="1100" spc="34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65">
                <a:solidFill>
                  <a:srgbClr val="03679D"/>
                </a:solidFill>
                <a:latin typeface="Verdana"/>
                <a:cs typeface="Verdana"/>
              </a:rPr>
              <a:t>CONTRATAÇÕES.........................................................................................................</a:t>
            </a:r>
            <a:r>
              <a:rPr dirty="0" sz="1100" spc="15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60</a:t>
            </a:r>
            <a:endParaRPr sz="1100">
              <a:latin typeface="Verdana"/>
              <a:cs typeface="Verdana"/>
            </a:endParaRPr>
          </a:p>
          <a:p>
            <a:pPr marL="241300" marR="5080">
              <a:lnSpc>
                <a:spcPct val="175100"/>
              </a:lnSpc>
            </a:pP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QUALIDADE</a:t>
            </a:r>
            <a:r>
              <a:rPr dirty="0" sz="1100" spc="38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DE</a:t>
            </a:r>
            <a:r>
              <a:rPr dirty="0" sz="1100" spc="38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75">
                <a:solidFill>
                  <a:srgbClr val="03679D"/>
                </a:solidFill>
                <a:latin typeface="Verdana"/>
                <a:cs typeface="Verdana"/>
              </a:rPr>
              <a:t>VIDA...................................................................................................................................</a:t>
            </a:r>
            <a:r>
              <a:rPr dirty="0" sz="1100" spc="-12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61 </a:t>
            </a:r>
            <a:r>
              <a:rPr dirty="0" sz="1100" spc="-10">
                <a:solidFill>
                  <a:srgbClr val="03679D"/>
                </a:solidFill>
                <a:latin typeface="Verdana"/>
                <a:cs typeface="Verdana"/>
              </a:rPr>
              <a:t>CAPACITAÇÃO</a:t>
            </a:r>
            <a:r>
              <a:rPr dirty="0" sz="1100" spc="-5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75">
                <a:solidFill>
                  <a:srgbClr val="03679D"/>
                </a:solidFill>
                <a:latin typeface="Verdana"/>
                <a:cs typeface="Verdana"/>
              </a:rPr>
              <a:t>EM</a:t>
            </a:r>
            <a:r>
              <a:rPr dirty="0" sz="1100" spc="-4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45">
                <a:solidFill>
                  <a:srgbClr val="03679D"/>
                </a:solidFill>
                <a:latin typeface="Verdana"/>
                <a:cs typeface="Verdana"/>
              </a:rPr>
              <a:t>SUSTENTABILIDADE........................................................................................63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1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35" b="1">
                <a:solidFill>
                  <a:srgbClr val="03679D"/>
                </a:solidFill>
                <a:latin typeface="Verdana"/>
                <a:cs typeface="Verdana"/>
              </a:rPr>
              <a:t>DESEMPENHO</a:t>
            </a:r>
            <a:r>
              <a:rPr dirty="0" sz="1100" spc="-45" b="1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0" b="1">
                <a:solidFill>
                  <a:srgbClr val="03679D"/>
                </a:solidFill>
                <a:latin typeface="Verdana"/>
                <a:cs typeface="Verdana"/>
              </a:rPr>
              <a:t>DE</a:t>
            </a:r>
            <a:r>
              <a:rPr dirty="0" sz="1100" spc="-45" b="1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10" b="1">
                <a:solidFill>
                  <a:srgbClr val="03679D"/>
                </a:solidFill>
                <a:latin typeface="Verdana"/>
                <a:cs typeface="Verdana"/>
              </a:rPr>
              <a:t>INDICADORES.......................................................................................65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1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100" spc="-35" b="1">
                <a:solidFill>
                  <a:srgbClr val="03679D"/>
                </a:solidFill>
                <a:latin typeface="Verdana"/>
                <a:cs typeface="Verdana"/>
              </a:rPr>
              <a:t>DESEMPENHO</a:t>
            </a:r>
            <a:r>
              <a:rPr dirty="0" sz="1100" spc="-65" b="1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40" b="1">
                <a:solidFill>
                  <a:srgbClr val="03679D"/>
                </a:solidFill>
                <a:latin typeface="Verdana"/>
                <a:cs typeface="Verdana"/>
              </a:rPr>
              <a:t>DOS</a:t>
            </a:r>
            <a:r>
              <a:rPr dirty="0" sz="1100" spc="-55" b="1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40" b="1">
                <a:solidFill>
                  <a:srgbClr val="03679D"/>
                </a:solidFill>
                <a:latin typeface="Verdana"/>
                <a:cs typeface="Verdana"/>
              </a:rPr>
              <a:t>PLANOS</a:t>
            </a:r>
            <a:r>
              <a:rPr dirty="0" sz="1100" spc="-55" b="1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0" b="1">
                <a:solidFill>
                  <a:srgbClr val="03679D"/>
                </a:solidFill>
                <a:latin typeface="Verdana"/>
                <a:cs typeface="Verdana"/>
              </a:rPr>
              <a:t>DE</a:t>
            </a:r>
            <a:r>
              <a:rPr dirty="0" sz="1100" spc="-50" b="1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10" b="1">
                <a:solidFill>
                  <a:srgbClr val="03679D"/>
                </a:solidFill>
                <a:latin typeface="Verdana"/>
                <a:cs typeface="Verdana"/>
              </a:rPr>
              <a:t>AÇÃO............................................................................70</a:t>
            </a:r>
            <a:endParaRPr sz="1100">
              <a:latin typeface="Verdana"/>
              <a:cs typeface="Verdana"/>
            </a:endParaRPr>
          </a:p>
          <a:p>
            <a:pPr algn="r" marL="241300" marR="5080">
              <a:lnSpc>
                <a:spcPct val="175100"/>
              </a:lnSpc>
            </a:pPr>
            <a:r>
              <a:rPr dirty="0" sz="1100" spc="-10">
                <a:solidFill>
                  <a:srgbClr val="03679D"/>
                </a:solidFill>
                <a:latin typeface="Verdana"/>
                <a:cs typeface="Verdana"/>
              </a:rPr>
              <a:t>Papel,</a:t>
            </a:r>
            <a:r>
              <a:rPr dirty="0" sz="1100" spc="-4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30">
                <a:solidFill>
                  <a:srgbClr val="03679D"/>
                </a:solidFill>
                <a:latin typeface="Verdana"/>
                <a:cs typeface="Verdana"/>
              </a:rPr>
              <a:t>Copos,</a:t>
            </a:r>
            <a:r>
              <a:rPr dirty="0" sz="1100" spc="-4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Água</a:t>
            </a:r>
            <a:r>
              <a:rPr dirty="0" sz="1100" spc="-4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35">
                <a:solidFill>
                  <a:srgbClr val="03679D"/>
                </a:solidFill>
                <a:latin typeface="Verdana"/>
                <a:cs typeface="Verdana"/>
              </a:rPr>
              <a:t>Envasada,</a:t>
            </a:r>
            <a:r>
              <a:rPr dirty="0" sz="1100" spc="-4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Impressões</a:t>
            </a:r>
            <a:r>
              <a:rPr dirty="0" sz="1100" spc="-4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e</a:t>
            </a:r>
            <a:r>
              <a:rPr dirty="0" sz="1100" spc="-4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30">
                <a:solidFill>
                  <a:srgbClr val="03679D"/>
                </a:solidFill>
                <a:latin typeface="Verdana"/>
                <a:cs typeface="Verdana"/>
              </a:rPr>
              <a:t>Serviços</a:t>
            </a:r>
            <a:r>
              <a:rPr dirty="0" sz="1100" spc="-4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45">
                <a:solidFill>
                  <a:srgbClr val="03679D"/>
                </a:solidFill>
                <a:latin typeface="Verdana"/>
                <a:cs typeface="Verdana"/>
              </a:rPr>
              <a:t>Gráﬁcos.......................................71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Energia,</a:t>
            </a:r>
            <a:r>
              <a:rPr dirty="0" sz="1100" spc="13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Água</a:t>
            </a:r>
            <a:r>
              <a:rPr dirty="0" sz="1100" spc="13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e</a:t>
            </a:r>
            <a:r>
              <a:rPr dirty="0" sz="1100" spc="13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esgoto</a:t>
            </a:r>
            <a:r>
              <a:rPr dirty="0" sz="1100" spc="13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e</a:t>
            </a:r>
            <a:r>
              <a:rPr dirty="0" sz="1100" spc="13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70">
                <a:solidFill>
                  <a:srgbClr val="03679D"/>
                </a:solidFill>
                <a:latin typeface="Verdana"/>
                <a:cs typeface="Verdana"/>
              </a:rPr>
              <a:t>Reformas..................................................................................................</a:t>
            </a:r>
            <a:r>
              <a:rPr dirty="0" sz="1100" spc="-7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74</a:t>
            </a:r>
            <a:endParaRPr sz="11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990"/>
              </a:spcBef>
            </a:pPr>
            <a:r>
              <a:rPr dirty="0" sz="1100" spc="-10">
                <a:solidFill>
                  <a:srgbClr val="03679D"/>
                </a:solidFill>
                <a:latin typeface="Verdana"/>
                <a:cs typeface="Verdana"/>
              </a:rPr>
              <a:t>Gestão</a:t>
            </a:r>
            <a:r>
              <a:rPr dirty="0" sz="1100" spc="31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de</a:t>
            </a:r>
            <a:r>
              <a:rPr dirty="0" sz="1100" spc="31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70">
                <a:solidFill>
                  <a:srgbClr val="03679D"/>
                </a:solidFill>
                <a:latin typeface="Verdana"/>
                <a:cs typeface="Verdana"/>
              </a:rPr>
              <a:t>resíduos........................................................................................................................................</a:t>
            </a:r>
            <a:r>
              <a:rPr dirty="0" sz="1100" spc="-14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78</a:t>
            </a:r>
            <a:endParaRPr sz="11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990"/>
              </a:spcBef>
            </a:pPr>
            <a:r>
              <a:rPr dirty="0" sz="1100" spc="-10">
                <a:solidFill>
                  <a:srgbClr val="03679D"/>
                </a:solidFill>
                <a:latin typeface="Verdana"/>
                <a:cs typeface="Verdana"/>
              </a:rPr>
              <a:t>Limpeza,</a:t>
            </a:r>
            <a:r>
              <a:rPr dirty="0" sz="1100" spc="204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Vigilância</a:t>
            </a:r>
            <a:r>
              <a:rPr dirty="0" sz="1100" spc="21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e</a:t>
            </a:r>
            <a:r>
              <a:rPr dirty="0" sz="1100" spc="21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70">
                <a:solidFill>
                  <a:srgbClr val="03679D"/>
                </a:solidFill>
                <a:latin typeface="Verdana"/>
                <a:cs typeface="Verdana"/>
              </a:rPr>
              <a:t>Telefonia............................................................................................................</a:t>
            </a:r>
            <a:r>
              <a:rPr dirty="0" sz="1100" spc="4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84</a:t>
            </a:r>
            <a:endParaRPr sz="11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990"/>
              </a:spcBef>
            </a:pPr>
            <a:r>
              <a:rPr dirty="0" sz="1100" spc="-10">
                <a:solidFill>
                  <a:srgbClr val="03679D"/>
                </a:solidFill>
                <a:latin typeface="Verdana"/>
                <a:cs typeface="Verdana"/>
              </a:rPr>
              <a:t>Veículos</a:t>
            </a:r>
            <a:r>
              <a:rPr dirty="0" sz="1100" spc="27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e</a:t>
            </a:r>
            <a:r>
              <a:rPr dirty="0" sz="1100" spc="28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65">
                <a:solidFill>
                  <a:srgbClr val="03679D"/>
                </a:solidFill>
                <a:latin typeface="Verdana"/>
                <a:cs typeface="Verdana"/>
              </a:rPr>
              <a:t>Combustível..............................................................................................................................</a:t>
            </a:r>
            <a:r>
              <a:rPr dirty="0" sz="1100" spc="-10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86</a:t>
            </a:r>
            <a:endParaRPr sz="11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995"/>
              </a:spcBef>
            </a:pP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Aquisições</a:t>
            </a:r>
            <a:r>
              <a:rPr dirty="0" sz="1100" spc="-7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e</a:t>
            </a:r>
            <a:r>
              <a:rPr dirty="0" sz="1100" spc="-6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55">
                <a:solidFill>
                  <a:srgbClr val="03679D"/>
                </a:solidFill>
                <a:latin typeface="Verdana"/>
                <a:cs typeface="Verdana"/>
              </a:rPr>
              <a:t>Contratações.......................................................................................................................88</a:t>
            </a:r>
            <a:endParaRPr sz="1100">
              <a:latin typeface="Verdana"/>
              <a:cs typeface="Verdana"/>
            </a:endParaRPr>
          </a:p>
          <a:p>
            <a:pPr marL="241300" marR="5080">
              <a:lnSpc>
                <a:spcPct val="175100"/>
              </a:lnSpc>
            </a:pP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Qualidade</a:t>
            </a:r>
            <a:r>
              <a:rPr dirty="0" sz="1100" spc="-55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de</a:t>
            </a:r>
            <a:r>
              <a:rPr dirty="0" sz="1100" spc="-5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40">
                <a:solidFill>
                  <a:srgbClr val="03679D"/>
                </a:solidFill>
                <a:latin typeface="Verdana"/>
                <a:cs typeface="Verdana"/>
              </a:rPr>
              <a:t>Vida,</a:t>
            </a:r>
            <a:r>
              <a:rPr dirty="0" sz="1100" spc="-5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Capacitação</a:t>
            </a:r>
            <a:r>
              <a:rPr dirty="0" sz="1100" spc="-5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3679D"/>
                </a:solidFill>
                <a:latin typeface="Verdana"/>
                <a:cs typeface="Verdana"/>
              </a:rPr>
              <a:t>e</a:t>
            </a:r>
            <a:r>
              <a:rPr dirty="0" sz="1100" spc="-50">
                <a:solidFill>
                  <a:srgbClr val="03679D"/>
                </a:solidFill>
                <a:latin typeface="Verdana"/>
                <a:cs typeface="Verdana"/>
              </a:rPr>
              <a:t> </a:t>
            </a:r>
            <a:r>
              <a:rPr dirty="0" sz="1100" spc="-140">
                <a:solidFill>
                  <a:srgbClr val="03679D"/>
                </a:solidFill>
                <a:latin typeface="Verdana"/>
                <a:cs typeface="Verdana"/>
              </a:rPr>
              <a:t>Sensibilização....................................................................89 </a:t>
            </a:r>
            <a:r>
              <a:rPr dirty="0" sz="1100" spc="-165">
                <a:solidFill>
                  <a:srgbClr val="03679D"/>
                </a:solidFill>
                <a:latin typeface="Verdana"/>
                <a:cs typeface="Verdana"/>
              </a:rPr>
              <a:t>Descarbonização..........................................................................................................................................</a:t>
            </a:r>
            <a:r>
              <a:rPr dirty="0" sz="1100" spc="370">
                <a:solidFill>
                  <a:srgbClr val="03679D"/>
                </a:solidFill>
                <a:latin typeface="Verdana"/>
                <a:cs typeface="Verdana"/>
              </a:rPr>
              <a:t>  </a:t>
            </a:r>
            <a:r>
              <a:rPr dirty="0" sz="1100" spc="-25">
                <a:solidFill>
                  <a:srgbClr val="03679D"/>
                </a:solidFill>
                <a:latin typeface="Verdana"/>
                <a:cs typeface="Verdana"/>
              </a:rPr>
              <a:t>100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75869" y="440029"/>
            <a:ext cx="1974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50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810"/>
            <a:ext cx="40582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contratos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limpeza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m²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4745034"/>
            <a:ext cx="31902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material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limpeza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420762"/>
            <a:ext cx="5734050" cy="30384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183385"/>
            <a:ext cx="5734050" cy="309562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17889" y="440029"/>
            <a:ext cx="1549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65">
                <a:solidFill>
                  <a:srgbClr val="1181C7"/>
                </a:solidFill>
                <a:latin typeface="Verdana"/>
                <a:cs typeface="Verdana"/>
              </a:rPr>
              <a:t>51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5778500" cy="1148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2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VIGILÂNCIA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1600"/>
              </a:lnSpc>
            </a:pPr>
            <a:r>
              <a:rPr dirty="0" sz="1600" spc="-35">
                <a:latin typeface="Verdana"/>
                <a:cs typeface="Verdana"/>
              </a:rPr>
              <a:t>Gastos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contratos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vigilância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armada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desarmada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contrato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vigilância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eletrônica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622475"/>
            <a:ext cx="5637530" cy="5175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>
                <a:latin typeface="Verdana"/>
                <a:cs typeface="Verdana"/>
              </a:rPr>
              <a:t>Quantidade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total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pessoas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contratadas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para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serviço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vigilância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armada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desarmada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355353"/>
            <a:ext cx="5734050" cy="29813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410126"/>
            <a:ext cx="5734050" cy="300037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7300" y="440029"/>
            <a:ext cx="5785485" cy="958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52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100">
              <a:latin typeface="Verdana"/>
              <a:cs typeface="Verdana"/>
            </a:endParaRPr>
          </a:p>
          <a:p>
            <a:pPr marL="12700" marR="704215">
              <a:lnSpc>
                <a:spcPct val="101600"/>
              </a:lnSpc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médio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contrato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vigilância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armada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e </a:t>
            </a:r>
            <a:r>
              <a:rPr dirty="0" sz="1600" spc="-10">
                <a:latin typeface="Verdana"/>
                <a:cs typeface="Verdana"/>
              </a:rPr>
              <a:t>desarmada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566862"/>
            <a:ext cx="5734050" cy="354330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90248" y="440029"/>
            <a:ext cx="1828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solidFill>
                  <a:srgbClr val="1181C7"/>
                </a:solidFill>
                <a:latin typeface="Verdana"/>
                <a:cs typeface="Verdana"/>
              </a:rPr>
              <a:t>53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5403850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2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TELEFONIA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telefonia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ﬁxa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telefonia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móvel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4273050"/>
            <a:ext cx="5275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Linhas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Telefônicas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35">
                <a:latin typeface="Verdana"/>
                <a:cs typeface="Verdana"/>
              </a:rPr>
              <a:t>Fixas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Linhas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Telefônicas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Móveis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7300" y="6825998"/>
            <a:ext cx="5389880" cy="5175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relativo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telefonia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ﬁxa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relativo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35">
                <a:latin typeface="Verdana"/>
                <a:cs typeface="Verdana"/>
              </a:rPr>
              <a:t>com </a:t>
            </a:r>
            <a:r>
              <a:rPr dirty="0" sz="1600" spc="-10">
                <a:latin typeface="Verdana"/>
                <a:cs typeface="Verdana"/>
              </a:rPr>
              <a:t>telefonia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móvel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107604"/>
            <a:ext cx="5734050" cy="21336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4813002"/>
            <a:ext cx="5734050" cy="19811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050" y="7512050"/>
            <a:ext cx="5734050" cy="1981200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76008" y="440029"/>
            <a:ext cx="1968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54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1660525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3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VEÍCULOS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latin typeface="Verdana"/>
                <a:cs typeface="Verdana"/>
              </a:rPr>
              <a:t>Quilometragem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511399"/>
            <a:ext cx="49009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Quantidade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veículos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tipo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combustível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006054"/>
            <a:ext cx="5734050" cy="32099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949751"/>
            <a:ext cx="5734050" cy="35433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89969" y="440029"/>
            <a:ext cx="1828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solidFill>
                  <a:srgbClr val="1181C7"/>
                </a:solidFill>
                <a:latin typeface="Verdana"/>
                <a:cs typeface="Verdana"/>
              </a:rPr>
              <a:t>55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810"/>
            <a:ext cx="38893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Quantidade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veículos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ﬁnalidade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157833"/>
            <a:ext cx="28428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Verdana"/>
                <a:cs typeface="Verdana"/>
              </a:rPr>
              <a:t>Usuários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tipo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veículo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319113"/>
            <a:ext cx="5734050" cy="35432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596185"/>
            <a:ext cx="5734050" cy="35433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83268" y="440029"/>
            <a:ext cx="1898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solidFill>
                  <a:srgbClr val="1181C7"/>
                </a:solidFill>
                <a:latin typeface="Verdana"/>
                <a:cs typeface="Verdana"/>
              </a:rPr>
              <a:t>56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880810"/>
            <a:ext cx="366267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manutenção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veículos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157833"/>
            <a:ext cx="44500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relativo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manutenção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veículo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319113"/>
            <a:ext cx="5734050" cy="35432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596185"/>
            <a:ext cx="5734050" cy="35433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88016" y="440029"/>
            <a:ext cx="1847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solidFill>
                  <a:srgbClr val="1181C7"/>
                </a:solidFill>
                <a:latin typeface="Verdana"/>
                <a:cs typeface="Verdana"/>
              </a:rPr>
              <a:t>57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35"/>
            <a:ext cx="3481070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6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COMBUSTÍVEL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combustível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tipo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682750"/>
            <a:ext cx="379602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combustível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por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veículo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107604"/>
            <a:ext cx="5734050" cy="35432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121102"/>
            <a:ext cx="5734050" cy="354329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79219" y="440029"/>
            <a:ext cx="1936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58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1526476"/>
            <a:ext cx="39789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gasolina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veículos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híbridos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451124"/>
            <a:ext cx="24199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Verdana"/>
                <a:cs typeface="Verdana"/>
              </a:rPr>
              <a:t>Gasto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combustível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964828"/>
            <a:ext cx="5734050" cy="31908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889426"/>
            <a:ext cx="5734050" cy="322897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83268" y="440029"/>
            <a:ext cx="1898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solidFill>
                  <a:srgbClr val="1181C7"/>
                </a:solidFill>
                <a:latin typeface="Verdana"/>
                <a:cs typeface="Verdana"/>
              </a:rPr>
              <a:t>59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285"/>
            <a:ext cx="4644390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4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APOIO</a:t>
            </a: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29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AO</a:t>
            </a: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3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SERVIÇO</a:t>
            </a:r>
            <a:r>
              <a:rPr dirty="0" u="heavy" sz="2000" spc="-5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ADMINISTRATIVO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35">
                <a:latin typeface="Verdana"/>
                <a:cs typeface="Verdana"/>
              </a:rPr>
              <a:t>Gastos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com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serviços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gráﬁcos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no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período-</a:t>
            </a:r>
            <a:r>
              <a:rPr dirty="0" sz="1600" spc="-20">
                <a:latin typeface="Verdana"/>
                <a:cs typeface="Verdana"/>
              </a:rPr>
              <a:t>base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006054"/>
            <a:ext cx="5734050" cy="354329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346" y="1126670"/>
            <a:ext cx="33439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60"/>
              <a:t>INTRODUÇÃO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2400"/>
              </a:lnSpc>
              <a:spcBef>
                <a:spcPts val="100"/>
              </a:spcBef>
            </a:pPr>
            <a:r>
              <a:rPr dirty="0" spc="60"/>
              <a:t>O</a:t>
            </a:r>
            <a:r>
              <a:rPr dirty="0" spc="175"/>
              <a:t> </a:t>
            </a:r>
            <a:r>
              <a:rPr dirty="0"/>
              <a:t>Plano</a:t>
            </a:r>
            <a:r>
              <a:rPr dirty="0" spc="175"/>
              <a:t> </a:t>
            </a:r>
            <a:r>
              <a:rPr dirty="0"/>
              <a:t>de</a:t>
            </a:r>
            <a:r>
              <a:rPr dirty="0" spc="180"/>
              <a:t> </a:t>
            </a:r>
            <a:r>
              <a:rPr dirty="0"/>
              <a:t>Logística</a:t>
            </a:r>
            <a:r>
              <a:rPr dirty="0" spc="175"/>
              <a:t> </a:t>
            </a:r>
            <a:r>
              <a:rPr dirty="0"/>
              <a:t>Sustentável</a:t>
            </a:r>
            <a:r>
              <a:rPr dirty="0" spc="180"/>
              <a:t> </a:t>
            </a:r>
            <a:r>
              <a:rPr dirty="0"/>
              <a:t>(PLS)</a:t>
            </a:r>
            <a:r>
              <a:rPr dirty="0" spc="175"/>
              <a:t> </a:t>
            </a:r>
            <a:r>
              <a:rPr dirty="0"/>
              <a:t>do</a:t>
            </a:r>
            <a:r>
              <a:rPr dirty="0" spc="110"/>
              <a:t> </a:t>
            </a:r>
            <a:r>
              <a:rPr dirty="0"/>
              <a:t>TRT4</a:t>
            </a:r>
            <a:r>
              <a:rPr dirty="0" spc="110"/>
              <a:t> </a:t>
            </a:r>
            <a:r>
              <a:rPr dirty="0"/>
              <a:t>é</a:t>
            </a:r>
            <a:r>
              <a:rPr dirty="0" spc="110"/>
              <a:t> </a:t>
            </a:r>
            <a:r>
              <a:rPr dirty="0"/>
              <a:t>elaborado</a:t>
            </a:r>
            <a:r>
              <a:rPr dirty="0" spc="105"/>
              <a:t> </a:t>
            </a:r>
            <a:r>
              <a:rPr dirty="0"/>
              <a:t>e</a:t>
            </a:r>
            <a:r>
              <a:rPr dirty="0" spc="110"/>
              <a:t> </a:t>
            </a:r>
            <a:r>
              <a:rPr dirty="0"/>
              <a:t>executado</a:t>
            </a:r>
            <a:r>
              <a:rPr dirty="0" spc="110"/>
              <a:t> </a:t>
            </a:r>
            <a:r>
              <a:rPr dirty="0" spc="-20"/>
              <a:t>pela </a:t>
            </a:r>
            <a:r>
              <a:rPr dirty="0"/>
              <a:t>Coordenadoria</a:t>
            </a:r>
            <a:r>
              <a:rPr dirty="0" spc="175"/>
              <a:t> </a:t>
            </a:r>
            <a:r>
              <a:rPr dirty="0"/>
              <a:t>de</a:t>
            </a:r>
            <a:r>
              <a:rPr dirty="0" spc="175"/>
              <a:t> </a:t>
            </a:r>
            <a:r>
              <a:rPr dirty="0"/>
              <a:t>Sustentabilidade,</a:t>
            </a:r>
            <a:r>
              <a:rPr dirty="0" spc="175"/>
              <a:t> </a:t>
            </a:r>
            <a:r>
              <a:rPr dirty="0"/>
              <a:t>Acessibilidade</a:t>
            </a:r>
            <a:r>
              <a:rPr dirty="0" spc="180"/>
              <a:t> </a:t>
            </a:r>
            <a:r>
              <a:rPr dirty="0"/>
              <a:t>e</a:t>
            </a:r>
            <a:r>
              <a:rPr dirty="0" spc="175"/>
              <a:t> </a:t>
            </a:r>
            <a:r>
              <a:rPr dirty="0"/>
              <a:t>Inclusão</a:t>
            </a:r>
            <a:r>
              <a:rPr dirty="0" spc="110"/>
              <a:t> </a:t>
            </a:r>
            <a:r>
              <a:rPr dirty="0" spc="-35"/>
              <a:t>(CSai)</a:t>
            </a:r>
            <a:r>
              <a:rPr dirty="0" spc="105"/>
              <a:t> </a:t>
            </a:r>
            <a:r>
              <a:rPr dirty="0"/>
              <a:t>com</a:t>
            </a:r>
            <a:r>
              <a:rPr dirty="0" spc="110"/>
              <a:t> </a:t>
            </a:r>
            <a:r>
              <a:rPr dirty="0" spc="-10"/>
              <a:t>apoio das</a:t>
            </a:r>
            <a:r>
              <a:rPr dirty="0" spc="-80"/>
              <a:t> </a:t>
            </a:r>
            <a:r>
              <a:rPr dirty="0" spc="-30"/>
              <a:t>áreas</a:t>
            </a:r>
            <a:r>
              <a:rPr dirty="0" spc="-80"/>
              <a:t> </a:t>
            </a:r>
            <a:r>
              <a:rPr dirty="0"/>
              <a:t>técnicas</a:t>
            </a:r>
            <a:r>
              <a:rPr dirty="0" spc="-80"/>
              <a:t> </a:t>
            </a:r>
            <a:r>
              <a:rPr dirty="0" spc="-20"/>
              <a:t>envolvidas</a:t>
            </a:r>
            <a:r>
              <a:rPr dirty="0" spc="-80"/>
              <a:t> </a:t>
            </a:r>
            <a:r>
              <a:rPr dirty="0" spc="-10"/>
              <a:t>nas</a:t>
            </a:r>
            <a:r>
              <a:rPr dirty="0" spc="-80"/>
              <a:t> </a:t>
            </a:r>
            <a:r>
              <a:rPr dirty="0"/>
              <a:t>metas</a:t>
            </a:r>
            <a:r>
              <a:rPr dirty="0" spc="-80"/>
              <a:t> </a:t>
            </a:r>
            <a:r>
              <a:rPr dirty="0"/>
              <a:t>previamente</a:t>
            </a:r>
            <a:r>
              <a:rPr dirty="0" spc="-80"/>
              <a:t> </a:t>
            </a:r>
            <a:r>
              <a:rPr dirty="0" spc="-10"/>
              <a:t>estabelecidas.</a:t>
            </a:r>
          </a:p>
          <a:p>
            <a:pPr algn="just" marL="12700" marR="6350">
              <a:lnSpc>
                <a:spcPct val="152400"/>
              </a:lnSpc>
              <a:spcBef>
                <a:spcPts val="1000"/>
              </a:spcBef>
            </a:pPr>
            <a:r>
              <a:rPr dirty="0"/>
              <a:t>Na</a:t>
            </a:r>
            <a:r>
              <a:rPr dirty="0" spc="15"/>
              <a:t> </a:t>
            </a:r>
            <a:r>
              <a:rPr dirty="0" spc="-10"/>
              <a:t>sequência,</a:t>
            </a:r>
            <a:r>
              <a:rPr dirty="0" spc="15"/>
              <a:t> </a:t>
            </a:r>
            <a:r>
              <a:rPr dirty="0" spc="-20"/>
              <a:t>serão</a:t>
            </a:r>
            <a:r>
              <a:rPr dirty="0" spc="15"/>
              <a:t> </a:t>
            </a:r>
            <a:r>
              <a:rPr dirty="0"/>
              <a:t>apresentados</a:t>
            </a:r>
            <a:r>
              <a:rPr dirty="0" spc="15"/>
              <a:t> </a:t>
            </a:r>
            <a:r>
              <a:rPr dirty="0"/>
              <a:t>os</a:t>
            </a:r>
            <a:r>
              <a:rPr dirty="0" spc="15"/>
              <a:t> </a:t>
            </a:r>
            <a:r>
              <a:rPr dirty="0"/>
              <a:t>indicadores</a:t>
            </a:r>
            <a:r>
              <a:rPr dirty="0" spc="15"/>
              <a:t> </a:t>
            </a:r>
            <a:r>
              <a:rPr dirty="0"/>
              <a:t>mencionados</a:t>
            </a:r>
            <a:r>
              <a:rPr dirty="0" spc="-70"/>
              <a:t> </a:t>
            </a:r>
            <a:r>
              <a:rPr dirty="0"/>
              <a:t>na</a:t>
            </a:r>
            <a:r>
              <a:rPr dirty="0" spc="-65"/>
              <a:t> </a:t>
            </a:r>
            <a:r>
              <a:rPr dirty="0"/>
              <a:t>Resolução</a:t>
            </a:r>
            <a:r>
              <a:rPr dirty="0" spc="-70"/>
              <a:t> </a:t>
            </a:r>
            <a:r>
              <a:rPr dirty="0" spc="-25"/>
              <a:t>CNJ </a:t>
            </a:r>
            <a:r>
              <a:rPr dirty="0"/>
              <a:t>nº</a:t>
            </a:r>
            <a:r>
              <a:rPr dirty="0" spc="250"/>
              <a:t> </a:t>
            </a:r>
            <a:r>
              <a:rPr dirty="0" spc="-30"/>
              <a:t>400/2021</a:t>
            </a:r>
            <a:r>
              <a:rPr dirty="0" spc="254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desempenho</a:t>
            </a:r>
            <a:r>
              <a:rPr dirty="0" spc="254"/>
              <a:t> </a:t>
            </a:r>
            <a:r>
              <a:rPr dirty="0"/>
              <a:t>obtido</a:t>
            </a:r>
            <a:r>
              <a:rPr dirty="0" spc="254"/>
              <a:t> </a:t>
            </a:r>
            <a:r>
              <a:rPr dirty="0"/>
              <a:t>pelo</a:t>
            </a:r>
            <a:r>
              <a:rPr dirty="0" spc="254"/>
              <a:t> </a:t>
            </a:r>
            <a:r>
              <a:rPr dirty="0"/>
              <a:t>TRT4</a:t>
            </a:r>
            <a:r>
              <a:rPr dirty="0" spc="254"/>
              <a:t> </a:t>
            </a:r>
            <a:r>
              <a:rPr dirty="0"/>
              <a:t>no</a:t>
            </a:r>
            <a:r>
              <a:rPr dirty="0" spc="254"/>
              <a:t> </a:t>
            </a:r>
            <a:r>
              <a:rPr dirty="0"/>
              <a:t>ano</a:t>
            </a:r>
            <a:r>
              <a:rPr dirty="0" spc="185"/>
              <a:t> </a:t>
            </a:r>
            <a:r>
              <a:rPr dirty="0"/>
              <a:t>de</a:t>
            </a:r>
            <a:r>
              <a:rPr dirty="0" spc="180"/>
              <a:t> </a:t>
            </a:r>
            <a:r>
              <a:rPr dirty="0" spc="-10"/>
              <a:t>2024.</a:t>
            </a:r>
            <a:r>
              <a:rPr dirty="0" spc="180"/>
              <a:t> </a:t>
            </a:r>
            <a:r>
              <a:rPr dirty="0" spc="-10"/>
              <a:t>Importante salientar</a:t>
            </a:r>
            <a:r>
              <a:rPr dirty="0" spc="45"/>
              <a:t> </a:t>
            </a:r>
            <a:r>
              <a:rPr dirty="0"/>
              <a:t>que</a:t>
            </a:r>
            <a:r>
              <a:rPr dirty="0" spc="50"/>
              <a:t> </a:t>
            </a:r>
            <a:r>
              <a:rPr dirty="0"/>
              <a:t>os</a:t>
            </a:r>
            <a:r>
              <a:rPr dirty="0" spc="50"/>
              <a:t> </a:t>
            </a:r>
            <a:r>
              <a:rPr dirty="0"/>
              <a:t>indicadores</a:t>
            </a:r>
            <a:r>
              <a:rPr dirty="0" spc="50"/>
              <a:t> </a:t>
            </a:r>
            <a:r>
              <a:rPr dirty="0"/>
              <a:t>de</a:t>
            </a:r>
            <a:r>
              <a:rPr dirty="0" spc="50"/>
              <a:t> </a:t>
            </a:r>
            <a:r>
              <a:rPr dirty="0" spc="-55"/>
              <a:t>2024</a:t>
            </a:r>
            <a:r>
              <a:rPr dirty="0" spc="-40"/>
              <a:t> </a:t>
            </a:r>
            <a:r>
              <a:rPr dirty="0" spc="-10"/>
              <a:t>apresentaram</a:t>
            </a:r>
            <a:r>
              <a:rPr dirty="0" spc="-40"/>
              <a:t> </a:t>
            </a:r>
            <a:r>
              <a:rPr dirty="0"/>
              <a:t>desempenho</a:t>
            </a:r>
            <a:r>
              <a:rPr dirty="0" spc="-40"/>
              <a:t> </a:t>
            </a:r>
            <a:r>
              <a:rPr dirty="0"/>
              <a:t>diferenciado</a:t>
            </a:r>
            <a:r>
              <a:rPr dirty="0" spc="-45"/>
              <a:t> </a:t>
            </a:r>
            <a:r>
              <a:rPr dirty="0" spc="-25"/>
              <a:t>em </a:t>
            </a:r>
            <a:r>
              <a:rPr dirty="0" spc="-20"/>
              <a:t>razão</a:t>
            </a:r>
            <a:r>
              <a:rPr dirty="0" spc="45"/>
              <a:t> </a:t>
            </a:r>
            <a:r>
              <a:rPr dirty="0"/>
              <a:t>do</a:t>
            </a:r>
            <a:r>
              <a:rPr dirty="0" spc="45"/>
              <a:t> </a:t>
            </a:r>
            <a:r>
              <a:rPr dirty="0"/>
              <a:t>período</a:t>
            </a:r>
            <a:r>
              <a:rPr dirty="0" spc="45"/>
              <a:t> </a:t>
            </a:r>
            <a:r>
              <a:rPr dirty="0"/>
              <a:t>de</a:t>
            </a:r>
            <a:r>
              <a:rPr dirty="0" spc="50"/>
              <a:t> </a:t>
            </a:r>
            <a:r>
              <a:rPr dirty="0"/>
              <a:t>calamidade</a:t>
            </a:r>
            <a:r>
              <a:rPr dirty="0" spc="45"/>
              <a:t> </a:t>
            </a:r>
            <a:r>
              <a:rPr dirty="0"/>
              <a:t>pública</a:t>
            </a:r>
            <a:r>
              <a:rPr dirty="0" spc="45"/>
              <a:t> </a:t>
            </a:r>
            <a:r>
              <a:rPr dirty="0"/>
              <a:t>ocorrido</a:t>
            </a:r>
            <a:r>
              <a:rPr dirty="0" spc="-45"/>
              <a:t> </a:t>
            </a:r>
            <a:r>
              <a:rPr dirty="0"/>
              <a:t>no</a:t>
            </a:r>
            <a:r>
              <a:rPr dirty="0" spc="-40"/>
              <a:t> </a:t>
            </a:r>
            <a:r>
              <a:rPr dirty="0"/>
              <a:t>Rio</a:t>
            </a:r>
            <a:r>
              <a:rPr dirty="0" spc="-45"/>
              <a:t> </a:t>
            </a:r>
            <a:r>
              <a:rPr dirty="0" spc="-10"/>
              <a:t>Grande</a:t>
            </a:r>
            <a:r>
              <a:rPr dirty="0" spc="-45"/>
              <a:t> </a:t>
            </a:r>
            <a:r>
              <a:rPr dirty="0"/>
              <a:t>do</a:t>
            </a:r>
            <a:r>
              <a:rPr dirty="0" spc="-40"/>
              <a:t> </a:t>
            </a:r>
            <a:r>
              <a:rPr dirty="0" spc="-35"/>
              <a:t>Sul</a:t>
            </a:r>
            <a:r>
              <a:rPr dirty="0" spc="-45"/>
              <a:t> </a:t>
            </a:r>
            <a:r>
              <a:rPr dirty="0"/>
              <a:t>no</a:t>
            </a:r>
            <a:r>
              <a:rPr dirty="0" spc="-45"/>
              <a:t> </a:t>
            </a:r>
            <a:r>
              <a:rPr dirty="0"/>
              <a:t>mês</a:t>
            </a:r>
            <a:r>
              <a:rPr dirty="0" spc="-40"/>
              <a:t> </a:t>
            </a:r>
            <a:r>
              <a:rPr dirty="0" spc="-25"/>
              <a:t>de </a:t>
            </a:r>
            <a:r>
              <a:rPr dirty="0" spc="-30"/>
              <a:t>maio,</a:t>
            </a:r>
            <a:r>
              <a:rPr dirty="0" spc="-75"/>
              <a:t> </a:t>
            </a:r>
            <a:r>
              <a:rPr dirty="0"/>
              <a:t>decorrente</a:t>
            </a:r>
            <a:r>
              <a:rPr dirty="0" spc="-75"/>
              <a:t> </a:t>
            </a:r>
            <a:r>
              <a:rPr dirty="0" spc="-10"/>
              <a:t>das</a:t>
            </a:r>
            <a:r>
              <a:rPr dirty="0" spc="-75"/>
              <a:t> </a:t>
            </a:r>
            <a:r>
              <a:rPr dirty="0" spc="-10"/>
              <a:t>chuvas</a:t>
            </a:r>
            <a:r>
              <a:rPr dirty="0" spc="-75"/>
              <a:t> </a:t>
            </a:r>
            <a:r>
              <a:rPr dirty="0" spc="-10"/>
              <a:t>excessivas.</a:t>
            </a:r>
          </a:p>
          <a:p>
            <a:pPr algn="just" marL="12700" marR="5080">
              <a:lnSpc>
                <a:spcPct val="152400"/>
              </a:lnSpc>
              <a:spcBef>
                <a:spcPts val="1000"/>
              </a:spcBef>
            </a:pPr>
            <a:r>
              <a:rPr dirty="0" spc="-10"/>
              <a:t>Este</a:t>
            </a:r>
            <a:r>
              <a:rPr dirty="0" spc="50"/>
              <a:t> </a:t>
            </a:r>
            <a:r>
              <a:rPr dirty="0" spc="-30"/>
              <a:t>TRT</a:t>
            </a:r>
            <a:r>
              <a:rPr dirty="0" spc="50"/>
              <a:t> </a:t>
            </a:r>
            <a:r>
              <a:rPr dirty="0"/>
              <a:t>possui</a:t>
            </a:r>
            <a:r>
              <a:rPr dirty="0" spc="50"/>
              <a:t> </a:t>
            </a:r>
            <a:r>
              <a:rPr dirty="0" spc="-25"/>
              <a:t>seis</a:t>
            </a:r>
            <a:r>
              <a:rPr dirty="0" spc="50"/>
              <a:t> </a:t>
            </a:r>
            <a:r>
              <a:rPr dirty="0"/>
              <a:t>prédios</a:t>
            </a:r>
            <a:r>
              <a:rPr dirty="0" spc="50"/>
              <a:t> </a:t>
            </a:r>
            <a:r>
              <a:rPr dirty="0" spc="45"/>
              <a:t>em</a:t>
            </a:r>
            <a:r>
              <a:rPr dirty="0" spc="50"/>
              <a:t> </a:t>
            </a:r>
            <a:r>
              <a:rPr dirty="0" spc="20"/>
              <a:t>Porto</a:t>
            </a:r>
            <a:r>
              <a:rPr dirty="0" spc="50"/>
              <a:t> </a:t>
            </a:r>
            <a:r>
              <a:rPr dirty="0" spc="-20"/>
              <a:t>Alegre,</a:t>
            </a:r>
            <a:r>
              <a:rPr dirty="0" spc="-25"/>
              <a:t> </a:t>
            </a:r>
            <a:r>
              <a:rPr dirty="0" spc="15"/>
              <a:t>sendo</a:t>
            </a:r>
            <a:r>
              <a:rPr dirty="0" spc="-25"/>
              <a:t> </a:t>
            </a:r>
            <a:r>
              <a:rPr dirty="0" spc="30"/>
              <a:t>que</a:t>
            </a:r>
            <a:r>
              <a:rPr dirty="0" spc="-25"/>
              <a:t> </a:t>
            </a:r>
            <a:r>
              <a:rPr dirty="0" spc="5"/>
              <a:t>quatro</a:t>
            </a:r>
            <a:r>
              <a:rPr dirty="0" spc="-25"/>
              <a:t> </a:t>
            </a:r>
            <a:r>
              <a:rPr dirty="0" spc="-10"/>
              <a:t>foram</a:t>
            </a:r>
            <a:r>
              <a:rPr dirty="0" spc="-25"/>
              <a:t> </a:t>
            </a:r>
            <a:r>
              <a:rPr dirty="0" spc="5"/>
              <a:t>atingidos</a:t>
            </a:r>
            <a:r>
              <a:rPr dirty="0" spc="-30"/>
              <a:t> </a:t>
            </a:r>
            <a:r>
              <a:rPr dirty="0" spc="-5"/>
              <a:t>pelas</a:t>
            </a:r>
            <a:r>
              <a:rPr dirty="0" spc="50"/>
              <a:t> </a:t>
            </a:r>
            <a:r>
              <a:rPr dirty="0" spc="-30"/>
              <a:t>águas.</a:t>
            </a:r>
            <a:r>
              <a:rPr dirty="0" spc="50"/>
              <a:t> </a:t>
            </a:r>
            <a:r>
              <a:rPr dirty="0" spc="60"/>
              <a:t>O</a:t>
            </a:r>
            <a:r>
              <a:rPr dirty="0" spc="50"/>
              <a:t> </a:t>
            </a:r>
            <a:r>
              <a:rPr dirty="0"/>
              <a:t>Prédio-</a:t>
            </a:r>
            <a:r>
              <a:rPr dirty="0" spc="-40"/>
              <a:t>Sede,</a:t>
            </a:r>
            <a:r>
              <a:rPr dirty="0" spc="50"/>
              <a:t> </a:t>
            </a:r>
            <a:r>
              <a:rPr dirty="0" spc="45"/>
              <a:t>em</a:t>
            </a:r>
            <a:r>
              <a:rPr dirty="0" spc="-25"/>
              <a:t> </a:t>
            </a:r>
            <a:r>
              <a:rPr dirty="0" spc="10"/>
              <a:t>conjunto</a:t>
            </a:r>
            <a:r>
              <a:rPr dirty="0" spc="-25"/>
              <a:t> </a:t>
            </a:r>
            <a:r>
              <a:rPr dirty="0" spc="40"/>
              <a:t>com</a:t>
            </a:r>
            <a:r>
              <a:rPr dirty="0" spc="-25"/>
              <a:t> </a:t>
            </a:r>
            <a:r>
              <a:rPr dirty="0" spc="25"/>
              <a:t>o</a:t>
            </a:r>
            <a:r>
              <a:rPr dirty="0" spc="-25"/>
              <a:t> </a:t>
            </a:r>
            <a:r>
              <a:rPr dirty="0" spc="10"/>
              <a:t>prédio</a:t>
            </a:r>
            <a:r>
              <a:rPr dirty="0" spc="-25"/>
              <a:t> </a:t>
            </a:r>
            <a:r>
              <a:rPr dirty="0" spc="-20"/>
              <a:t>administrativo,</a:t>
            </a:r>
            <a:r>
              <a:rPr dirty="0" spc="-25"/>
              <a:t> </a:t>
            </a:r>
            <a:r>
              <a:rPr dirty="0" spc="-5"/>
              <a:t>foi</a:t>
            </a:r>
            <a:r>
              <a:rPr dirty="0" spc="-25"/>
              <a:t> </a:t>
            </a:r>
            <a:r>
              <a:rPr dirty="0" spc="25"/>
              <a:t>o</a:t>
            </a:r>
            <a:r>
              <a:rPr dirty="0" spc="-25"/>
              <a:t> </a:t>
            </a:r>
            <a:r>
              <a:rPr dirty="0"/>
              <a:t>mais</a:t>
            </a:r>
            <a:r>
              <a:rPr dirty="0" spc="-30"/>
              <a:t> </a:t>
            </a:r>
            <a:r>
              <a:rPr dirty="0" spc="-25"/>
              <a:t>afetado, </a:t>
            </a:r>
            <a:r>
              <a:rPr dirty="0" spc="20"/>
              <a:t>permanecendo</a:t>
            </a:r>
            <a:r>
              <a:rPr dirty="0" spc="-25"/>
              <a:t> </a:t>
            </a:r>
            <a:r>
              <a:rPr dirty="0" spc="10"/>
              <a:t>por</a:t>
            </a:r>
            <a:r>
              <a:rPr dirty="0" spc="-25"/>
              <a:t> </a:t>
            </a:r>
            <a:r>
              <a:rPr dirty="0" spc="-5"/>
              <a:t>cerca</a:t>
            </a:r>
            <a:r>
              <a:rPr dirty="0" spc="-25"/>
              <a:t> </a:t>
            </a:r>
            <a:r>
              <a:rPr dirty="0" spc="30"/>
              <a:t>de</a:t>
            </a:r>
            <a:r>
              <a:rPr dirty="0" spc="-25"/>
              <a:t> </a:t>
            </a:r>
            <a:r>
              <a:rPr dirty="0" spc="-200"/>
              <a:t>15</a:t>
            </a:r>
            <a:r>
              <a:rPr dirty="0" spc="-100"/>
              <a:t> </a:t>
            </a:r>
            <a:r>
              <a:rPr dirty="0" spc="-10"/>
              <a:t>dias</a:t>
            </a:r>
            <a:r>
              <a:rPr dirty="0" spc="-100"/>
              <a:t> </a:t>
            </a:r>
            <a:r>
              <a:rPr dirty="0" spc="10"/>
              <a:t>coberto</a:t>
            </a:r>
            <a:r>
              <a:rPr dirty="0" spc="-100"/>
              <a:t> </a:t>
            </a:r>
            <a:r>
              <a:rPr dirty="0" spc="30"/>
              <a:t>de</a:t>
            </a:r>
            <a:r>
              <a:rPr dirty="0" spc="-100"/>
              <a:t> </a:t>
            </a:r>
            <a:r>
              <a:rPr dirty="0" spc="5"/>
              <a:t>lama</a:t>
            </a:r>
            <a:r>
              <a:rPr dirty="0" spc="-100"/>
              <a:t> </a:t>
            </a:r>
            <a:r>
              <a:rPr dirty="0" spc="-20"/>
              <a:t>a</a:t>
            </a:r>
            <a:r>
              <a:rPr dirty="0" spc="-100"/>
              <a:t> </a:t>
            </a:r>
            <a:r>
              <a:rPr dirty="0" spc="5"/>
              <a:t>aproximadamente </a:t>
            </a:r>
            <a:r>
              <a:rPr dirty="0" spc="-190"/>
              <a:t>1,5</a:t>
            </a:r>
            <a:r>
              <a:rPr dirty="0" spc="-25"/>
              <a:t> </a:t>
            </a:r>
            <a:r>
              <a:rPr dirty="0" spc="10"/>
              <a:t>metro</a:t>
            </a:r>
            <a:r>
              <a:rPr dirty="0" spc="-25"/>
              <a:t> </a:t>
            </a:r>
            <a:r>
              <a:rPr dirty="0" spc="30"/>
              <a:t>de</a:t>
            </a:r>
            <a:r>
              <a:rPr dirty="0" spc="-25"/>
              <a:t> </a:t>
            </a:r>
            <a:r>
              <a:rPr dirty="0" spc="-20"/>
              <a:t>altura</a:t>
            </a:r>
            <a:r>
              <a:rPr dirty="0" spc="-25"/>
              <a:t> </a:t>
            </a:r>
            <a:r>
              <a:rPr dirty="0" spc="30"/>
              <a:t>no</a:t>
            </a:r>
            <a:r>
              <a:rPr dirty="0" spc="-25"/>
              <a:t> subsolo. </a:t>
            </a:r>
            <a:r>
              <a:rPr dirty="0" spc="5"/>
              <a:t>Houve</a:t>
            </a:r>
            <a:r>
              <a:rPr dirty="0" spc="-25"/>
              <a:t> </a:t>
            </a:r>
            <a:r>
              <a:rPr dirty="0" spc="10"/>
              <a:t>alagamento</a:t>
            </a:r>
            <a:r>
              <a:rPr dirty="0" spc="-25"/>
              <a:t> </a:t>
            </a:r>
            <a:r>
              <a:rPr dirty="0" spc="5"/>
              <a:t>nos</a:t>
            </a:r>
            <a:r>
              <a:rPr dirty="0" spc="-25"/>
              <a:t> seis </a:t>
            </a:r>
            <a:r>
              <a:rPr dirty="0" spc="-15"/>
              <a:t>elevadores</a:t>
            </a:r>
            <a:r>
              <a:rPr dirty="0" spc="-25"/>
              <a:t> </a:t>
            </a:r>
            <a:r>
              <a:rPr dirty="0" spc="10"/>
              <a:t>e</a:t>
            </a:r>
            <a:r>
              <a:rPr dirty="0" spc="-100"/>
              <a:t> </a:t>
            </a:r>
            <a:r>
              <a:rPr dirty="0" spc="45"/>
              <a:t>em</a:t>
            </a:r>
            <a:r>
              <a:rPr dirty="0" spc="-100"/>
              <a:t> </a:t>
            </a:r>
            <a:r>
              <a:rPr dirty="0" spc="-5"/>
              <a:t>todas</a:t>
            </a:r>
            <a:r>
              <a:rPr dirty="0" spc="-30"/>
              <a:t> </a:t>
            </a:r>
            <a:r>
              <a:rPr dirty="0" spc="-35"/>
              <a:t>as</a:t>
            </a:r>
            <a:r>
              <a:rPr dirty="0" spc="50"/>
              <a:t> </a:t>
            </a:r>
            <a:r>
              <a:rPr dirty="0" spc="10"/>
              <a:t>unidades</a:t>
            </a:r>
            <a:r>
              <a:rPr dirty="0" spc="50"/>
              <a:t> </a:t>
            </a:r>
            <a:r>
              <a:rPr dirty="0" spc="-5"/>
              <a:t>alocadas</a:t>
            </a:r>
            <a:r>
              <a:rPr dirty="0" spc="50"/>
              <a:t> </a:t>
            </a:r>
            <a:r>
              <a:rPr dirty="0" spc="-10"/>
              <a:t>nesse</a:t>
            </a:r>
            <a:r>
              <a:rPr dirty="0" spc="50"/>
              <a:t> </a:t>
            </a:r>
            <a:r>
              <a:rPr dirty="0" spc="-40"/>
              <a:t>nível.</a:t>
            </a:r>
            <a:r>
              <a:rPr dirty="0" spc="50"/>
              <a:t> </a:t>
            </a:r>
            <a:r>
              <a:rPr dirty="0" spc="-10"/>
              <a:t>Das</a:t>
            </a:r>
            <a:r>
              <a:rPr dirty="0" spc="50"/>
              <a:t> </a:t>
            </a:r>
            <a:r>
              <a:rPr dirty="0" spc="5"/>
              <a:t>quatro</a:t>
            </a:r>
            <a:r>
              <a:rPr dirty="0" spc="50"/>
              <a:t> </a:t>
            </a:r>
            <a:r>
              <a:rPr dirty="0" spc="20"/>
              <a:t>bombas</a:t>
            </a:r>
            <a:r>
              <a:rPr dirty="0" spc="50"/>
              <a:t> </a:t>
            </a:r>
            <a:r>
              <a:rPr dirty="0" spc="30"/>
              <a:t>de</a:t>
            </a:r>
            <a:r>
              <a:rPr dirty="0" spc="50"/>
              <a:t> </a:t>
            </a:r>
            <a:r>
              <a:rPr dirty="0" spc="5"/>
              <a:t>recalque</a:t>
            </a:r>
            <a:r>
              <a:rPr dirty="0" spc="50"/>
              <a:t> </a:t>
            </a:r>
            <a:r>
              <a:rPr dirty="0" spc="30"/>
              <a:t>de</a:t>
            </a:r>
            <a:r>
              <a:rPr dirty="0" spc="-25"/>
              <a:t> </a:t>
            </a:r>
            <a:r>
              <a:rPr dirty="0" spc="10"/>
              <a:t>água</a:t>
            </a:r>
            <a:r>
              <a:rPr dirty="0" spc="-25"/>
              <a:t> para</a:t>
            </a:r>
            <a:r>
              <a:rPr dirty="0" spc="-15"/>
              <a:t> </a:t>
            </a:r>
            <a:r>
              <a:rPr dirty="0" spc="-5"/>
              <a:t>consumo,</a:t>
            </a:r>
            <a:r>
              <a:rPr dirty="0" spc="270"/>
              <a:t> </a:t>
            </a:r>
            <a:r>
              <a:rPr dirty="0"/>
              <a:t>apenas</a:t>
            </a:r>
            <a:r>
              <a:rPr dirty="0" spc="270"/>
              <a:t> </a:t>
            </a:r>
            <a:r>
              <a:rPr dirty="0" spc="30"/>
              <a:t>uma</a:t>
            </a:r>
            <a:r>
              <a:rPr dirty="0" spc="195"/>
              <a:t> </a:t>
            </a:r>
            <a:r>
              <a:rPr dirty="0" spc="10"/>
              <a:t>ﬁcou</a:t>
            </a:r>
            <a:r>
              <a:rPr dirty="0" spc="195"/>
              <a:t> </a:t>
            </a:r>
            <a:r>
              <a:rPr dirty="0" spc="45"/>
              <a:t>em</a:t>
            </a:r>
            <a:r>
              <a:rPr dirty="0" spc="195"/>
              <a:t> </a:t>
            </a:r>
            <a:r>
              <a:rPr dirty="0"/>
              <a:t>funcionamento,</a:t>
            </a:r>
            <a:r>
              <a:rPr dirty="0" spc="195"/>
              <a:t> </a:t>
            </a:r>
            <a:r>
              <a:rPr dirty="0" spc="10"/>
              <a:t>e</a:t>
            </a:r>
            <a:r>
              <a:rPr dirty="0" spc="195"/>
              <a:t> </a:t>
            </a:r>
            <a:r>
              <a:rPr dirty="0" spc="-5"/>
              <a:t>todas</a:t>
            </a:r>
            <a:r>
              <a:rPr dirty="0" spc="195"/>
              <a:t> </a:t>
            </a:r>
            <a:r>
              <a:rPr dirty="0" spc="-35"/>
              <a:t>as</a:t>
            </a:r>
            <a:r>
              <a:rPr dirty="0" spc="195"/>
              <a:t> </a:t>
            </a:r>
            <a:r>
              <a:rPr dirty="0" spc="10"/>
              <a:t>doze</a:t>
            </a:r>
            <a:r>
              <a:rPr dirty="0" spc="195"/>
              <a:t> </a:t>
            </a:r>
            <a:r>
              <a:rPr dirty="0" spc="20"/>
              <a:t>bombas</a:t>
            </a:r>
            <a:r>
              <a:rPr dirty="0" spc="195"/>
              <a:t> </a:t>
            </a:r>
            <a:r>
              <a:rPr dirty="0" spc="35"/>
              <a:t>do</a:t>
            </a:r>
            <a:r>
              <a:rPr dirty="0" spc="15"/>
              <a:t> </a:t>
            </a:r>
            <a:r>
              <a:rPr dirty="0" spc="-10"/>
              <a:t>sistema</a:t>
            </a:r>
            <a:r>
              <a:rPr dirty="0" spc="-100"/>
              <a:t> </a:t>
            </a:r>
            <a:r>
              <a:rPr dirty="0" spc="30"/>
              <a:t>de</a:t>
            </a:r>
            <a:r>
              <a:rPr dirty="0" spc="-100"/>
              <a:t> </a:t>
            </a:r>
            <a:r>
              <a:rPr dirty="0" spc="-5"/>
              <a:t>prevenção</a:t>
            </a:r>
            <a:r>
              <a:rPr dirty="0" spc="-100"/>
              <a:t> </a:t>
            </a:r>
            <a:r>
              <a:rPr dirty="0" spc="30"/>
              <a:t>de</a:t>
            </a:r>
            <a:r>
              <a:rPr dirty="0" spc="-100"/>
              <a:t> </a:t>
            </a:r>
            <a:r>
              <a:rPr dirty="0" spc="20"/>
              <a:t>incêndio</a:t>
            </a:r>
            <a:r>
              <a:rPr dirty="0" spc="-100"/>
              <a:t> </a:t>
            </a:r>
            <a:r>
              <a:rPr dirty="0" spc="-10"/>
              <a:t>foram</a:t>
            </a:r>
            <a:r>
              <a:rPr dirty="0" spc="-100"/>
              <a:t> </a:t>
            </a:r>
            <a:r>
              <a:rPr dirty="0" spc="-15"/>
              <a:t>daniﬁcadas.</a:t>
            </a:r>
          </a:p>
          <a:p>
            <a:pPr algn="just" marL="12700" marR="10795">
              <a:lnSpc>
                <a:spcPct val="152400"/>
              </a:lnSpc>
              <a:spcBef>
                <a:spcPts val="994"/>
              </a:spcBef>
            </a:pPr>
            <a:r>
              <a:rPr dirty="0" spc="60"/>
              <a:t>O</a:t>
            </a:r>
            <a:r>
              <a:rPr dirty="0" spc="114"/>
              <a:t> </a:t>
            </a:r>
            <a:r>
              <a:rPr dirty="0"/>
              <a:t>Foro</a:t>
            </a:r>
            <a:r>
              <a:rPr dirty="0" spc="120"/>
              <a:t> </a:t>
            </a:r>
            <a:r>
              <a:rPr dirty="0"/>
              <a:t>de</a:t>
            </a:r>
            <a:r>
              <a:rPr dirty="0" spc="114"/>
              <a:t> </a:t>
            </a:r>
            <a:r>
              <a:rPr dirty="0"/>
              <a:t>Porto</a:t>
            </a:r>
            <a:r>
              <a:rPr dirty="0" spc="120"/>
              <a:t> </a:t>
            </a:r>
            <a:r>
              <a:rPr dirty="0"/>
              <a:t>Alegre,</a:t>
            </a:r>
            <a:r>
              <a:rPr dirty="0" spc="114"/>
              <a:t> </a:t>
            </a:r>
            <a:r>
              <a:rPr dirty="0"/>
              <a:t>por</a:t>
            </a:r>
            <a:r>
              <a:rPr dirty="0" spc="120"/>
              <a:t> </a:t>
            </a:r>
            <a:r>
              <a:rPr dirty="0"/>
              <a:t>sua</a:t>
            </a:r>
            <a:r>
              <a:rPr dirty="0" spc="114"/>
              <a:t> </a:t>
            </a:r>
            <a:r>
              <a:rPr dirty="0" spc="-20"/>
              <a:t>vez,</a:t>
            </a:r>
            <a:r>
              <a:rPr dirty="0" spc="120"/>
              <a:t> </a:t>
            </a:r>
            <a:r>
              <a:rPr dirty="0"/>
              <a:t>teve</a:t>
            </a:r>
            <a:r>
              <a:rPr dirty="0" spc="114"/>
              <a:t> </a:t>
            </a:r>
            <a:r>
              <a:rPr dirty="0"/>
              <a:t>todo</a:t>
            </a:r>
            <a:r>
              <a:rPr dirty="0" spc="120"/>
              <a:t> </a:t>
            </a:r>
            <a:r>
              <a:rPr dirty="0"/>
              <a:t>o</a:t>
            </a:r>
            <a:r>
              <a:rPr dirty="0" spc="114"/>
              <a:t> </a:t>
            </a:r>
            <a:r>
              <a:rPr dirty="0"/>
              <a:t>seu</a:t>
            </a:r>
            <a:r>
              <a:rPr dirty="0" spc="120"/>
              <a:t> </a:t>
            </a:r>
            <a:r>
              <a:rPr dirty="0"/>
              <a:t>andar</a:t>
            </a:r>
            <a:r>
              <a:rPr dirty="0" spc="40"/>
              <a:t> </a:t>
            </a:r>
            <a:r>
              <a:rPr dirty="0"/>
              <a:t>térreo</a:t>
            </a:r>
            <a:r>
              <a:rPr dirty="0" spc="45"/>
              <a:t> </a:t>
            </a:r>
            <a:r>
              <a:rPr dirty="0"/>
              <a:t>alagado</a:t>
            </a:r>
            <a:r>
              <a:rPr dirty="0" spc="45"/>
              <a:t> </a:t>
            </a:r>
            <a:r>
              <a:rPr dirty="0" spc="-25"/>
              <a:t>por </a:t>
            </a:r>
            <a:r>
              <a:rPr dirty="0" spc="-10"/>
              <a:t>cerca</a:t>
            </a:r>
            <a:r>
              <a:rPr dirty="0" spc="-55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 spc="-204"/>
              <a:t>15</a:t>
            </a:r>
            <a:r>
              <a:rPr dirty="0" spc="-50"/>
              <a:t> </a:t>
            </a:r>
            <a:r>
              <a:rPr dirty="0" spc="-45"/>
              <a:t>dias,</a:t>
            </a:r>
            <a:r>
              <a:rPr dirty="0" spc="-55"/>
              <a:t> </a:t>
            </a:r>
            <a:r>
              <a:rPr dirty="0"/>
              <a:t>em</a:t>
            </a:r>
            <a:r>
              <a:rPr dirty="0" spc="-50"/>
              <a:t> </a:t>
            </a:r>
            <a:r>
              <a:rPr dirty="0"/>
              <a:t>aproximadamente</a:t>
            </a:r>
            <a:r>
              <a:rPr dirty="0" spc="-55"/>
              <a:t> </a:t>
            </a:r>
            <a:r>
              <a:rPr dirty="0" spc="-40"/>
              <a:t>50</a:t>
            </a:r>
            <a:r>
              <a:rPr dirty="0" spc="-50"/>
              <a:t> </a:t>
            </a:r>
            <a:r>
              <a:rPr dirty="0" spc="60"/>
              <a:t>cm</a:t>
            </a:r>
            <a:r>
              <a:rPr dirty="0" spc="-5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 spc="-10"/>
              <a:t>altura.</a:t>
            </a:r>
          </a:p>
          <a:p>
            <a:pPr algn="just" marL="12700" marR="5080">
              <a:lnSpc>
                <a:spcPct val="152400"/>
              </a:lnSpc>
              <a:spcBef>
                <a:spcPts val="1000"/>
              </a:spcBef>
            </a:pPr>
            <a:r>
              <a:rPr dirty="0"/>
              <a:t>As</a:t>
            </a:r>
            <a:r>
              <a:rPr dirty="0" spc="105"/>
              <a:t> </a:t>
            </a:r>
            <a:r>
              <a:rPr dirty="0"/>
              <a:t>atividades</a:t>
            </a:r>
            <a:r>
              <a:rPr dirty="0" spc="40"/>
              <a:t> </a:t>
            </a:r>
            <a:r>
              <a:rPr dirty="0"/>
              <a:t>presenciais</a:t>
            </a:r>
            <a:r>
              <a:rPr dirty="0" spc="35"/>
              <a:t> </a:t>
            </a:r>
            <a:r>
              <a:rPr dirty="0"/>
              <a:t>só</a:t>
            </a:r>
            <a:r>
              <a:rPr dirty="0" spc="40"/>
              <a:t> </a:t>
            </a:r>
            <a:r>
              <a:rPr dirty="0"/>
              <a:t>retornaram</a:t>
            </a:r>
            <a:r>
              <a:rPr dirty="0" spc="35"/>
              <a:t> </a:t>
            </a:r>
            <a:r>
              <a:rPr dirty="0"/>
              <a:t>em</a:t>
            </a:r>
            <a:r>
              <a:rPr dirty="0" spc="40"/>
              <a:t> </a:t>
            </a:r>
            <a:r>
              <a:rPr dirty="0" spc="-60"/>
              <a:t>09/07/2024,</a:t>
            </a:r>
            <a:r>
              <a:rPr dirty="0" spc="35"/>
              <a:t> </a:t>
            </a:r>
            <a:r>
              <a:rPr dirty="0"/>
              <a:t>após</a:t>
            </a:r>
            <a:r>
              <a:rPr dirty="0" spc="35"/>
              <a:t> </a:t>
            </a:r>
            <a:r>
              <a:rPr dirty="0"/>
              <a:t>a</a:t>
            </a:r>
            <a:r>
              <a:rPr dirty="0" spc="40"/>
              <a:t> </a:t>
            </a:r>
            <a:r>
              <a:rPr dirty="0"/>
              <a:t>higienização</a:t>
            </a:r>
            <a:r>
              <a:rPr dirty="0" spc="35"/>
              <a:t> </a:t>
            </a:r>
            <a:r>
              <a:rPr dirty="0" spc="-25"/>
              <a:t>das </a:t>
            </a:r>
            <a:r>
              <a:rPr dirty="0"/>
              <a:t>dependências</a:t>
            </a:r>
            <a:r>
              <a:rPr dirty="0" spc="-50"/>
              <a:t> </a:t>
            </a:r>
            <a:r>
              <a:rPr dirty="0" spc="-10"/>
              <a:t>alagadas</a:t>
            </a:r>
            <a:r>
              <a:rPr dirty="0" spc="-45"/>
              <a:t> </a:t>
            </a:r>
            <a:r>
              <a:rPr dirty="0"/>
              <a:t>e</a:t>
            </a:r>
            <a:r>
              <a:rPr dirty="0" spc="-45"/>
              <a:t> </a:t>
            </a:r>
            <a:r>
              <a:rPr dirty="0" spc="-25"/>
              <a:t>a</a:t>
            </a:r>
            <a:r>
              <a:rPr dirty="0" spc="-45"/>
              <a:t> </a:t>
            </a:r>
            <a:r>
              <a:rPr dirty="0" spc="-25"/>
              <a:t>retirada</a:t>
            </a:r>
            <a:r>
              <a:rPr dirty="0" spc="-45"/>
              <a:t> </a:t>
            </a:r>
            <a:r>
              <a:rPr dirty="0"/>
              <a:t>dos</a:t>
            </a:r>
            <a:r>
              <a:rPr dirty="0" spc="-50"/>
              <a:t> </a:t>
            </a:r>
            <a:r>
              <a:rPr dirty="0" spc="-10"/>
              <a:t>móveis</a:t>
            </a:r>
            <a:r>
              <a:rPr dirty="0" spc="-45"/>
              <a:t> </a:t>
            </a:r>
            <a:r>
              <a:rPr dirty="0" spc="-10"/>
              <a:t>daniﬁcados.</a:t>
            </a:r>
          </a:p>
          <a:p>
            <a:pPr algn="just" marL="12700" marR="5080">
              <a:lnSpc>
                <a:spcPct val="152400"/>
              </a:lnSpc>
              <a:spcBef>
                <a:spcPts val="1000"/>
              </a:spcBef>
            </a:pPr>
            <a:r>
              <a:rPr dirty="0"/>
              <a:t>Merece</a:t>
            </a:r>
            <a:r>
              <a:rPr dirty="0" spc="335"/>
              <a:t> </a:t>
            </a:r>
            <a:r>
              <a:rPr dirty="0"/>
              <a:t>destaque,</a:t>
            </a:r>
            <a:r>
              <a:rPr dirty="0" spc="340"/>
              <a:t> </a:t>
            </a:r>
            <a:r>
              <a:rPr dirty="0"/>
              <a:t>ainda,</a:t>
            </a:r>
            <a:r>
              <a:rPr dirty="0" spc="335"/>
              <a:t> </a:t>
            </a:r>
            <a:r>
              <a:rPr dirty="0"/>
              <a:t>a</a:t>
            </a:r>
            <a:r>
              <a:rPr dirty="0" spc="335"/>
              <a:t> </a:t>
            </a:r>
            <a:r>
              <a:rPr dirty="0"/>
              <a:t>necessidade</a:t>
            </a:r>
            <a:r>
              <a:rPr dirty="0" spc="340"/>
              <a:t> </a:t>
            </a:r>
            <a:r>
              <a:rPr dirty="0"/>
              <a:t>de</a:t>
            </a:r>
            <a:r>
              <a:rPr dirty="0" spc="335"/>
              <a:t> </a:t>
            </a:r>
            <a:r>
              <a:rPr dirty="0"/>
              <a:t>recuperação</a:t>
            </a:r>
            <a:r>
              <a:rPr dirty="0" spc="340"/>
              <a:t> </a:t>
            </a:r>
            <a:r>
              <a:rPr dirty="0"/>
              <a:t>das</a:t>
            </a:r>
            <a:r>
              <a:rPr dirty="0" spc="335"/>
              <a:t> </a:t>
            </a:r>
            <a:r>
              <a:rPr dirty="0"/>
              <a:t>subestações</a:t>
            </a:r>
            <a:r>
              <a:rPr dirty="0" spc="340"/>
              <a:t> </a:t>
            </a:r>
            <a:r>
              <a:rPr dirty="0" spc="-25"/>
              <a:t>de </a:t>
            </a:r>
            <a:r>
              <a:rPr dirty="0"/>
              <a:t>energia</a:t>
            </a:r>
            <a:r>
              <a:rPr dirty="0" spc="60"/>
              <a:t> </a:t>
            </a:r>
            <a:r>
              <a:rPr dirty="0"/>
              <a:t>e</a:t>
            </a:r>
            <a:r>
              <a:rPr dirty="0" spc="60"/>
              <a:t> </a:t>
            </a:r>
            <a:r>
              <a:rPr dirty="0"/>
              <a:t>dos</a:t>
            </a:r>
            <a:r>
              <a:rPr dirty="0" spc="65"/>
              <a:t> </a:t>
            </a:r>
            <a:r>
              <a:rPr dirty="0" spc="-10"/>
              <a:t>geradores,</a:t>
            </a:r>
            <a:r>
              <a:rPr dirty="0" spc="60"/>
              <a:t> </a:t>
            </a:r>
            <a:r>
              <a:rPr dirty="0"/>
              <a:t>que</a:t>
            </a:r>
            <a:r>
              <a:rPr dirty="0" spc="65"/>
              <a:t> </a:t>
            </a:r>
            <a:r>
              <a:rPr dirty="0"/>
              <a:t>foram</a:t>
            </a:r>
            <a:r>
              <a:rPr dirty="0" spc="-15"/>
              <a:t> </a:t>
            </a:r>
            <a:r>
              <a:rPr dirty="0" spc="-10"/>
              <a:t>severamente</a:t>
            </a:r>
            <a:r>
              <a:rPr dirty="0" spc="-15"/>
              <a:t> </a:t>
            </a:r>
            <a:r>
              <a:rPr dirty="0" spc="-10"/>
              <a:t>atingidos,</a:t>
            </a:r>
            <a:r>
              <a:rPr dirty="0" spc="-15"/>
              <a:t> </a:t>
            </a:r>
            <a:r>
              <a:rPr dirty="0"/>
              <a:t>ocasionando</a:t>
            </a:r>
            <a:r>
              <a:rPr dirty="0" spc="-15"/>
              <a:t> </a:t>
            </a:r>
            <a:r>
              <a:rPr dirty="0" spc="-20"/>
              <a:t>falta</a:t>
            </a:r>
            <a:r>
              <a:rPr dirty="0" spc="-15"/>
              <a:t> </a:t>
            </a:r>
            <a:r>
              <a:rPr dirty="0" spc="-25"/>
              <a:t>de </a:t>
            </a:r>
            <a:r>
              <a:rPr dirty="0"/>
              <a:t>energia</a:t>
            </a:r>
            <a:r>
              <a:rPr dirty="0" spc="150"/>
              <a:t> </a:t>
            </a:r>
            <a:r>
              <a:rPr dirty="0"/>
              <a:t>elétrica</a:t>
            </a:r>
            <a:r>
              <a:rPr dirty="0" spc="155"/>
              <a:t> </a:t>
            </a:r>
            <a:r>
              <a:rPr dirty="0"/>
              <a:t>por</a:t>
            </a:r>
            <a:r>
              <a:rPr dirty="0" spc="150"/>
              <a:t> </a:t>
            </a:r>
            <a:r>
              <a:rPr dirty="0"/>
              <a:t>aproximadamente</a:t>
            </a:r>
            <a:r>
              <a:rPr dirty="0" spc="155"/>
              <a:t> </a:t>
            </a:r>
            <a:r>
              <a:rPr dirty="0"/>
              <a:t>45</a:t>
            </a:r>
            <a:r>
              <a:rPr dirty="0" spc="155"/>
              <a:t> </a:t>
            </a:r>
            <a:r>
              <a:rPr dirty="0"/>
              <a:t>dias.</a:t>
            </a:r>
            <a:r>
              <a:rPr dirty="0" spc="150"/>
              <a:t> </a:t>
            </a:r>
            <a:r>
              <a:rPr dirty="0"/>
              <a:t>Diversas</a:t>
            </a:r>
            <a:r>
              <a:rPr dirty="0" spc="155"/>
              <a:t> </a:t>
            </a:r>
            <a:r>
              <a:rPr dirty="0"/>
              <a:t>ações</a:t>
            </a:r>
            <a:r>
              <a:rPr dirty="0" spc="155"/>
              <a:t> </a:t>
            </a:r>
            <a:r>
              <a:rPr dirty="0"/>
              <a:t>foram</a:t>
            </a:r>
            <a:r>
              <a:rPr dirty="0" spc="150"/>
              <a:t> </a:t>
            </a:r>
            <a:r>
              <a:rPr dirty="0" spc="-10"/>
              <a:t>tomadas </a:t>
            </a:r>
            <a:r>
              <a:rPr dirty="0"/>
              <a:t>para</a:t>
            </a:r>
            <a:r>
              <a:rPr dirty="0" spc="325"/>
              <a:t> </a:t>
            </a:r>
            <a:r>
              <a:rPr dirty="0"/>
              <a:t>o</a:t>
            </a:r>
            <a:r>
              <a:rPr dirty="0" spc="325"/>
              <a:t> </a:t>
            </a:r>
            <a:r>
              <a:rPr dirty="0"/>
              <a:t>restabelecimento</a:t>
            </a:r>
            <a:r>
              <a:rPr dirty="0" spc="330"/>
              <a:t> </a:t>
            </a:r>
            <a:r>
              <a:rPr dirty="0"/>
              <a:t>dos</a:t>
            </a:r>
            <a:r>
              <a:rPr dirty="0" spc="325"/>
              <a:t> </a:t>
            </a:r>
            <a:r>
              <a:rPr dirty="0"/>
              <a:t>serviços,</a:t>
            </a:r>
            <a:r>
              <a:rPr dirty="0" spc="254"/>
              <a:t> </a:t>
            </a:r>
            <a:r>
              <a:rPr dirty="0"/>
              <a:t>como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0"/>
              <a:t> </a:t>
            </a:r>
            <a:r>
              <a:rPr dirty="0"/>
              <a:t>reparo</a:t>
            </a:r>
            <a:r>
              <a:rPr dirty="0" spc="254"/>
              <a:t> </a:t>
            </a:r>
            <a:r>
              <a:rPr dirty="0"/>
              <a:t>nas</a:t>
            </a:r>
            <a:r>
              <a:rPr dirty="0" spc="254"/>
              <a:t> </a:t>
            </a:r>
            <a:r>
              <a:rPr dirty="0"/>
              <a:t>subestações</a:t>
            </a:r>
            <a:r>
              <a:rPr dirty="0" spc="254"/>
              <a:t> </a:t>
            </a:r>
            <a:r>
              <a:rPr dirty="0" spc="-20"/>
              <a:t>(com </a:t>
            </a:r>
            <a:r>
              <a:rPr dirty="0"/>
              <a:t>retorno</a:t>
            </a:r>
            <a:r>
              <a:rPr dirty="0" spc="165"/>
              <a:t> </a:t>
            </a:r>
            <a:r>
              <a:rPr dirty="0"/>
              <a:t>da</a:t>
            </a:r>
            <a:r>
              <a:rPr dirty="0" spc="170"/>
              <a:t> </a:t>
            </a:r>
            <a:r>
              <a:rPr dirty="0"/>
              <a:t>luz</a:t>
            </a:r>
            <a:r>
              <a:rPr dirty="0" spc="170"/>
              <a:t> </a:t>
            </a:r>
            <a:r>
              <a:rPr dirty="0"/>
              <a:t>de</a:t>
            </a:r>
            <a:r>
              <a:rPr dirty="0" spc="170"/>
              <a:t> </a:t>
            </a:r>
            <a:r>
              <a:rPr dirty="0"/>
              <a:t>modo</a:t>
            </a:r>
            <a:r>
              <a:rPr dirty="0" spc="170"/>
              <a:t> </a:t>
            </a:r>
            <a:r>
              <a:rPr dirty="0"/>
              <a:t>deﬁnitivo</a:t>
            </a:r>
            <a:r>
              <a:rPr dirty="0" spc="165"/>
              <a:t> </a:t>
            </a:r>
            <a:r>
              <a:rPr dirty="0"/>
              <a:t>no</a:t>
            </a:r>
            <a:r>
              <a:rPr dirty="0" spc="170"/>
              <a:t> </a:t>
            </a:r>
            <a:r>
              <a:rPr dirty="0"/>
              <a:t>Prédio-Sede</a:t>
            </a:r>
            <a:r>
              <a:rPr dirty="0" spc="90"/>
              <a:t> </a:t>
            </a:r>
            <a:r>
              <a:rPr dirty="0"/>
              <a:t>em</a:t>
            </a:r>
            <a:r>
              <a:rPr dirty="0" spc="85"/>
              <a:t> </a:t>
            </a:r>
            <a:r>
              <a:rPr dirty="0" spc="-110"/>
              <a:t>15/06/2024);</a:t>
            </a:r>
            <a:r>
              <a:rPr dirty="0" spc="90"/>
              <a:t> </a:t>
            </a:r>
            <a:r>
              <a:rPr dirty="0"/>
              <a:t>a</a:t>
            </a:r>
            <a:r>
              <a:rPr dirty="0" spc="85"/>
              <a:t> </a:t>
            </a:r>
            <a:r>
              <a:rPr dirty="0"/>
              <a:t>locação</a:t>
            </a:r>
            <a:r>
              <a:rPr dirty="0" spc="90"/>
              <a:t> </a:t>
            </a:r>
            <a:r>
              <a:rPr dirty="0" spc="-25"/>
              <a:t>de </a:t>
            </a:r>
            <a:r>
              <a:rPr dirty="0"/>
              <a:t>geradores</a:t>
            </a:r>
            <a:r>
              <a:rPr dirty="0" spc="145"/>
              <a:t>  </a:t>
            </a:r>
            <a:r>
              <a:rPr dirty="0"/>
              <a:t>e</a:t>
            </a:r>
            <a:r>
              <a:rPr dirty="0" spc="150"/>
              <a:t>  </a:t>
            </a:r>
            <a:r>
              <a:rPr dirty="0"/>
              <a:t>cabeamento</a:t>
            </a:r>
            <a:r>
              <a:rPr dirty="0" spc="145"/>
              <a:t>  </a:t>
            </a:r>
            <a:r>
              <a:rPr dirty="0"/>
              <a:t>para</a:t>
            </a:r>
            <a:r>
              <a:rPr dirty="0" spc="150"/>
              <a:t>  </a:t>
            </a:r>
            <a:r>
              <a:rPr dirty="0"/>
              <a:t>reenergização</a:t>
            </a:r>
            <a:r>
              <a:rPr dirty="0" spc="150"/>
              <a:t>  </a:t>
            </a:r>
            <a:r>
              <a:rPr dirty="0"/>
              <a:t>emergencial</a:t>
            </a:r>
            <a:r>
              <a:rPr dirty="0" spc="145"/>
              <a:t>  </a:t>
            </a:r>
            <a:r>
              <a:rPr dirty="0"/>
              <a:t>do</a:t>
            </a:r>
            <a:r>
              <a:rPr dirty="0" spc="150"/>
              <a:t>  </a:t>
            </a:r>
            <a:r>
              <a:rPr dirty="0" spc="-10"/>
              <a:t>datacenter, </a:t>
            </a:r>
            <a:r>
              <a:rPr dirty="0"/>
              <a:t>incluindo</a:t>
            </a:r>
            <a:r>
              <a:rPr dirty="0" spc="-25"/>
              <a:t> </a:t>
            </a:r>
            <a:r>
              <a:rPr dirty="0" spc="-10"/>
              <a:t>abastecimento,</a:t>
            </a:r>
            <a:r>
              <a:rPr dirty="0" spc="-20"/>
              <a:t> </a:t>
            </a:r>
            <a:r>
              <a:rPr dirty="0"/>
              <a:t>manutenção</a:t>
            </a:r>
            <a:r>
              <a:rPr dirty="0" spc="-20"/>
              <a:t> </a:t>
            </a:r>
            <a:r>
              <a:rPr dirty="0"/>
              <a:t>e</a:t>
            </a:r>
            <a:r>
              <a:rPr dirty="0" spc="-25"/>
              <a:t> </a:t>
            </a:r>
            <a:r>
              <a:rPr dirty="0"/>
              <a:t>operação</a:t>
            </a:r>
            <a:r>
              <a:rPr dirty="0" spc="-20"/>
              <a:t> </a:t>
            </a:r>
            <a:r>
              <a:rPr dirty="0" spc="-40"/>
              <a:t>assistida,</a:t>
            </a:r>
            <a:r>
              <a:rPr dirty="0" spc="-20"/>
              <a:t> </a:t>
            </a:r>
            <a:r>
              <a:rPr dirty="0"/>
              <a:t>que</a:t>
            </a:r>
            <a:r>
              <a:rPr dirty="0" spc="-25"/>
              <a:t> </a:t>
            </a:r>
            <a:r>
              <a:rPr dirty="0"/>
              <a:t>permitiu</a:t>
            </a:r>
            <a:r>
              <a:rPr dirty="0" spc="345"/>
              <a:t> </a:t>
            </a:r>
            <a:r>
              <a:rPr dirty="0" spc="-10"/>
              <a:t>garantir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69866" y="440029"/>
            <a:ext cx="2032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60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285"/>
            <a:ext cx="5434965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2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AQUISIÇÕES</a:t>
            </a:r>
            <a:r>
              <a:rPr dirty="0" u="heavy" sz="2000" spc="-8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54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2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CONTRATAÇÕES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Aquisições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contratações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realizadas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no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período-</a:t>
            </a:r>
            <a:r>
              <a:rPr dirty="0" sz="1600" spc="-20">
                <a:latin typeface="Verdana"/>
                <a:cs typeface="Verdana"/>
              </a:rPr>
              <a:t>base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768525"/>
            <a:ext cx="5493385" cy="5175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>
                <a:latin typeface="Verdana"/>
                <a:cs typeface="Verdana"/>
              </a:rPr>
              <a:t>Percentual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Aquisições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Contratações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Sustentáveis sobre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a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totalidade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006054"/>
            <a:ext cx="5734050" cy="34670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454576"/>
            <a:ext cx="5734050" cy="320992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11887" y="440029"/>
            <a:ext cx="1612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40">
                <a:solidFill>
                  <a:srgbClr val="1181C7"/>
                </a:solidFill>
                <a:latin typeface="Verdana"/>
                <a:cs typeface="Verdana"/>
              </a:rPr>
              <a:t>61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285"/>
            <a:ext cx="4786630" cy="1148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QUALIDADE</a:t>
            </a:r>
            <a:r>
              <a:rPr dirty="0" u="heavy" sz="2000" spc="-7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9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DE</a:t>
            </a:r>
            <a:r>
              <a:rPr dirty="0" u="heavy" sz="2000" spc="-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VIDA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1600"/>
              </a:lnSpc>
            </a:pPr>
            <a:r>
              <a:rPr dirty="0" sz="1600">
                <a:latin typeface="Verdana"/>
                <a:cs typeface="Verdana"/>
              </a:rPr>
              <a:t>Participações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em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ações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qualidade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vida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X </a:t>
            </a:r>
            <a:r>
              <a:rPr dirty="0" sz="1600">
                <a:latin typeface="Verdana"/>
                <a:cs typeface="Verdana"/>
              </a:rPr>
              <a:t>Participações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em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ações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solidárias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473349"/>
            <a:ext cx="4655820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Quantidade</a:t>
            </a:r>
            <a:r>
              <a:rPr dirty="0" sz="1600" spc="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4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ações: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600">
                <a:latin typeface="Verdana"/>
                <a:cs typeface="Verdana"/>
              </a:rPr>
              <a:t>Ações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qualidade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vida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Ações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solidárias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253753"/>
            <a:ext cx="5734050" cy="29241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159400"/>
            <a:ext cx="5734050" cy="3228974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7300" y="440029"/>
            <a:ext cx="5785485" cy="958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62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100">
              <a:latin typeface="Verdana"/>
              <a:cs typeface="Verdana"/>
            </a:endParaRPr>
          </a:p>
          <a:p>
            <a:pPr marL="12700" marR="217804">
              <a:lnSpc>
                <a:spcPct val="101600"/>
              </a:lnSpc>
            </a:pPr>
            <a:r>
              <a:rPr dirty="0" sz="1600">
                <a:latin typeface="Verdana"/>
                <a:cs typeface="Verdana"/>
              </a:rPr>
              <a:t>Percentual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participantes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em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ações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qualidade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de </a:t>
            </a:r>
            <a:r>
              <a:rPr dirty="0" sz="1600" spc="-20">
                <a:latin typeface="Verdana"/>
                <a:cs typeface="Verdana"/>
              </a:rPr>
              <a:t>vida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participantes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em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ações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solidárias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4900708"/>
            <a:ext cx="5159375" cy="5175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>
                <a:latin typeface="Verdana"/>
                <a:cs typeface="Verdana"/>
              </a:rPr>
              <a:t>Ações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em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equidade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diversidade: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Sensibilização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X </a:t>
            </a:r>
            <a:r>
              <a:rPr dirty="0" sz="1600" spc="-10">
                <a:latin typeface="Verdana"/>
                <a:cs typeface="Verdana"/>
              </a:rPr>
              <a:t>Capacitação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566862"/>
            <a:ext cx="5734050" cy="30384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5663009"/>
            <a:ext cx="5734050" cy="3019425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83547" y="440029"/>
            <a:ext cx="1892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>
                <a:solidFill>
                  <a:srgbClr val="1181C7"/>
                </a:solidFill>
                <a:latin typeface="Verdana"/>
                <a:cs typeface="Verdana"/>
              </a:rPr>
              <a:t>63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285"/>
            <a:ext cx="5720715" cy="90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CAPACITAÇÃO</a:t>
            </a:r>
            <a:r>
              <a:rPr dirty="0" u="heavy" sz="2000" spc="-8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EM</a:t>
            </a:r>
            <a:r>
              <a:rPr dirty="0" u="heavy" sz="2000" spc="-8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9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SUSTENTABILIDADE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Ações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em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sustentabilidade: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capacitação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X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sensibilização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492300"/>
            <a:ext cx="4297680" cy="5175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>
                <a:latin typeface="Verdana"/>
                <a:cs typeface="Verdana"/>
              </a:rPr>
              <a:t>Participação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em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ações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capacitação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35">
                <a:latin typeface="Verdana"/>
                <a:cs typeface="Verdana"/>
              </a:rPr>
              <a:t>em </a:t>
            </a:r>
            <a:r>
              <a:rPr dirty="0" sz="1600" spc="-10">
                <a:latin typeface="Verdana"/>
                <a:cs typeface="Verdana"/>
              </a:rPr>
              <a:t>sustentabilidade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006054"/>
            <a:ext cx="5734050" cy="31908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50" y="6178351"/>
            <a:ext cx="5734050" cy="290512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7300" y="440029"/>
            <a:ext cx="5785485" cy="958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64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100">
              <a:latin typeface="Verdana"/>
              <a:cs typeface="Verdana"/>
            </a:endParaRPr>
          </a:p>
          <a:p>
            <a:pPr marL="12700" marR="336550">
              <a:lnSpc>
                <a:spcPct val="101600"/>
              </a:lnSpc>
            </a:pPr>
            <a:r>
              <a:rPr dirty="0" sz="1600">
                <a:latin typeface="Verdana"/>
                <a:cs typeface="Verdana"/>
              </a:rPr>
              <a:t>Percentual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participantes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60">
                <a:latin typeface="Verdana"/>
                <a:cs typeface="Verdana"/>
              </a:rPr>
              <a:t>em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ações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capacitação </a:t>
            </a:r>
            <a:r>
              <a:rPr dirty="0" sz="1600" spc="60">
                <a:latin typeface="Verdana"/>
                <a:cs typeface="Verdana"/>
              </a:rPr>
              <a:t>em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sustentabilidade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1566862"/>
            <a:ext cx="5734050" cy="316230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569200" cy="10693400"/>
            <a:chOff x="0" y="0"/>
            <a:chExt cx="7569200" cy="106934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0000" y="2155626"/>
              <a:ext cx="9199" cy="853777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62850" cy="106934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483268" y="306828"/>
            <a:ext cx="1898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latin typeface="Verdana"/>
                <a:cs typeface="Verdana"/>
              </a:rPr>
              <a:t>65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07454" rIns="0" bIns="0" rtlCol="0" vert="horz">
            <a:spAutoFit/>
          </a:bodyPr>
          <a:lstStyle/>
          <a:p>
            <a:pPr marL="684530" marR="5080" indent="-438150">
              <a:lnSpc>
                <a:spcPct val="116799"/>
              </a:lnSpc>
              <a:spcBef>
                <a:spcPts val="100"/>
              </a:spcBef>
            </a:pPr>
            <a:r>
              <a:rPr dirty="0" spc="-90"/>
              <a:t>DESEMP</a:t>
            </a:r>
            <a:r>
              <a:rPr dirty="0" spc="-90"/>
              <a:t>E</a:t>
            </a:r>
            <a:r>
              <a:rPr dirty="0" spc="-90"/>
              <a:t>NHO</a:t>
            </a:r>
            <a:r>
              <a:rPr dirty="0" spc="-145"/>
              <a:t> </a:t>
            </a:r>
            <a:r>
              <a:rPr dirty="0" spc="-25"/>
              <a:t>DE </a:t>
            </a:r>
            <a:r>
              <a:rPr dirty="0" spc="-135"/>
              <a:t>INDICADORES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889000" y="1092183"/>
          <a:ext cx="5829300" cy="8359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600"/>
                <a:gridCol w="1257300"/>
                <a:gridCol w="1066800"/>
                <a:gridCol w="1028700"/>
              </a:tblGrid>
              <a:tr h="469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GRUPO/INDICADOR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398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marL="471170" marR="176530" indent="-290830">
                        <a:lnSpc>
                          <a:spcPct val="110200"/>
                        </a:lnSpc>
                        <a:spcBef>
                          <a:spcPts val="19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Realizado</a:t>
                      </a:r>
                      <a:r>
                        <a:rPr dirty="0" sz="11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398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Desempenho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398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PAPEL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papel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próprio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2050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resmas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7325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resmas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papel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próprio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135.500,00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papel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contratado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COPOS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DESCARTÁVEIS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copos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descartáveis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copos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descartáveis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3020" marR="417830">
                        <a:lnSpc>
                          <a:spcPct val="110200"/>
                        </a:lnSpc>
                        <a:spcBef>
                          <a:spcPts val="13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ÁGUA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ENVASADA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EMBALAGEM PLÁSTICA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33020" marR="109855">
                        <a:lnSpc>
                          <a:spcPct val="110200"/>
                        </a:lnSpc>
                        <a:spcBef>
                          <a:spcPts val="14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embalagens descartáveis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água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mineral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156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não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F1D85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3020" marR="186055">
                        <a:lnSpc>
                          <a:spcPct val="110200"/>
                        </a:lnSpc>
                        <a:spcBef>
                          <a:spcPts val="1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embalagens retornáveis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água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mineral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33020" marR="257175">
                        <a:lnSpc>
                          <a:spcPct val="110200"/>
                        </a:lnSpc>
                        <a:spcBef>
                          <a:spcPts val="15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água mineral 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embalagens descartáveis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747,60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não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F1D85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33020" marR="257175">
                        <a:lnSpc>
                          <a:spcPct val="110200"/>
                        </a:lnSpc>
                        <a:spcBef>
                          <a:spcPts val="16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água mineral 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embalagens retornáveis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IMPRESSÃO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Quantidade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impressões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1.522.841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2.357.412,00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Quantidade de equipamentos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impressão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659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693,00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Quantidade de impressões per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capita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387,1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572,00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3020" marR="294640">
                        <a:lnSpc>
                          <a:spcPct val="110200"/>
                        </a:lnSpc>
                        <a:spcBef>
                          <a:spcPts val="1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contratos de terceirização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impressão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04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04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04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ENERGIA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ELÉTRICA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energia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elétrica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5.140.470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kWh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6.377.764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kWh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energia elétrica por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m²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29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kWh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36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kWh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energia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elétrica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4.222.045,13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7.780.872,00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energia elétrica por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m²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23,65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43,58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Uso de energia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alternativa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Sim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Negociação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tarifária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Sim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Sim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ÁGUA 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ESGOTO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água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27.937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m³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35.063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m³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água por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m²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0,156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m³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0,200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m³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água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922.278,16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1.239.477,00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relativo com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água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5,17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6,94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77265" y="306828"/>
            <a:ext cx="1955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66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889000" y="888963"/>
          <a:ext cx="5829300" cy="8677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600"/>
                <a:gridCol w="1257300"/>
                <a:gridCol w="1066800"/>
                <a:gridCol w="1028700"/>
              </a:tblGrid>
              <a:tr h="4445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GRUPO/INDICADOR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marL="471170" marR="176530" indent="-290830">
                        <a:lnSpc>
                          <a:spcPct val="110200"/>
                        </a:lnSpc>
                        <a:spcBef>
                          <a:spcPts val="13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Realizado</a:t>
                      </a:r>
                      <a:r>
                        <a:rPr dirty="0" sz="11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Desempenho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Destinação de resíduos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papel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-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Destinação de resíduos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plásticos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-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Destinação de resíduos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metais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-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Destinação de resíduos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vidros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-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Coleta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geral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80.418,00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900" spc="-20">
                          <a:latin typeface="Arial MT"/>
                          <a:cs typeface="Arial MT"/>
                        </a:rPr>
                        <a:t>Total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 materiais destinados à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reciclagem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100,00%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100,00%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Destinação de resíduos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eletroeletrônicos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82,00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82,00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3020" marR="173355">
                        <a:lnSpc>
                          <a:spcPct val="110200"/>
                        </a:lnSpc>
                        <a:spcBef>
                          <a:spcPts val="12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Destinação de resíduos de suprimentos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impressão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269,10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269,10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Destinação de resíduos de pilhas 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baterias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245,30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245,30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Destinação de resíduos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lâmpadas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1.987,00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1.987,00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Destinação de resíduos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saúde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6,00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6,00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Destinação de resíduos de obras 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reformas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19.800,00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19.800,00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Kg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REFORMAS 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CONSTRUÇÕES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Gastos com reformas no período-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base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595.403,44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6.000.000,00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33020" marR="40005">
                        <a:lnSpc>
                          <a:spcPct val="110200"/>
                        </a:lnSpc>
                        <a:spcBef>
                          <a:spcPts val="12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Gastos com construção de novos edifícios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base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4.307.775,67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13.000.000,00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LIMPEZA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3020" marR="491490">
                        <a:lnSpc>
                          <a:spcPct val="110200"/>
                        </a:lnSpc>
                        <a:spcBef>
                          <a:spcPts val="14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Gastos com contratos de limpeza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base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10.336.984,02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11.004.907,00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Área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contratada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169.413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m²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contratos de limpeza por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m2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61,02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64,95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material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limpeza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14.919,29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VIGILÂNCIA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3020" marR="59055">
                        <a:lnSpc>
                          <a:spcPct val="110200"/>
                        </a:lnSpc>
                        <a:spcBef>
                          <a:spcPts val="10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Gastos com contratos de vigilância armada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desarmada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12.430.596,76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12.983.275,00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520065">
                <a:tc>
                  <a:txBody>
                    <a:bodyPr/>
                    <a:lstStyle/>
                    <a:p>
                      <a:pPr marL="33020" marR="262255">
                        <a:lnSpc>
                          <a:spcPct val="110200"/>
                        </a:lnSpc>
                        <a:spcBef>
                          <a:spcPts val="1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Quantidade total de pessoas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contratadas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para o serviço de vigilância armada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desarmada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180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3020" marR="345440">
                        <a:lnSpc>
                          <a:spcPct val="1102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médio com contrato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vigilância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armada 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desarmada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69.058,87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73.352,00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contrato de vigilância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eletrônica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713.739,15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3.276.104,00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TELEFONIA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telefonia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fixa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79.725,20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171.600,00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Linhas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Telefônicas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Fixas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2.200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2.200,00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relativo com telefonia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fixa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36,24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78,00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telefonia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móvel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435.928,84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444.456,00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Linhas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Telefônicas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Móveis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432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429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não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F1D85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relativo com telefonia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móvel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1.009,09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1.036,03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81175" y="306828"/>
            <a:ext cx="1917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67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889000" y="888963"/>
          <a:ext cx="5829300" cy="8552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600"/>
                <a:gridCol w="1257300"/>
                <a:gridCol w="1066800"/>
                <a:gridCol w="1028700"/>
              </a:tblGrid>
              <a:tr h="4445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GRUPO/INDICADOR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marL="471170" marR="176530" indent="-290830">
                        <a:lnSpc>
                          <a:spcPct val="110200"/>
                        </a:lnSpc>
                        <a:spcBef>
                          <a:spcPts val="13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Realizado</a:t>
                      </a:r>
                      <a:r>
                        <a:rPr dirty="0" sz="11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Desempenho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VEÍCULOS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Quilometragem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263.284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292.726,00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3020" marR="122555">
                        <a:lnSpc>
                          <a:spcPct val="110200"/>
                        </a:lnSpc>
                        <a:spcBef>
                          <a:spcPts val="13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Quantidade de veículos a gasolina, etanol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flex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Quantidade de veículos 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diesel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3020" marR="147955">
                        <a:lnSpc>
                          <a:spcPct val="1102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Quantidade de veículos movidos por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fontes alternativas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-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Quantidade de veículos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híbridos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15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Quantidade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Veículos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20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20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Quantidade de veículos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serviço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20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20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Usuários por veículo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serviço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191,3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184,25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33020" marR="465455">
                        <a:lnSpc>
                          <a:spcPct val="110200"/>
                        </a:lnSpc>
                        <a:spcBef>
                          <a:spcPts val="12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Quantidade de veículos destinados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à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 locomoção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magistrados(as)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18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18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3020" marR="97155">
                        <a:lnSpc>
                          <a:spcPct val="110200"/>
                        </a:lnSpc>
                        <a:spcBef>
                          <a:spcPts val="12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Usuários por veículo destinado à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locomoção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magistrados(as)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900" spc="-20">
                          <a:latin typeface="Arial MT"/>
                          <a:cs typeface="Arial MT"/>
                        </a:rPr>
                        <a:t>15,6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16,00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não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F1D85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manutenção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veículos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64.637,17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169.141,60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relativo com manutenção por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veículo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2.810,31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3.715,00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Gastos com contratos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motoristas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-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contrato de motoristas por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veículo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-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33020" marR="224154">
                        <a:lnSpc>
                          <a:spcPct val="110200"/>
                        </a:lnSpc>
                        <a:spcBef>
                          <a:spcPts val="9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contratos de agenciamento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transporte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terrestre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-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COMBUSTÍVEL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gasolina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6.121 </a:t>
                      </a:r>
                      <a:r>
                        <a:rPr dirty="0" sz="900" spc="-665">
                          <a:latin typeface="Arial MT"/>
                          <a:cs typeface="Arial MT"/>
                        </a:rPr>
                        <a:t>ℓ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13.347 </a:t>
                      </a:r>
                      <a:r>
                        <a:rPr dirty="0" sz="900" spc="-665">
                          <a:latin typeface="Arial MT"/>
                          <a:cs typeface="Arial MT"/>
                        </a:rPr>
                        <a:t>ℓ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etanol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 spc="-335">
                          <a:latin typeface="Arial MT"/>
                          <a:cs typeface="Arial MT"/>
                        </a:rPr>
                        <a:t>0ℓ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diesel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10.871 </a:t>
                      </a:r>
                      <a:r>
                        <a:rPr dirty="0" sz="900" spc="-665">
                          <a:latin typeface="Arial MT"/>
                          <a:cs typeface="Arial MT"/>
                        </a:rPr>
                        <a:t>ℓ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6.320 </a:t>
                      </a:r>
                      <a:r>
                        <a:rPr dirty="0" sz="900" spc="-665">
                          <a:latin typeface="Arial MT"/>
                          <a:cs typeface="Arial MT"/>
                        </a:rPr>
                        <a:t>ℓ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não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F1D85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gasolina veículos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híbridos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6.719 </a:t>
                      </a:r>
                      <a:r>
                        <a:rPr dirty="0" sz="900" spc="-665">
                          <a:latin typeface="Arial MT"/>
                          <a:cs typeface="Arial MT"/>
                        </a:rPr>
                        <a:t>ℓ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gasolina e etanol por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veículo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612 </a:t>
                      </a:r>
                      <a:r>
                        <a:rPr dirty="0" sz="900" spc="-665">
                          <a:latin typeface="Arial MT"/>
                          <a:cs typeface="Arial MT"/>
                        </a:rPr>
                        <a:t>ℓ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1.334 </a:t>
                      </a:r>
                      <a:r>
                        <a:rPr dirty="0" sz="900" spc="-665">
                          <a:latin typeface="Arial MT"/>
                          <a:cs typeface="Arial MT"/>
                        </a:rPr>
                        <a:t>ℓ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gasolina por veículos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híbridos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448 </a:t>
                      </a:r>
                      <a:r>
                        <a:rPr dirty="0" sz="900" spc="-665">
                          <a:latin typeface="Arial MT"/>
                          <a:cs typeface="Arial MT"/>
                        </a:rPr>
                        <a:t>ℓ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Consumo de diesel por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veículo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836 </a:t>
                      </a:r>
                      <a:r>
                        <a:rPr dirty="0" sz="900" spc="-665">
                          <a:latin typeface="Arial MT"/>
                          <a:cs typeface="Arial MT"/>
                        </a:rPr>
                        <a:t>ℓ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632 </a:t>
                      </a:r>
                      <a:r>
                        <a:rPr dirty="0" sz="900" spc="-665">
                          <a:latin typeface="Arial MT"/>
                          <a:cs typeface="Arial MT"/>
                        </a:rPr>
                        <a:t>ℓ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não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F1D85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 com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combustível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144.369,30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134.181,65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não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F1D85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APOIO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SERVIÇO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ADMINISTRATIVO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33020" marR="694690">
                        <a:lnSpc>
                          <a:spcPct val="110200"/>
                        </a:lnSpc>
                        <a:spcBef>
                          <a:spcPts val="15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Gastos com serviços gráficos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base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60.803,66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87.195,00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AQUISIÇÕES 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CONTRATAÇÕES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3020" marR="300355">
                        <a:lnSpc>
                          <a:spcPct val="110200"/>
                        </a:lnSpc>
                        <a:spcBef>
                          <a:spcPts val="17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Aquisições e contratações realizadas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base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632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33020" marR="344805">
                        <a:lnSpc>
                          <a:spcPct val="110200"/>
                        </a:lnSpc>
                        <a:spcBef>
                          <a:spcPts val="17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Aquisições e contratações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sustentáveis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realizadas no período-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base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476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aplica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3020" marR="249554">
                        <a:lnSpc>
                          <a:spcPct val="110200"/>
                        </a:lnSpc>
                        <a:spcBef>
                          <a:spcPts val="18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Percentual de Aquisições 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Contratações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Sustentáveis sobre 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totalidade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75%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70%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73217" y="306828"/>
            <a:ext cx="2000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68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889000" y="888963"/>
          <a:ext cx="5829300" cy="4389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600"/>
                <a:gridCol w="1257300"/>
                <a:gridCol w="1066800"/>
                <a:gridCol w="1028700"/>
              </a:tblGrid>
              <a:tr h="4445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GRUPO/INDICADOR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marL="471170" marR="176530" indent="-290830">
                        <a:lnSpc>
                          <a:spcPct val="110200"/>
                        </a:lnSpc>
                        <a:spcBef>
                          <a:spcPts val="13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Realizado</a:t>
                      </a:r>
                      <a:r>
                        <a:rPr dirty="0" sz="11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Desempenho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1181C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QUALIDADE DE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VIDA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Participações em ações de qualidade de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vida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1.153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2.221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não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F1D85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Quantidade de ações de qualidade de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vida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12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33020" marR="274955">
                        <a:lnSpc>
                          <a:spcPct val="110200"/>
                        </a:lnSpc>
                        <a:spcBef>
                          <a:spcPts val="15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Percentual de participantes em ações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qualidade de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vida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2,34%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7,63%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não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F1D85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Participações em ações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solidárias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3.427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1.725,00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Quantidade de ações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solidárias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12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3020" marR="433705">
                        <a:lnSpc>
                          <a:spcPct val="110200"/>
                        </a:lnSpc>
                        <a:spcBef>
                          <a:spcPts val="8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Percentual de participantes 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ações solidárias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900" spc="-20">
                          <a:latin typeface="Arial MT"/>
                          <a:cs typeface="Arial MT"/>
                        </a:rPr>
                        <a:t>6,95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900" spc="-20">
                          <a:latin typeface="Arial MT"/>
                          <a:cs typeface="Arial MT"/>
                        </a:rPr>
                        <a:t>5,43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3020" marR="338455">
                        <a:lnSpc>
                          <a:spcPct val="110200"/>
                        </a:lnSpc>
                        <a:spcBef>
                          <a:spcPts val="9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Ações de sensibilização em equidade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33020" marR="440055">
                        <a:lnSpc>
                          <a:spcPct val="110200"/>
                        </a:lnSpc>
                        <a:spcBef>
                          <a:spcPts val="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Ações de capacitação em equidade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32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CAPACITAÇÃO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58F42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Ações de capacitação 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Ações de sensibilização 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17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33020" marR="198755">
                        <a:lnSpc>
                          <a:spcPct val="110200"/>
                        </a:lnSpc>
                        <a:spcBef>
                          <a:spcPts val="14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Participação em ações de capacitação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671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266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00B94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3020" marR="274955">
                        <a:lnSpc>
                          <a:spcPct val="110200"/>
                        </a:lnSpc>
                        <a:spcBef>
                          <a:spcPts val="15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Percentual de participantes em ações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capacitação 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1,63%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1,68%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 não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atingida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  <a:solidFill>
                      <a:srgbClr val="FF1D8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77265" y="306828"/>
            <a:ext cx="1955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69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7300" y="795031"/>
            <a:ext cx="5784850" cy="34721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524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o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fornecimento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energia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para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segurança</a:t>
            </a:r>
            <a:r>
              <a:rPr dirty="0" sz="1100" spc="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dados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por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46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 spc="-40">
                <a:latin typeface="Verdana"/>
                <a:cs typeface="Verdana"/>
              </a:rPr>
              <a:t>dias;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</a:t>
            </a:r>
            <a:r>
              <a:rPr dirty="0" sz="1100" spc="-10">
                <a:latin typeface="Verdana"/>
                <a:cs typeface="Verdana"/>
              </a:rPr>
              <a:t> conserto </a:t>
            </a:r>
            <a:r>
              <a:rPr dirty="0" sz="1100">
                <a:latin typeface="Verdana"/>
                <a:cs typeface="Verdana"/>
              </a:rPr>
              <a:t>dos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geradores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propriedade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deste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TRT.</a:t>
            </a:r>
            <a:endParaRPr sz="1100">
              <a:latin typeface="Verdana"/>
              <a:cs typeface="Verdana"/>
            </a:endParaRPr>
          </a:p>
          <a:p>
            <a:pPr algn="just" marL="12700" marR="8255">
              <a:lnSpc>
                <a:spcPct val="152400"/>
              </a:lnSpc>
              <a:spcBef>
                <a:spcPts val="1000"/>
              </a:spcBef>
            </a:pPr>
            <a:r>
              <a:rPr dirty="0" sz="1100" spc="30">
                <a:latin typeface="Verdana"/>
                <a:cs typeface="Verdana"/>
              </a:rPr>
              <a:t>Por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 spc="-40">
                <a:latin typeface="Verdana"/>
                <a:cs typeface="Verdana"/>
              </a:rPr>
              <a:t>ﬁm,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seis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atividades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previamente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agendadas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pela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Escola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10">
                <a:latin typeface="Verdana"/>
                <a:cs typeface="Verdana"/>
              </a:rPr>
              <a:t>Judicial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deste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45">
                <a:latin typeface="Verdana"/>
                <a:cs typeface="Verdana"/>
              </a:rPr>
              <a:t>TRT4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precisaram</a:t>
            </a:r>
            <a:r>
              <a:rPr dirty="0" sz="1100" spc="345">
                <a:latin typeface="Verdana"/>
                <a:cs typeface="Verdana"/>
              </a:rPr>
              <a:t> </a:t>
            </a:r>
            <a:r>
              <a:rPr dirty="0" sz="1100" spc="-30">
                <a:latin typeface="Verdana"/>
                <a:cs typeface="Verdana"/>
              </a:rPr>
              <a:t>ser</a:t>
            </a:r>
            <a:r>
              <a:rPr dirty="0" sz="1100" spc="3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canceladas</a:t>
            </a:r>
            <a:r>
              <a:rPr dirty="0" sz="1100" spc="3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durante</a:t>
            </a:r>
            <a:r>
              <a:rPr dirty="0" sz="1100" spc="345">
                <a:latin typeface="Verdana"/>
                <a:cs typeface="Verdana"/>
              </a:rPr>
              <a:t> </a:t>
            </a:r>
            <a:r>
              <a:rPr dirty="0" sz="1100" spc="25">
                <a:latin typeface="Verdana"/>
                <a:cs typeface="Verdana"/>
              </a:rPr>
              <a:t>o</a:t>
            </a:r>
            <a:r>
              <a:rPr dirty="0" sz="1100" spc="345">
                <a:latin typeface="Verdana"/>
                <a:cs typeface="Verdana"/>
              </a:rPr>
              <a:t> </a:t>
            </a:r>
            <a:r>
              <a:rPr dirty="0" sz="1100" spc="10">
                <a:latin typeface="Verdana"/>
                <a:cs typeface="Verdana"/>
              </a:rPr>
              <a:t>período</a:t>
            </a:r>
            <a:r>
              <a:rPr dirty="0" sz="1100" spc="270">
                <a:latin typeface="Verdana"/>
                <a:cs typeface="Verdana"/>
              </a:rPr>
              <a:t> </a:t>
            </a:r>
            <a:r>
              <a:rPr dirty="0" sz="1100" spc="30">
                <a:latin typeface="Verdana"/>
                <a:cs typeface="Verdana"/>
              </a:rPr>
              <a:t>de</a:t>
            </a:r>
            <a:r>
              <a:rPr dirty="0" sz="1100" spc="2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enchente,</a:t>
            </a:r>
            <a:r>
              <a:rPr dirty="0" sz="1100" spc="270">
                <a:latin typeface="Verdana"/>
                <a:cs typeface="Verdana"/>
              </a:rPr>
              <a:t> </a:t>
            </a:r>
            <a:r>
              <a:rPr dirty="0" sz="1100" spc="25">
                <a:latin typeface="Verdana"/>
                <a:cs typeface="Verdana"/>
              </a:rPr>
              <a:t>o</a:t>
            </a:r>
            <a:r>
              <a:rPr dirty="0" sz="1100" spc="270">
                <a:latin typeface="Verdana"/>
                <a:cs typeface="Verdana"/>
              </a:rPr>
              <a:t> </a:t>
            </a:r>
            <a:r>
              <a:rPr dirty="0" sz="1100" spc="30">
                <a:latin typeface="Verdana"/>
                <a:cs typeface="Verdana"/>
              </a:rPr>
              <a:t>que</a:t>
            </a:r>
            <a:r>
              <a:rPr dirty="0" sz="1100" spc="270">
                <a:latin typeface="Verdana"/>
                <a:cs typeface="Verdana"/>
              </a:rPr>
              <a:t> </a:t>
            </a:r>
            <a:r>
              <a:rPr dirty="0" sz="1100" spc="20">
                <a:latin typeface="Verdana"/>
                <a:cs typeface="Verdana"/>
              </a:rPr>
              <a:t>impactou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negativamente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 spc="25">
                <a:latin typeface="Verdana"/>
                <a:cs typeface="Verdana"/>
              </a:rPr>
              <a:t>o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alcance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das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metas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relacionadas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 spc="-430">
                <a:latin typeface="Verdana"/>
                <a:cs typeface="Verdana"/>
              </a:rPr>
              <a:t>m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participação</a:t>
            </a:r>
            <a:r>
              <a:rPr dirty="0" sz="1100" spc="195">
                <a:latin typeface="Verdana"/>
                <a:cs typeface="Verdana"/>
              </a:rPr>
              <a:t> </a:t>
            </a:r>
            <a:r>
              <a:rPr dirty="0" sz="1100" spc="45">
                <a:latin typeface="Verdana"/>
                <a:cs typeface="Verdana"/>
              </a:rPr>
              <a:t>em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ações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 spc="30">
                <a:latin typeface="Verdana"/>
                <a:cs typeface="Verdana"/>
              </a:rPr>
              <a:t>de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sustentabilidade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10">
                <a:latin typeface="Verdana"/>
                <a:cs typeface="Verdana"/>
              </a:rPr>
              <a:t>e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430">
                <a:latin typeface="Verdana"/>
                <a:cs typeface="Verdana"/>
              </a:rPr>
              <a:t>m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15">
                <a:latin typeface="Verdana"/>
                <a:cs typeface="Verdana"/>
              </a:rPr>
              <a:t>promoção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30">
                <a:latin typeface="Verdana"/>
                <a:cs typeface="Verdana"/>
              </a:rPr>
              <a:t>de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10">
                <a:latin typeface="Verdana"/>
                <a:cs typeface="Verdana"/>
              </a:rPr>
              <a:t>qualidade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30">
                <a:latin typeface="Verdana"/>
                <a:cs typeface="Verdana"/>
              </a:rPr>
              <a:t>de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45">
                <a:latin typeface="Verdana"/>
                <a:cs typeface="Verdana"/>
              </a:rPr>
              <a:t>vida.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52400"/>
              </a:lnSpc>
              <a:spcBef>
                <a:spcPts val="994"/>
              </a:spcBef>
            </a:pPr>
            <a:r>
              <a:rPr dirty="0" sz="1100">
                <a:latin typeface="Verdana"/>
                <a:cs typeface="Verdana"/>
              </a:rPr>
              <a:t>Esse</a:t>
            </a:r>
            <a:r>
              <a:rPr dirty="0" sz="1100" spc="1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contexto</a:t>
            </a:r>
            <a:r>
              <a:rPr dirty="0" sz="1100" spc="1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implicou</a:t>
            </a:r>
            <a:r>
              <a:rPr dirty="0" sz="1100" spc="1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na</a:t>
            </a:r>
            <a:r>
              <a:rPr dirty="0" sz="1100" spc="7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variação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dos</a:t>
            </a:r>
            <a:r>
              <a:rPr dirty="0" sz="1100" spc="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indicadores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coletados</a:t>
            </a:r>
            <a:r>
              <a:rPr dirty="0" sz="1100" spc="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durante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</a:t>
            </a:r>
            <a:r>
              <a:rPr dirty="0" sz="1100" spc="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ano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de 2024</a:t>
            </a:r>
            <a:r>
              <a:rPr dirty="0" sz="1100">
                <a:latin typeface="Verdana"/>
                <a:cs typeface="Verdana"/>
              </a:rPr>
              <a:t> e o não atingimento de metas como, por </a:t>
            </a:r>
            <a:r>
              <a:rPr dirty="0" sz="1100" spc="-10">
                <a:latin typeface="Verdana"/>
                <a:cs typeface="Verdana"/>
              </a:rPr>
              <a:t>exemplo,</a:t>
            </a:r>
            <a:r>
              <a:rPr dirty="0" sz="1100">
                <a:latin typeface="Verdana"/>
                <a:cs typeface="Verdana"/>
              </a:rPr>
              <a:t> a não aquisição de </a:t>
            </a:r>
            <a:r>
              <a:rPr dirty="0" sz="1100" spc="-20">
                <a:latin typeface="Verdana"/>
                <a:cs typeface="Verdana"/>
              </a:rPr>
              <a:t>água </a:t>
            </a:r>
            <a:r>
              <a:rPr dirty="0" sz="1100" spc="-10">
                <a:latin typeface="Verdana"/>
                <a:cs typeface="Verdana"/>
              </a:rPr>
              <a:t>envasada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material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limpeza,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bem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como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254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baixa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participação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em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cursos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de </a:t>
            </a:r>
            <a:r>
              <a:rPr dirty="0" sz="1100">
                <a:latin typeface="Verdana"/>
                <a:cs typeface="Verdana"/>
              </a:rPr>
              <a:t>qualidade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vida.</a:t>
            </a:r>
            <a:endParaRPr sz="1100">
              <a:latin typeface="Verdana"/>
              <a:cs typeface="Verdana"/>
            </a:endParaRPr>
          </a:p>
          <a:p>
            <a:pPr algn="just" marL="12700" marR="7620">
              <a:lnSpc>
                <a:spcPct val="152400"/>
              </a:lnSpc>
              <a:spcBef>
                <a:spcPts val="1000"/>
              </a:spcBef>
            </a:pPr>
            <a:r>
              <a:rPr dirty="0" sz="1100" spc="60">
                <a:latin typeface="Verdana"/>
                <a:cs typeface="Verdana"/>
              </a:rPr>
              <a:t>O</a:t>
            </a:r>
            <a:r>
              <a:rPr dirty="0" sz="1100" spc="3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Relatório</a:t>
            </a:r>
            <a:r>
              <a:rPr dirty="0" sz="1100" spc="3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foi</a:t>
            </a:r>
            <a:r>
              <a:rPr dirty="0" sz="1100" spc="3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validado</a:t>
            </a:r>
            <a:r>
              <a:rPr dirty="0" sz="1100" spc="3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</a:t>
            </a:r>
            <a:r>
              <a:rPr dirty="0" sz="1100" spc="3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aprovado</a:t>
            </a:r>
            <a:r>
              <a:rPr dirty="0" sz="1100" spc="3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pelo</a:t>
            </a:r>
            <a:r>
              <a:rPr dirty="0" sz="1100" spc="3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Comitê</a:t>
            </a:r>
            <a:r>
              <a:rPr dirty="0" sz="1100" spc="3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</a:t>
            </a:r>
            <a:r>
              <a:rPr dirty="0" sz="1100" spc="2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Patrimônio,</a:t>
            </a:r>
            <a:r>
              <a:rPr dirty="0" sz="1100" spc="2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Logística</a:t>
            </a:r>
            <a:r>
              <a:rPr dirty="0" sz="1100" spc="285">
                <a:latin typeface="Verdana"/>
                <a:cs typeface="Verdana"/>
              </a:rPr>
              <a:t> </a:t>
            </a:r>
            <a:r>
              <a:rPr dirty="0" sz="1100" spc="-50">
                <a:latin typeface="Verdana"/>
                <a:cs typeface="Verdana"/>
              </a:rPr>
              <a:t>e </a:t>
            </a:r>
            <a:r>
              <a:rPr dirty="0" sz="1100" spc="-20">
                <a:latin typeface="Verdana"/>
                <a:cs typeface="Verdana"/>
              </a:rPr>
              <a:t>Sustentabilidade,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que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é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Gestor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do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PLS.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850" cy="106934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475452" y="306828"/>
            <a:ext cx="1974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Verdana"/>
                <a:cs typeface="Verdana"/>
              </a:rPr>
              <a:t>70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4432" y="1853222"/>
            <a:ext cx="4691380" cy="13074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0180" marR="5080" indent="-158115">
              <a:lnSpc>
                <a:spcPct val="116799"/>
              </a:lnSpc>
              <a:spcBef>
                <a:spcPts val="100"/>
              </a:spcBef>
            </a:pPr>
            <a:r>
              <a:rPr dirty="0" spc="-90"/>
              <a:t>DESEMP</a:t>
            </a:r>
            <a:r>
              <a:rPr dirty="0" spc="-90"/>
              <a:t>E</a:t>
            </a:r>
            <a:r>
              <a:rPr dirty="0" spc="-90"/>
              <a:t>NHO</a:t>
            </a:r>
            <a:r>
              <a:rPr dirty="0" spc="-145"/>
              <a:t> </a:t>
            </a:r>
            <a:r>
              <a:rPr dirty="0" spc="-75"/>
              <a:t>DOS </a:t>
            </a:r>
            <a:r>
              <a:rPr dirty="0" spc="-125"/>
              <a:t>PLANOS</a:t>
            </a:r>
            <a:r>
              <a:rPr dirty="0" spc="-215"/>
              <a:t> </a:t>
            </a:r>
            <a:r>
              <a:rPr dirty="0"/>
              <a:t>DE</a:t>
            </a:r>
            <a:r>
              <a:rPr dirty="0" spc="-260"/>
              <a:t> </a:t>
            </a:r>
            <a:r>
              <a:rPr dirty="0" spc="-20"/>
              <a:t>AÇÃO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2948086"/>
          <a:ext cx="5791200" cy="400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485"/>
                <a:gridCol w="1098550"/>
                <a:gridCol w="880110"/>
                <a:gridCol w="1160779"/>
                <a:gridCol w="789939"/>
                <a:gridCol w="952500"/>
              </a:tblGrid>
              <a:tr h="400050"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Papel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92710" indent="24130">
                        <a:lnSpc>
                          <a:spcPct val="110200"/>
                        </a:lnSpc>
                        <a:spcBef>
                          <a:spcPts val="6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Administração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5005486"/>
          <a:ext cx="579120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325"/>
                <a:gridCol w="961389"/>
                <a:gridCol w="899794"/>
                <a:gridCol w="1160145"/>
                <a:gridCol w="789304"/>
                <a:gridCol w="951864"/>
              </a:tblGrid>
              <a:tr h="390525">
                <a:tc>
                  <a:txBody>
                    <a:bodyPr/>
                    <a:lstStyle/>
                    <a:p>
                      <a:pPr marL="119380" marR="109220" indent="172720">
                        <a:lnSpc>
                          <a:spcPct val="110200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Copos descartáveis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71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16839" marR="112395" indent="21590">
                        <a:lnSpc>
                          <a:spcPct val="110200"/>
                        </a:lnSpc>
                        <a:spcBef>
                          <a:spcPts val="1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Secretaria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Administração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54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54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54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541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7396261"/>
          <a:ext cx="5791200" cy="361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1869"/>
                <a:gridCol w="918844"/>
                <a:gridCol w="899794"/>
                <a:gridCol w="1160145"/>
                <a:gridCol w="789304"/>
                <a:gridCol w="951864"/>
              </a:tblGrid>
              <a:tr h="36195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envasada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9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112395" indent="21590">
                        <a:lnSpc>
                          <a:spcPct val="110200"/>
                        </a:lnSpc>
                        <a:spcBef>
                          <a:spcPts val="5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Secretaria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Administração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9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9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9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99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6513281" y="306828"/>
            <a:ext cx="1600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45">
                <a:solidFill>
                  <a:srgbClr val="1181C7"/>
                </a:solidFill>
                <a:latin typeface="Verdana"/>
                <a:cs typeface="Verdana"/>
              </a:rPr>
              <a:t>71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7300" y="808144"/>
            <a:ext cx="5399405" cy="891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000"/>
              </a:lnSpc>
              <a:spcBef>
                <a:spcPts val="100"/>
              </a:spcBef>
            </a:pPr>
            <a:r>
              <a:rPr dirty="0" u="heavy" sz="2000" spc="-1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Papel,</a:t>
            </a: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6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Copos,</a:t>
            </a: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4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Água</a:t>
            </a:r>
            <a:r>
              <a:rPr dirty="0" u="heavy" sz="2000" spc="-5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8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Envasada,</a:t>
            </a: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14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Impressões</a:t>
            </a:r>
            <a:r>
              <a:rPr dirty="0" u="heavy" sz="2000" spc="-5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2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Serviços</a:t>
            </a:r>
            <a:r>
              <a:rPr dirty="0" sz="2000" spc="-70" b="1">
                <a:solidFill>
                  <a:srgbClr val="03679D"/>
                </a:solidFill>
                <a:latin typeface="Trebuchet MS"/>
                <a:cs typeface="Trebuchet MS"/>
              </a:rPr>
              <a:t> </a:t>
            </a:r>
            <a:r>
              <a:rPr dirty="0" u="heavy" sz="2000" spc="-1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Gráficos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0000" y="2233711"/>
            <a:ext cx="5715000" cy="323850"/>
          </a:xfrm>
          <a:prstGeom prst="rect">
            <a:avLst/>
          </a:prstGeom>
          <a:solidFill>
            <a:srgbClr val="1181C7"/>
          </a:solidFill>
        </p:spPr>
        <p:txBody>
          <a:bodyPr wrap="square" lIns="0" tIns="51435" rIns="0" bIns="0" rtlCol="0" vert="horz">
            <a:spAutoFit/>
          </a:bodyPr>
          <a:lstStyle/>
          <a:p>
            <a:pPr marL="200660">
              <a:lnSpc>
                <a:spcPct val="100000"/>
              </a:lnSpc>
              <a:spcBef>
                <a:spcPts val="405"/>
              </a:spcBef>
              <a:tabLst>
                <a:tab pos="115697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Monitorar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consumo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papel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pelas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unidades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requisitantes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77880" y="2733488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24443" y="2550033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40542" y="2550033"/>
            <a:ext cx="1746885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52169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17183" y="2550033"/>
            <a:ext cx="1528445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27125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43832" y="3335994"/>
            <a:ext cx="5621655" cy="529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6625" marR="5080" indent="-924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3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Acompanhar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requisições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material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identificar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pedidos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super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dimensionados,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acordo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histórico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solicitações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unidade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cotas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estabelecidas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no </a:t>
            </a:r>
            <a:r>
              <a:rPr dirty="0" sz="1000" spc="-20">
                <a:latin typeface="Arial MT"/>
                <a:cs typeface="Arial MT"/>
              </a:rPr>
              <a:t>SCMP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00000" y="3900586"/>
            <a:ext cx="571500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4765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9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0000" y="4357786"/>
            <a:ext cx="571500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5875" rIns="0" bIns="0" rtlCol="0" vert="horz">
            <a:spAutoFit/>
          </a:bodyPr>
          <a:lstStyle/>
          <a:p>
            <a:pPr marL="200660">
              <a:lnSpc>
                <a:spcPct val="100000"/>
              </a:lnSpc>
              <a:spcBef>
                <a:spcPts val="125"/>
              </a:spcBef>
              <a:tabLst>
                <a:tab pos="171577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Não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adquirir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fornecer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copos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descartáveis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77880" y="4789400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24443" y="4605945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940542" y="4605945"/>
            <a:ext cx="1746885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52169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817183" y="4605945"/>
            <a:ext cx="1528445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27125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43832" y="5407483"/>
            <a:ext cx="358965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5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Observar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itens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catálogo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Almoxarifado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00000" y="5786536"/>
            <a:ext cx="5715000" cy="73342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8255" rIns="0" bIns="0" rtlCol="0" vert="horz">
            <a:spAutoFit/>
          </a:bodyPr>
          <a:lstStyle/>
          <a:p>
            <a:pPr marL="981075" marR="82550" indent="-903605">
              <a:lnSpc>
                <a:spcPct val="110200"/>
              </a:lnSpc>
              <a:spcBef>
                <a:spcPts val="65"/>
              </a:spcBef>
            </a:pPr>
            <a:r>
              <a:rPr dirty="0" sz="1000" b="1">
                <a:latin typeface="Arial"/>
                <a:cs typeface="Arial"/>
              </a:rPr>
              <a:t>Observações</a:t>
            </a:r>
            <a:r>
              <a:rPr dirty="0" sz="1000" spc="120" b="1">
                <a:latin typeface="Arial"/>
                <a:cs typeface="Arial"/>
              </a:rPr>
              <a:t>  </a:t>
            </a:r>
            <a:r>
              <a:rPr dirty="0" sz="1000">
                <a:latin typeface="Arial MT"/>
                <a:cs typeface="Arial MT"/>
              </a:rPr>
              <a:t>Caso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sejam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encaminhados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pedidos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sobre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tema,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informar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política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instituição </a:t>
            </a:r>
            <a:r>
              <a:rPr dirty="0" sz="1000">
                <a:latin typeface="Arial MT"/>
                <a:cs typeface="Arial MT"/>
              </a:rPr>
              <a:t>(PLS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Política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Responsabilidade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Socioambiental).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Caso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necessário, </a:t>
            </a:r>
            <a:r>
              <a:rPr dirty="0" sz="1000">
                <a:latin typeface="Arial MT"/>
                <a:cs typeface="Arial MT"/>
              </a:rPr>
              <a:t>encaminhar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demanda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Seção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Sustentabilidade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verificar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outra </a:t>
            </a:r>
            <a:r>
              <a:rPr dirty="0" sz="1000">
                <a:latin typeface="Arial MT"/>
                <a:cs typeface="Arial MT"/>
              </a:rPr>
              <a:t>forma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atendimento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00000" y="6748561"/>
            <a:ext cx="571500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4604" rIns="0" bIns="0" rtlCol="0" vert="horz">
            <a:spAutoFit/>
          </a:bodyPr>
          <a:lstStyle/>
          <a:p>
            <a:pPr marL="200660">
              <a:lnSpc>
                <a:spcPct val="100000"/>
              </a:lnSpc>
              <a:spcBef>
                <a:spcPts val="114"/>
              </a:spcBef>
              <a:tabLst>
                <a:tab pos="100012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3: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Não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adquirir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fornecer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água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envasada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embalagem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plástica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77880" y="6995231"/>
            <a:ext cx="165544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96645">
              <a:lnSpc>
                <a:spcPct val="110200"/>
              </a:lnSpc>
              <a:spcBef>
                <a:spcPts val="100"/>
              </a:spcBef>
              <a:tabLst>
                <a:tab pos="859155" algn="l"/>
              </a:tabLst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Indicador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940542" y="6995231"/>
            <a:ext cx="1746885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52169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817183" y="6995231"/>
            <a:ext cx="1528445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27125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43832" y="7763234"/>
            <a:ext cx="46228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9770" algn="l"/>
              </a:tabLst>
            </a:pPr>
            <a:r>
              <a:rPr dirty="0" sz="1000" spc="-10" b="1">
                <a:latin typeface="Arial"/>
                <a:cs typeface="Arial"/>
              </a:rPr>
              <a:t>Detalhamento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>
                <a:latin typeface="Arial MT"/>
                <a:cs typeface="Arial MT"/>
              </a:rPr>
              <a:t>Observar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itens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catálogo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Almoxarifado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00000" y="7977286"/>
            <a:ext cx="5715000" cy="73342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8255" rIns="0" bIns="0" rtlCol="0" vert="horz">
            <a:spAutoFit/>
          </a:bodyPr>
          <a:lstStyle/>
          <a:p>
            <a:pPr marL="981075" marR="33020" indent="-903605">
              <a:lnSpc>
                <a:spcPct val="110200"/>
              </a:lnSpc>
              <a:spcBef>
                <a:spcPts val="65"/>
              </a:spcBef>
            </a:pPr>
            <a:r>
              <a:rPr dirty="0" sz="1000" b="1">
                <a:latin typeface="Arial"/>
                <a:cs typeface="Arial"/>
              </a:rPr>
              <a:t>Observações</a:t>
            </a:r>
            <a:r>
              <a:rPr dirty="0" sz="1000" spc="125" b="1">
                <a:latin typeface="Arial"/>
                <a:cs typeface="Arial"/>
              </a:rPr>
              <a:t> 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razão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falta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abastecimento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água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edificações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durante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enchente </a:t>
            </a:r>
            <a:r>
              <a:rPr dirty="0" sz="1000">
                <a:latin typeface="Arial MT"/>
                <a:cs typeface="Arial MT"/>
              </a:rPr>
              <a:t>ocorrida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Capital,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foi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necessária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aquisição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água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envasada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servidores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0">
                <a:latin typeface="Arial MT"/>
                <a:cs typeface="Arial MT"/>
              </a:rPr>
              <a:t>e </a:t>
            </a:r>
            <a:r>
              <a:rPr dirty="0" sz="1000">
                <a:latin typeface="Arial MT"/>
                <a:cs typeface="Arial MT"/>
              </a:rPr>
              <a:t>terceirizados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designados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manter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vigilância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integridade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patrimônio</a:t>
            </a:r>
            <a:r>
              <a:rPr dirty="0" sz="1000" spc="500">
                <a:latin typeface="Arial MT"/>
                <a:cs typeface="Arial MT"/>
              </a:rPr>
              <a:t>  </a:t>
            </a:r>
            <a:r>
              <a:rPr dirty="0" sz="1000">
                <a:latin typeface="Arial MT"/>
                <a:cs typeface="Arial MT"/>
              </a:rPr>
              <a:t>deste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TRT4.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9998" y="899972"/>
            <a:ext cx="5715000" cy="457200"/>
          </a:xfrm>
          <a:custGeom>
            <a:avLst/>
            <a:gdLst/>
            <a:ahLst/>
            <a:cxnLst/>
            <a:rect l="l" t="t" r="r" b="b"/>
            <a:pathLst>
              <a:path w="5715000" h="457200">
                <a:moveTo>
                  <a:pt x="5715000" y="0"/>
                </a:moveTo>
                <a:lnTo>
                  <a:pt x="952500" y="0"/>
                </a:lnTo>
                <a:lnTo>
                  <a:pt x="0" y="0"/>
                </a:lnTo>
                <a:lnTo>
                  <a:pt x="0" y="457200"/>
                </a:lnTo>
                <a:lnTo>
                  <a:pt x="952500" y="457200"/>
                </a:lnTo>
                <a:lnTo>
                  <a:pt x="5715000" y="457200"/>
                </a:lnTo>
                <a:lnTo>
                  <a:pt x="571500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1757213"/>
          <a:ext cx="5791200" cy="352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355"/>
                <a:gridCol w="975994"/>
                <a:gridCol w="900430"/>
                <a:gridCol w="1160780"/>
                <a:gridCol w="789939"/>
                <a:gridCol w="952500"/>
              </a:tblGrid>
              <a:tr h="352425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Impressões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2395" indent="21590">
                        <a:lnSpc>
                          <a:spcPct val="110200"/>
                        </a:lnSpc>
                        <a:spcBef>
                          <a:spcPts val="2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Secretaria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Administração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35" name="object 3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4224188"/>
          <a:ext cx="579120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735"/>
                <a:gridCol w="991869"/>
                <a:gridCol w="892175"/>
                <a:gridCol w="1160779"/>
                <a:gridCol w="789939"/>
                <a:gridCol w="952500"/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Impressões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33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23189" marR="104775" indent="37465">
                        <a:lnSpc>
                          <a:spcPct val="110200"/>
                        </a:lnSpc>
                        <a:spcBef>
                          <a:spcPts val="6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Secretaria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Tecnologia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da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Informação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Comunicações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33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33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33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334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6214913"/>
          <a:ext cx="579120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710"/>
                <a:gridCol w="1094105"/>
                <a:gridCol w="861694"/>
                <a:gridCol w="1160145"/>
                <a:gridCol w="789304"/>
                <a:gridCol w="951864"/>
              </a:tblGrid>
              <a:tr h="657225">
                <a:tc>
                  <a:txBody>
                    <a:bodyPr/>
                    <a:lstStyle/>
                    <a:p>
                      <a:pPr marL="253365" marR="127635" indent="-21590">
                        <a:lnSpc>
                          <a:spcPct val="110200"/>
                        </a:lnSpc>
                        <a:spcBef>
                          <a:spcPts val="108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Serviços gráficos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77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27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135255" marR="74295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144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144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144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Concluída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1440">
                    <a:solidFill>
                      <a:srgbClr val="33A753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6485780" y="306828"/>
            <a:ext cx="1873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5">
                <a:solidFill>
                  <a:srgbClr val="1181C7"/>
                </a:solidFill>
                <a:latin typeface="Verdana"/>
                <a:cs typeface="Verdana"/>
              </a:rPr>
              <a:t>72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00992" y="1007243"/>
            <a:ext cx="563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116707" y="887705"/>
            <a:ext cx="424688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42745" marR="5080" indent="-164338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Monitorar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consumo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toners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cilindros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pelas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unidades requisitantes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77880" y="1536166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24443" y="135261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40542" y="135261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80194" y="153616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17183" y="135261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932059" y="1536166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43832" y="2105087"/>
            <a:ext cx="5629275" cy="697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6625" marR="5080" indent="-924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3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Acompanhar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requisições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identificar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pedidos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super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dimensionados,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fornecendo </a:t>
            </a:r>
            <a:r>
              <a:rPr dirty="0" sz="1000">
                <a:latin typeface="Arial MT"/>
                <a:cs typeface="Arial MT"/>
              </a:rPr>
              <a:t>toner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somente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unidades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que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tiverem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impressoras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nível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suprimento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10%,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conforme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e-</a:t>
            </a:r>
            <a:r>
              <a:rPr dirty="0" sz="1000">
                <a:latin typeface="Arial MT"/>
                <a:cs typeface="Arial MT"/>
              </a:rPr>
              <a:t>mail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alerta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enviado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pelas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impressoras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instaladas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</a:t>
            </a:r>
            <a:r>
              <a:rPr dirty="0" sz="1000" spc="-20">
                <a:latin typeface="Arial MT"/>
                <a:cs typeface="Arial MT"/>
              </a:rPr>
              <a:t> rede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 </a:t>
            </a:r>
            <a:r>
              <a:rPr dirty="0" sz="1000" spc="-10">
                <a:latin typeface="Arial MT"/>
                <a:cs typeface="Arial MT"/>
              </a:rPr>
              <a:t>Tribunal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00000" y="2843063"/>
            <a:ext cx="5715000" cy="3048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9050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5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00000" y="3366938"/>
            <a:ext cx="5715000" cy="46672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23495" rIns="0" bIns="0" rtlCol="0" vert="horz">
            <a:spAutoFit/>
          </a:bodyPr>
          <a:lstStyle/>
          <a:p>
            <a:pPr marL="200660">
              <a:lnSpc>
                <a:spcPct val="100000"/>
              </a:lnSpc>
              <a:spcBef>
                <a:spcPts val="185"/>
              </a:spcBef>
              <a:tabLst>
                <a:tab pos="987425" algn="l"/>
              </a:tabLst>
            </a:pP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baseline="-37037" sz="1800" spc="-37" b="1">
                <a:solidFill>
                  <a:srgbClr val="FFFFFF"/>
                </a:solidFill>
                <a:latin typeface="Arial"/>
                <a:cs typeface="Arial"/>
              </a:rPr>
              <a:t>5:</a:t>
            </a: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Monitorar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impressões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realizadas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nos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equipamentos</a:t>
            </a:r>
            <a:endParaRPr sz="1200">
              <a:latin typeface="Arial"/>
              <a:cs typeface="Arial"/>
            </a:endParaRPr>
          </a:p>
          <a:p>
            <a:pPr algn="ctr" marL="952500">
              <a:lnSpc>
                <a:spcPct val="100000"/>
              </a:lnSpc>
              <a:spcBef>
                <a:spcPts val="14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TRT4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77880" y="3923667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924443" y="3824151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40542" y="3824151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780194" y="3923667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817183" y="3824151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932059" y="3923667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43832" y="4894473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00000" y="5110013"/>
            <a:ext cx="571500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2225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7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00000" y="5557688"/>
            <a:ext cx="5715000" cy="266700"/>
          </a:xfrm>
          <a:prstGeom prst="rect">
            <a:avLst/>
          </a:prstGeom>
          <a:solidFill>
            <a:srgbClr val="1181C7"/>
          </a:solidFill>
        </p:spPr>
        <p:txBody>
          <a:bodyPr wrap="square" lIns="0" tIns="22860" rIns="0" bIns="0" rtlCol="0" vert="horz">
            <a:spAutoFit/>
          </a:bodyPr>
          <a:lstStyle/>
          <a:p>
            <a:pPr marL="200660">
              <a:lnSpc>
                <a:spcPct val="100000"/>
              </a:lnSpc>
              <a:spcBef>
                <a:spcPts val="180"/>
              </a:spcBef>
              <a:tabLst>
                <a:tab pos="186372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6: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Monitorar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gasto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serviços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gráficos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77880" y="5912457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924443" y="5812941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940542" y="5812941"/>
            <a:ext cx="681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780194" y="5912457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817183" y="5812941"/>
            <a:ext cx="738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932059" y="5912457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43832" y="6883263"/>
            <a:ext cx="53403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5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Acompanhar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Painel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Sustentabilidade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gastos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durante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10">
                <a:latin typeface="Arial MT"/>
                <a:cs typeface="Arial MT"/>
              </a:rPr>
              <a:t> período-</a:t>
            </a:r>
            <a:r>
              <a:rPr dirty="0" sz="1000" spc="-20">
                <a:latin typeface="Arial MT"/>
                <a:cs typeface="Arial MT"/>
              </a:rPr>
              <a:t>base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00000" y="7176938"/>
            <a:ext cx="571500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3495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8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1757213"/>
          <a:ext cx="579120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7255"/>
                <a:gridCol w="1059180"/>
                <a:gridCol w="847725"/>
                <a:gridCol w="1167764"/>
                <a:gridCol w="789939"/>
                <a:gridCol w="952500"/>
              </a:tblGrid>
              <a:tr h="65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Impressões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89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92710" marR="8128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março/2024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89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novembro/2024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89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89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iniciada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8900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"/>
          <p:cNvSpPr/>
          <p:nvPr/>
        </p:nvSpPr>
        <p:spPr>
          <a:xfrm>
            <a:off x="899998" y="3262172"/>
            <a:ext cx="5715000" cy="666750"/>
          </a:xfrm>
          <a:custGeom>
            <a:avLst/>
            <a:gdLst/>
            <a:ahLst/>
            <a:cxnLst/>
            <a:rect l="l" t="t" r="r" b="b"/>
            <a:pathLst>
              <a:path w="5715000" h="666750">
                <a:moveTo>
                  <a:pt x="5715000" y="0"/>
                </a:moveTo>
                <a:lnTo>
                  <a:pt x="952500" y="0"/>
                </a:lnTo>
                <a:lnTo>
                  <a:pt x="0" y="0"/>
                </a:lnTo>
                <a:lnTo>
                  <a:pt x="0" y="666750"/>
                </a:lnTo>
                <a:lnTo>
                  <a:pt x="952500" y="666750"/>
                </a:lnTo>
                <a:lnTo>
                  <a:pt x="5715000" y="666750"/>
                </a:lnTo>
                <a:lnTo>
                  <a:pt x="571500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487597" y="306828"/>
            <a:ext cx="1854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5">
                <a:solidFill>
                  <a:srgbClr val="1181C7"/>
                </a:solidFill>
                <a:latin typeface="Verdana"/>
                <a:cs typeface="Verdana"/>
              </a:rPr>
              <a:t>73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900000" y="899963"/>
            <a:ext cx="5715000" cy="457200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050" rIns="0" bIns="0" rtlCol="0" vert="horz">
            <a:spAutoFit/>
          </a:bodyPr>
          <a:lstStyle/>
          <a:p>
            <a:pPr marL="200660">
              <a:lnSpc>
                <a:spcPct val="100000"/>
              </a:lnSpc>
              <a:spcBef>
                <a:spcPts val="150"/>
              </a:spcBef>
              <a:tabLst>
                <a:tab pos="995680" algn="l"/>
              </a:tabLst>
            </a:pP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baseline="-37037" sz="1800" spc="-37" b="1">
                <a:solidFill>
                  <a:srgbClr val="FFFFFF"/>
                </a:solidFill>
                <a:latin typeface="Arial"/>
                <a:cs typeface="Arial"/>
              </a:rPr>
              <a:t>7:</a:t>
            </a: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 ação de comunicação sobre a importância da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economia</a:t>
            </a:r>
            <a:endParaRPr sz="1200">
              <a:latin typeface="Arial"/>
              <a:cs typeface="Arial"/>
            </a:endParaRPr>
          </a:p>
          <a:p>
            <a:pPr marL="2406015">
              <a:lnSpc>
                <a:spcPct val="100000"/>
              </a:lnSpc>
              <a:spcBef>
                <a:spcPts val="14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 recursos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(impressões)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77880" y="1452128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24443" y="135261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940542" y="135261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80194" y="1452128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17183" y="135261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932059" y="1452128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43832" y="2422983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00000" y="2814488"/>
            <a:ext cx="571500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0955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65"/>
              </a:spcBef>
              <a:tabLst>
                <a:tab pos="1241425" algn="l"/>
              </a:tabLst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>
                <a:latin typeface="Arial MT"/>
                <a:cs typeface="Arial MT"/>
              </a:rPr>
              <a:t>Publicar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matérias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meses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março,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julho,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setembro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novembro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00992" y="3473127"/>
            <a:ext cx="563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8: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971860" y="3252980"/>
            <a:ext cx="4537075" cy="630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 avaliação mensal sobre as impressões realizadas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nas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unidades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primeiro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grau,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emissão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relatórios individualizados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77880" y="4018917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24443" y="3919401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940542" y="3919401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780194" y="4018917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817183" y="3919401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932059" y="4018917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00000" y="4319438"/>
            <a:ext cx="4762500" cy="66675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1590" rIns="0" bIns="0" rtlCol="0" vert="horz">
            <a:spAutoFit/>
          </a:bodyPr>
          <a:lstStyle/>
          <a:p>
            <a:pPr algn="ctr" marR="1898014">
              <a:lnSpc>
                <a:spcPct val="100000"/>
              </a:lnSpc>
              <a:spcBef>
                <a:spcPts val="170"/>
              </a:spcBef>
            </a:pPr>
            <a:r>
              <a:rPr dirty="0" sz="900" spc="-10">
                <a:latin typeface="Arial MT"/>
                <a:cs typeface="Arial MT"/>
              </a:rPr>
              <a:t>Coord.</a:t>
            </a:r>
            <a:endParaRPr sz="900">
              <a:latin typeface="Arial MT"/>
              <a:cs typeface="Arial MT"/>
            </a:endParaRPr>
          </a:p>
          <a:p>
            <a:pPr marL="147955">
              <a:lnSpc>
                <a:spcPct val="100000"/>
              </a:lnSpc>
              <a:spcBef>
                <a:spcPts val="15"/>
              </a:spcBef>
              <a:tabLst>
                <a:tab pos="989965" algn="l"/>
              </a:tabLst>
            </a:pPr>
            <a:r>
              <a:rPr dirty="0" baseline="-33333" sz="1500" spc="-15">
                <a:latin typeface="Arial MT"/>
                <a:cs typeface="Arial MT"/>
              </a:rPr>
              <a:t>Impressões</a:t>
            </a:r>
            <a:r>
              <a:rPr dirty="0" baseline="-33333" sz="1500">
                <a:latin typeface="Arial MT"/>
                <a:cs typeface="Arial MT"/>
              </a:rPr>
              <a:t>	</a:t>
            </a:r>
            <a:r>
              <a:rPr dirty="0" sz="900" spc="-10">
                <a:latin typeface="Arial MT"/>
                <a:cs typeface="Arial MT"/>
              </a:rPr>
              <a:t>Sustentabilidade,</a:t>
            </a:r>
            <a:endParaRPr sz="900">
              <a:latin typeface="Arial MT"/>
              <a:cs typeface="Arial MT"/>
            </a:endParaRPr>
          </a:p>
          <a:p>
            <a:pPr algn="ctr" marR="1898014">
              <a:lnSpc>
                <a:spcPct val="100000"/>
              </a:lnSpc>
              <a:spcBef>
                <a:spcPts val="85"/>
              </a:spcBef>
            </a:pPr>
            <a:r>
              <a:rPr dirty="0" sz="900">
                <a:latin typeface="Arial MT"/>
                <a:cs typeface="Arial MT"/>
              </a:rPr>
              <a:t>Acessibilidade </a:t>
            </a:r>
            <a:r>
              <a:rPr dirty="0" sz="900" spc="-50">
                <a:latin typeface="Arial MT"/>
                <a:cs typeface="Arial MT"/>
              </a:rPr>
              <a:t>e</a:t>
            </a:r>
            <a:endParaRPr sz="900">
              <a:latin typeface="Arial MT"/>
              <a:cs typeface="Arial MT"/>
            </a:endParaRPr>
          </a:p>
          <a:p>
            <a:pPr algn="ctr" marL="227965">
              <a:lnSpc>
                <a:spcPct val="100000"/>
              </a:lnSpc>
              <a:spcBef>
                <a:spcPts val="10"/>
              </a:spcBef>
              <a:tabLst>
                <a:tab pos="1114425" algn="l"/>
                <a:tab pos="1904364" algn="l"/>
              </a:tabLst>
            </a:pPr>
            <a:r>
              <a:rPr dirty="0" sz="900" spc="-10">
                <a:latin typeface="Arial MT"/>
                <a:cs typeface="Arial MT"/>
              </a:rPr>
              <a:t>Inclusão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baseline="2777" sz="1500" spc="-15">
                <a:latin typeface="Arial MT"/>
                <a:cs typeface="Arial MT"/>
              </a:rPr>
              <a:t>abril/2024</a:t>
            </a:r>
            <a:r>
              <a:rPr dirty="0" baseline="2777" sz="1500">
                <a:latin typeface="Arial MT"/>
                <a:cs typeface="Arial MT"/>
              </a:rPr>
              <a:t>	</a:t>
            </a:r>
            <a:r>
              <a:rPr dirty="0" baseline="2777" sz="1500" spc="-15">
                <a:latin typeface="Arial MT"/>
                <a:cs typeface="Arial MT"/>
              </a:rPr>
              <a:t>dezembro/2024</a:t>
            </a:r>
            <a:endParaRPr baseline="2777" sz="150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662500" y="4319438"/>
            <a:ext cx="952500" cy="66675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933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35"/>
              </a:spcBef>
            </a:pPr>
            <a:endParaRPr sz="1000">
              <a:latin typeface="Times New Roman"/>
              <a:cs typeface="Times New Roman"/>
            </a:endParaRPr>
          </a:p>
          <a:p>
            <a:pPr marL="126364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Não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iniciada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43832" y="4989723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00000" y="5386238"/>
            <a:ext cx="571500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5875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2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9998" y="1604962"/>
            <a:ext cx="5715000" cy="466725"/>
          </a:xfrm>
          <a:custGeom>
            <a:avLst/>
            <a:gdLst/>
            <a:ahLst/>
            <a:cxnLst/>
            <a:rect l="l" t="t" r="r" b="b"/>
            <a:pathLst>
              <a:path w="5715000" h="466725">
                <a:moveTo>
                  <a:pt x="5715000" y="0"/>
                </a:moveTo>
                <a:lnTo>
                  <a:pt x="952500" y="0"/>
                </a:lnTo>
                <a:lnTo>
                  <a:pt x="0" y="0"/>
                </a:lnTo>
                <a:lnTo>
                  <a:pt x="0" y="466725"/>
                </a:lnTo>
                <a:lnTo>
                  <a:pt x="952500" y="466725"/>
                </a:lnTo>
                <a:lnTo>
                  <a:pt x="5715000" y="466725"/>
                </a:lnTo>
                <a:lnTo>
                  <a:pt x="571500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2462212"/>
          <a:ext cx="5791200" cy="51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1869"/>
                <a:gridCol w="919480"/>
                <a:gridCol w="900430"/>
                <a:gridCol w="1160780"/>
                <a:gridCol w="789939"/>
                <a:gridCol w="952500"/>
              </a:tblGrid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Energia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elétrica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4295" marR="112395">
                        <a:lnSpc>
                          <a:spcPct val="110200"/>
                        </a:lnSpc>
                        <a:spcBef>
                          <a:spcPts val="7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Secretaria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Manutenção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Projetos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52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899998" y="4405312"/>
            <a:ext cx="4762500" cy="390525"/>
          </a:xfrm>
          <a:custGeom>
            <a:avLst/>
            <a:gdLst/>
            <a:ahLst/>
            <a:cxnLst/>
            <a:rect l="l" t="t" r="r" b="b"/>
            <a:pathLst>
              <a:path w="4762500" h="390525">
                <a:moveTo>
                  <a:pt x="4762500" y="0"/>
                </a:moveTo>
                <a:lnTo>
                  <a:pt x="4762500" y="0"/>
                </a:lnTo>
                <a:lnTo>
                  <a:pt x="0" y="0"/>
                </a:lnTo>
                <a:lnTo>
                  <a:pt x="0" y="390525"/>
                </a:lnTo>
                <a:lnTo>
                  <a:pt x="4762500" y="390525"/>
                </a:lnTo>
                <a:lnTo>
                  <a:pt x="4762500" y="0"/>
                </a:lnTo>
                <a:close/>
              </a:path>
            </a:pathLst>
          </a:custGeom>
          <a:solidFill>
            <a:srgbClr val="94D9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99998" y="5910262"/>
            <a:ext cx="5715000" cy="466725"/>
          </a:xfrm>
          <a:custGeom>
            <a:avLst/>
            <a:gdLst/>
            <a:ahLst/>
            <a:cxnLst/>
            <a:rect l="l" t="t" r="r" b="b"/>
            <a:pathLst>
              <a:path w="5715000" h="466725">
                <a:moveTo>
                  <a:pt x="5715000" y="0"/>
                </a:moveTo>
                <a:lnTo>
                  <a:pt x="952500" y="0"/>
                </a:lnTo>
                <a:lnTo>
                  <a:pt x="0" y="0"/>
                </a:lnTo>
                <a:lnTo>
                  <a:pt x="0" y="466725"/>
                </a:lnTo>
                <a:lnTo>
                  <a:pt x="952500" y="466725"/>
                </a:lnTo>
                <a:lnTo>
                  <a:pt x="5715000" y="466725"/>
                </a:lnTo>
                <a:lnTo>
                  <a:pt x="571500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00000" y="6767512"/>
          <a:ext cx="5791200" cy="51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994"/>
                <a:gridCol w="935355"/>
                <a:gridCol w="900430"/>
                <a:gridCol w="1160780"/>
                <a:gridCol w="789939"/>
                <a:gridCol w="952500"/>
              </a:tblGrid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esgoto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 marR="112395">
                        <a:lnSpc>
                          <a:spcPct val="110200"/>
                        </a:lnSpc>
                        <a:spcBef>
                          <a:spcPts val="6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Secretaria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Manutenção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Projetos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40" name="object 4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481878" y="306828"/>
            <a:ext cx="1911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74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7300" y="936285"/>
            <a:ext cx="36017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6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Energia,</a:t>
            </a:r>
            <a:r>
              <a:rPr dirty="0" u="heavy" sz="2000" spc="-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4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Água</a:t>
            </a:r>
            <a:r>
              <a:rPr dirty="0" u="heavy" sz="2000" spc="-6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2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6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2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esgoto</a:t>
            </a:r>
            <a:r>
              <a:rPr dirty="0" u="heavy" sz="2000" spc="-6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2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6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0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Reformas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79821" y="1715368"/>
            <a:ext cx="605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9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78160" y="1595829"/>
            <a:ext cx="432435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16000" marR="5080" indent="-1016635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Revisar periodicamente a demanda de energia contratada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 as devidas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adequações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77880" y="2247565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24443" y="2064208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40542" y="2064208"/>
            <a:ext cx="681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80194" y="216362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817183" y="2064208"/>
            <a:ext cx="738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932059" y="2163626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43832" y="2983272"/>
            <a:ext cx="54978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4740" algn="l"/>
              </a:tabLst>
            </a:pPr>
            <a:r>
              <a:rPr dirty="0" sz="1000" spc="-10" b="1">
                <a:latin typeface="Arial"/>
                <a:cs typeface="Arial"/>
              </a:rPr>
              <a:t>Detalhamento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>
                <a:latin typeface="Arial MT"/>
                <a:cs typeface="Arial MT"/>
              </a:rPr>
              <a:t>Acompanhar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Painel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Sustentabilidade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gastos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durante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10">
                <a:latin typeface="Arial MT"/>
                <a:cs typeface="Arial MT"/>
              </a:rPr>
              <a:t> período-</a:t>
            </a:r>
            <a:r>
              <a:rPr dirty="0" sz="1000" spc="-20">
                <a:latin typeface="Arial MT"/>
                <a:cs typeface="Arial MT"/>
              </a:rPr>
              <a:t>base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00000" y="3300412"/>
            <a:ext cx="571500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9050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5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00000" y="3748087"/>
            <a:ext cx="571500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20320" rIns="0" bIns="0" rtlCol="0" vert="horz">
            <a:spAutoFit/>
          </a:bodyPr>
          <a:lstStyle/>
          <a:p>
            <a:pPr marL="158115">
              <a:lnSpc>
                <a:spcPct val="100000"/>
              </a:lnSpc>
              <a:spcBef>
                <a:spcPts val="160"/>
              </a:spcBef>
              <a:tabLst>
                <a:tab pos="127508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10: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Monitorar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consumo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energia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elétrica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nas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edificações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77880" y="4183967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924443" y="4000512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940542" y="4000512"/>
            <a:ext cx="681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780194" y="4099979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817183" y="4000512"/>
            <a:ext cx="738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932059" y="4099979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84408" y="4492984"/>
            <a:ext cx="446913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930"/>
              </a:lnSpc>
              <a:spcBef>
                <a:spcPts val="100"/>
              </a:spcBef>
              <a:tabLst>
                <a:tab pos="1066165" algn="l"/>
                <a:tab pos="4185285" algn="l"/>
              </a:tabLst>
            </a:pPr>
            <a:r>
              <a:rPr dirty="0" sz="1000">
                <a:latin typeface="Arial MT"/>
                <a:cs typeface="Arial MT"/>
              </a:rPr>
              <a:t>Energia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elétrica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baseline="36111" sz="1500">
                <a:latin typeface="Arial MT"/>
                <a:cs typeface="Arial MT"/>
              </a:rPr>
              <a:t>Secretaria</a:t>
            </a:r>
            <a:r>
              <a:rPr dirty="0" baseline="36111" sz="1500" spc="-67">
                <a:latin typeface="Arial MT"/>
                <a:cs typeface="Arial MT"/>
              </a:rPr>
              <a:t> </a:t>
            </a:r>
            <a:r>
              <a:rPr dirty="0" baseline="36111" sz="1500" spc="-37">
                <a:latin typeface="Arial MT"/>
                <a:cs typeface="Arial MT"/>
              </a:rPr>
              <a:t>de</a:t>
            </a:r>
            <a:r>
              <a:rPr dirty="0" baseline="36111" sz="1500">
                <a:latin typeface="Arial MT"/>
                <a:cs typeface="Arial MT"/>
              </a:rPr>
              <a:t>	</a:t>
            </a:r>
            <a:r>
              <a:rPr dirty="0" sz="1000" spc="-25">
                <a:latin typeface="Arial MT"/>
                <a:cs typeface="Arial MT"/>
              </a:rPr>
              <a:t>Não</a:t>
            </a:r>
            <a:endParaRPr sz="1000">
              <a:latin typeface="Arial MT"/>
              <a:cs typeface="Arial MT"/>
            </a:endParaRPr>
          </a:p>
          <a:p>
            <a:pPr marL="1042035">
              <a:lnSpc>
                <a:spcPts val="930"/>
              </a:lnSpc>
              <a:tabLst>
                <a:tab pos="2047239" algn="l"/>
                <a:tab pos="2907665" algn="l"/>
              </a:tabLst>
            </a:pPr>
            <a:r>
              <a:rPr dirty="0" sz="1000" spc="-10">
                <a:latin typeface="Arial MT"/>
                <a:cs typeface="Arial MT"/>
              </a:rPr>
              <a:t>Administração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janeiro/2021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dezembro/2026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662500" y="4405312"/>
            <a:ext cx="952500" cy="390525"/>
          </a:xfrm>
          <a:prstGeom prst="rect">
            <a:avLst/>
          </a:prstGeom>
          <a:solidFill>
            <a:srgbClr val="FFE499"/>
          </a:solidFill>
        </p:spPr>
        <p:txBody>
          <a:bodyPr wrap="square" lIns="0" tIns="10033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790"/>
              </a:spcBef>
            </a:pP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andamento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43832" y="4786473"/>
            <a:ext cx="557212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6625" marR="5080" indent="-924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4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Identificar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verificar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motivo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consumos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excessivos,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acordo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histórico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consumo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edificação,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monitorar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atingimento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metas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00000" y="5243512"/>
            <a:ext cx="5715000" cy="4476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8415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4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62817" y="6021660"/>
            <a:ext cx="6400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11: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027782" y="5902270"/>
            <a:ext cx="442468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3255" marR="5080" indent="-64389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Assegurar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cumprimento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normas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quanto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despejo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esgoto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pluvial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cloacal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nas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redes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públicas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77880" y="6466693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924443" y="6367226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940542" y="6367226"/>
            <a:ext cx="681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780194" y="6466693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817183" y="6367226"/>
            <a:ext cx="738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932059" y="6466693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43832" y="7270861"/>
            <a:ext cx="5563235" cy="10331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6625" marR="129539" indent="-924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4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1ª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fase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(2024)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-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Vistorias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identificação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existência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edificações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deste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TRT </a:t>
            </a:r>
            <a:r>
              <a:rPr dirty="0" sz="1000">
                <a:latin typeface="Arial MT"/>
                <a:cs typeface="Arial MT"/>
              </a:rPr>
              <a:t>onde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esteja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ocorrendo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contribuição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água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pluvial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esgoto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ou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vice-versa.</a:t>
            </a:r>
            <a:endParaRPr sz="1000">
              <a:latin typeface="Arial MT"/>
              <a:cs typeface="Arial MT"/>
            </a:endParaRPr>
          </a:p>
          <a:p>
            <a:pPr marL="936625">
              <a:lnSpc>
                <a:spcPct val="100000"/>
              </a:lnSpc>
              <a:spcBef>
                <a:spcPts val="120"/>
              </a:spcBef>
            </a:pPr>
            <a:r>
              <a:rPr dirty="0" sz="1000">
                <a:latin typeface="Arial MT"/>
                <a:cs typeface="Arial MT"/>
              </a:rPr>
              <a:t>2ª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fase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(2024-</a:t>
            </a:r>
            <a:r>
              <a:rPr dirty="0" sz="1000">
                <a:latin typeface="Arial MT"/>
                <a:cs typeface="Arial MT"/>
              </a:rPr>
              <a:t>2026)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-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Elaboração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projetos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intervenção.</a:t>
            </a:r>
            <a:endParaRPr sz="1000">
              <a:latin typeface="Arial MT"/>
              <a:cs typeface="Arial MT"/>
            </a:endParaRPr>
          </a:p>
          <a:p>
            <a:pPr marL="936625" marR="5080">
              <a:lnSpc>
                <a:spcPct val="110200"/>
              </a:lnSpc>
            </a:pPr>
            <a:r>
              <a:rPr dirty="0" sz="1000">
                <a:latin typeface="Arial MT"/>
                <a:cs typeface="Arial MT"/>
              </a:rPr>
              <a:t>3ª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fase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(2026-</a:t>
            </a:r>
            <a:r>
              <a:rPr dirty="0" sz="1000">
                <a:latin typeface="Arial MT"/>
                <a:cs typeface="Arial MT"/>
              </a:rPr>
              <a:t>2027)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Execução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serviços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necessários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readequações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das </a:t>
            </a:r>
            <a:r>
              <a:rPr dirty="0" sz="1000">
                <a:latin typeface="Arial MT"/>
                <a:cs typeface="Arial MT"/>
              </a:rPr>
              <a:t>redes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pluviais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esgotos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sanar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irregularidades.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00000" y="8339137"/>
            <a:ext cx="571500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4765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9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9998" y="899972"/>
            <a:ext cx="5715000" cy="457200"/>
          </a:xfrm>
          <a:custGeom>
            <a:avLst/>
            <a:gdLst/>
            <a:ahLst/>
            <a:cxnLst/>
            <a:rect l="l" t="t" r="r" b="b"/>
            <a:pathLst>
              <a:path w="5715000" h="457200">
                <a:moveTo>
                  <a:pt x="5715000" y="0"/>
                </a:moveTo>
                <a:lnTo>
                  <a:pt x="952500" y="0"/>
                </a:lnTo>
                <a:lnTo>
                  <a:pt x="0" y="0"/>
                </a:lnTo>
                <a:lnTo>
                  <a:pt x="0" y="457200"/>
                </a:lnTo>
                <a:lnTo>
                  <a:pt x="952500" y="457200"/>
                </a:lnTo>
                <a:lnTo>
                  <a:pt x="5715000" y="457200"/>
                </a:lnTo>
                <a:lnTo>
                  <a:pt x="571500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1757213"/>
          <a:ext cx="5791200" cy="504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994"/>
                <a:gridCol w="935355"/>
                <a:gridCol w="900430"/>
                <a:gridCol w="1160780"/>
                <a:gridCol w="789939"/>
                <a:gridCol w="952500"/>
              </a:tblGrid>
              <a:tr h="504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esgoto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3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 marR="112395">
                        <a:lnSpc>
                          <a:spcPct val="110200"/>
                        </a:lnSpc>
                        <a:spcBef>
                          <a:spcPts val="2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Secretaria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Manutenção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Projetos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3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3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3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33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899998" y="4433747"/>
            <a:ext cx="4762500" cy="390525"/>
          </a:xfrm>
          <a:custGeom>
            <a:avLst/>
            <a:gdLst/>
            <a:ahLst/>
            <a:cxnLst/>
            <a:rect l="l" t="t" r="r" b="b"/>
            <a:pathLst>
              <a:path w="4762500" h="390525">
                <a:moveTo>
                  <a:pt x="4762500" y="0"/>
                </a:moveTo>
                <a:lnTo>
                  <a:pt x="4762500" y="0"/>
                </a:lnTo>
                <a:lnTo>
                  <a:pt x="0" y="0"/>
                </a:lnTo>
                <a:lnTo>
                  <a:pt x="0" y="390525"/>
                </a:lnTo>
                <a:lnTo>
                  <a:pt x="4762500" y="390525"/>
                </a:lnTo>
                <a:lnTo>
                  <a:pt x="4762500" y="0"/>
                </a:lnTo>
                <a:close/>
              </a:path>
            </a:pathLst>
          </a:custGeom>
          <a:solidFill>
            <a:srgbClr val="94D9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99998" y="6519722"/>
            <a:ext cx="4762500" cy="666750"/>
          </a:xfrm>
          <a:custGeom>
            <a:avLst/>
            <a:gdLst/>
            <a:ahLst/>
            <a:cxnLst/>
            <a:rect l="l" t="t" r="r" b="b"/>
            <a:pathLst>
              <a:path w="4762500" h="666750">
                <a:moveTo>
                  <a:pt x="4762500" y="0"/>
                </a:moveTo>
                <a:lnTo>
                  <a:pt x="4762500" y="0"/>
                </a:lnTo>
                <a:lnTo>
                  <a:pt x="0" y="0"/>
                </a:lnTo>
                <a:lnTo>
                  <a:pt x="0" y="666750"/>
                </a:lnTo>
                <a:lnTo>
                  <a:pt x="4762500" y="666750"/>
                </a:lnTo>
                <a:lnTo>
                  <a:pt x="4762500" y="0"/>
                </a:lnTo>
                <a:close/>
              </a:path>
            </a:pathLst>
          </a:custGeom>
          <a:solidFill>
            <a:srgbClr val="94D9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6488714" y="306828"/>
            <a:ext cx="1841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1181C7"/>
                </a:solidFill>
                <a:latin typeface="Verdana"/>
                <a:cs typeface="Verdana"/>
              </a:rPr>
              <a:t>75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6" name="object 4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058613" y="1007243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12: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057027" y="887705"/>
            <a:ext cx="436626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1310" marR="5080" indent="-321945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Instalar sistema de aproveitamento de água das chuvas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nos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novos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projetos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edificações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serem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construídas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77880" y="1452128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24443" y="135261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40542" y="135261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80194" y="1452128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17183" y="135261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932059" y="1452128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43832" y="2256296"/>
            <a:ext cx="5276215" cy="69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6625" marR="5080" indent="-924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5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-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Prever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prédios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novos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(São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Leopoldo,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Grande,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Santa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Rosa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Passo Fundo);</a:t>
            </a:r>
            <a:endParaRPr sz="1000">
              <a:latin typeface="Arial MT"/>
              <a:cs typeface="Arial MT"/>
            </a:endParaRPr>
          </a:p>
          <a:p>
            <a:pPr marL="936625" marR="75565">
              <a:lnSpc>
                <a:spcPct val="110200"/>
              </a:lnSpc>
            </a:pPr>
            <a:r>
              <a:rPr dirty="0" sz="1000">
                <a:latin typeface="Arial MT"/>
                <a:cs typeface="Arial MT"/>
              </a:rPr>
              <a:t>-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Quando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possível,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prever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instalação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reformas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modernização (retrofit).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00000" y="2995463"/>
            <a:ext cx="5715000" cy="5619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540" rIns="0" bIns="0" rtlCol="0" vert="horz">
            <a:spAutoFit/>
          </a:bodyPr>
          <a:lstStyle/>
          <a:p>
            <a:pPr marL="981075" marR="160020" indent="-903605">
              <a:lnSpc>
                <a:spcPct val="110200"/>
              </a:lnSpc>
              <a:spcBef>
                <a:spcPts val="20"/>
              </a:spcBef>
            </a:pPr>
            <a:r>
              <a:rPr dirty="0" sz="1000" b="1">
                <a:latin typeface="Arial"/>
                <a:cs typeface="Arial"/>
              </a:rPr>
              <a:t>Observações</a:t>
            </a:r>
            <a:r>
              <a:rPr dirty="0" sz="1000" spc="120" b="1">
                <a:latin typeface="Arial"/>
                <a:cs typeface="Arial"/>
              </a:rPr>
              <a:t>  </a:t>
            </a:r>
            <a:r>
              <a:rPr dirty="0" sz="1000">
                <a:latin typeface="Arial MT"/>
                <a:cs typeface="Arial MT"/>
              </a:rPr>
              <a:t>Na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contratação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projetos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nova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Justiça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Trabalho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Santa </a:t>
            </a:r>
            <a:r>
              <a:rPr dirty="0" sz="1000">
                <a:latin typeface="Arial MT"/>
                <a:cs typeface="Arial MT"/>
              </a:rPr>
              <a:t>Rosa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foi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solicitada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previsão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instalações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hidrossanitária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reaproveitamento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água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chuva.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existe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custo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diretamente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incorrido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isso.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00000" y="3776513"/>
            <a:ext cx="571500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20955" rIns="0" bIns="0" rtlCol="0" vert="horz">
            <a:spAutoFit/>
          </a:bodyPr>
          <a:lstStyle/>
          <a:p>
            <a:pPr marL="158115">
              <a:lnSpc>
                <a:spcPct val="100000"/>
              </a:lnSpc>
              <a:spcBef>
                <a:spcPts val="165"/>
              </a:spcBef>
              <a:tabLst>
                <a:tab pos="1656714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13: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Monitorar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consumo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água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edificações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77880" y="4129496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924443" y="4030079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40542" y="4030079"/>
            <a:ext cx="681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780194" y="412949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817183" y="4030079"/>
            <a:ext cx="738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932059" y="4129496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28753" y="4422936"/>
            <a:ext cx="378460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  <a:tabLst>
                <a:tab pos="1022350" algn="l"/>
              </a:tabLst>
            </a:pPr>
            <a:r>
              <a:rPr dirty="0" baseline="-36111" sz="1500">
                <a:latin typeface="Arial MT"/>
                <a:cs typeface="Arial MT"/>
              </a:rPr>
              <a:t>Água</a:t>
            </a:r>
            <a:r>
              <a:rPr dirty="0" baseline="-36111" sz="1500" spc="-7">
                <a:latin typeface="Arial MT"/>
                <a:cs typeface="Arial MT"/>
              </a:rPr>
              <a:t> </a:t>
            </a:r>
            <a:r>
              <a:rPr dirty="0" baseline="-36111" sz="1500">
                <a:latin typeface="Arial MT"/>
                <a:cs typeface="Arial MT"/>
              </a:rPr>
              <a:t>e </a:t>
            </a:r>
            <a:r>
              <a:rPr dirty="0" baseline="-36111" sz="1500" spc="-15">
                <a:latin typeface="Arial MT"/>
                <a:cs typeface="Arial MT"/>
              </a:rPr>
              <a:t>esgoto</a:t>
            </a:r>
            <a:r>
              <a:rPr dirty="0" baseline="-36111" sz="1500">
                <a:latin typeface="Arial MT"/>
                <a:cs typeface="Arial MT"/>
              </a:rPr>
              <a:t>	</a:t>
            </a:r>
            <a:r>
              <a:rPr dirty="0" sz="1000">
                <a:latin typeface="Arial MT"/>
                <a:cs typeface="Arial MT"/>
              </a:rPr>
              <a:t>Secretaria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de</a:t>
            </a:r>
            <a:endParaRPr sz="1000">
              <a:latin typeface="Arial MT"/>
              <a:cs typeface="Arial MT"/>
            </a:endParaRPr>
          </a:p>
          <a:p>
            <a:pPr marL="997585">
              <a:lnSpc>
                <a:spcPct val="100000"/>
              </a:lnSpc>
              <a:spcBef>
                <a:spcPts val="125"/>
              </a:spcBef>
              <a:tabLst>
                <a:tab pos="2002789" algn="l"/>
                <a:tab pos="2863215" algn="l"/>
              </a:tabLst>
            </a:pPr>
            <a:r>
              <a:rPr dirty="0" sz="1000" spc="-10">
                <a:latin typeface="Arial MT"/>
                <a:cs typeface="Arial MT"/>
              </a:rPr>
              <a:t>Administração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janeiro/2021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dezembro/2026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069806" y="4522551"/>
            <a:ext cx="2457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 MT"/>
                <a:cs typeface="Arial MT"/>
              </a:rPr>
              <a:t>Não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662500" y="4433738"/>
            <a:ext cx="952500" cy="390525"/>
          </a:xfrm>
          <a:prstGeom prst="rect">
            <a:avLst/>
          </a:prstGeom>
          <a:solidFill>
            <a:srgbClr val="FFE499"/>
          </a:solidFill>
        </p:spPr>
        <p:txBody>
          <a:bodyPr wrap="square" lIns="0" tIns="10160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800"/>
              </a:spcBef>
            </a:pP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andamento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15875" y="4831618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868375" y="4816090"/>
            <a:ext cx="464756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Identificar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verificar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motivo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consumos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excessivos,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acordo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histórico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consumo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edificação,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monitorar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atingimento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metas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00000" y="5214788"/>
            <a:ext cx="571500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2225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17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00000" y="5662463"/>
            <a:ext cx="5715000" cy="46672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23495" rIns="0" bIns="0" rtlCol="0" vert="horz">
            <a:spAutoFit/>
          </a:bodyPr>
          <a:lstStyle/>
          <a:p>
            <a:pPr marL="158115">
              <a:lnSpc>
                <a:spcPct val="100000"/>
              </a:lnSpc>
              <a:spcBef>
                <a:spcPts val="185"/>
              </a:spcBef>
              <a:tabLst>
                <a:tab pos="995680" algn="l"/>
              </a:tabLst>
            </a:pP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baseline="-37037" sz="1800" spc="-37" b="1">
                <a:solidFill>
                  <a:srgbClr val="FFFFFF"/>
                </a:solidFill>
                <a:latin typeface="Arial"/>
                <a:cs typeface="Arial"/>
              </a:rPr>
              <a:t>14:</a:t>
            </a: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 ação de comunicação sobre a importância da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economia</a:t>
            </a:r>
            <a:endParaRPr sz="1200">
              <a:latin typeface="Arial"/>
              <a:cs typeface="Arial"/>
            </a:endParaRPr>
          </a:p>
          <a:p>
            <a:pPr marL="2558415">
              <a:lnSpc>
                <a:spcPct val="100000"/>
              </a:lnSpc>
              <a:spcBef>
                <a:spcPts val="14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 recursos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(energia)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77880" y="6218994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924443" y="6119527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940542" y="6119527"/>
            <a:ext cx="681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780194" y="6218994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817183" y="6119527"/>
            <a:ext cx="738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932059" y="6218994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144516" y="6528847"/>
            <a:ext cx="3689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Arial MT"/>
                <a:cs typeface="Arial MT"/>
              </a:rPr>
              <a:t>Coord.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97108" y="6667307"/>
            <a:ext cx="19088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3333" sz="1500">
                <a:latin typeface="Arial MT"/>
                <a:cs typeface="Arial MT"/>
              </a:rPr>
              <a:t>Energia</a:t>
            </a:r>
            <a:r>
              <a:rPr dirty="0" baseline="-33333" sz="1500" spc="-37">
                <a:latin typeface="Arial MT"/>
                <a:cs typeface="Arial MT"/>
              </a:rPr>
              <a:t> </a:t>
            </a:r>
            <a:r>
              <a:rPr dirty="0" baseline="-33333" sz="1500">
                <a:latin typeface="Arial MT"/>
                <a:cs typeface="Arial MT"/>
              </a:rPr>
              <a:t>elétrica</a:t>
            </a:r>
            <a:r>
              <a:rPr dirty="0" baseline="-33333" sz="1500" spc="382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Sustentabilidade,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903052" y="6817217"/>
            <a:ext cx="851535" cy="327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2725" marR="5080" indent="-200660">
              <a:lnSpc>
                <a:spcPct val="1102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Acessibilidade </a:t>
            </a:r>
            <a:r>
              <a:rPr dirty="0" sz="900" spc="-50">
                <a:latin typeface="Arial MT"/>
                <a:cs typeface="Arial MT"/>
              </a:rPr>
              <a:t>e</a:t>
            </a:r>
            <a:r>
              <a:rPr dirty="0" sz="900" spc="-10">
                <a:latin typeface="Arial MT"/>
                <a:cs typeface="Arial MT"/>
              </a:rPr>
              <a:t> Inclusão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933352" y="6746440"/>
            <a:ext cx="6959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 MT"/>
                <a:cs typeface="Arial MT"/>
              </a:rPr>
              <a:t>março/2024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779946" y="6746440"/>
            <a:ext cx="9080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 MT"/>
                <a:cs typeface="Arial MT"/>
              </a:rPr>
              <a:t>novembro/2024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057106" y="6746440"/>
            <a:ext cx="2584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 MT"/>
                <a:cs typeface="Arial MT"/>
              </a:rPr>
              <a:t>Não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662500" y="6519713"/>
            <a:ext cx="952500" cy="66675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933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35"/>
              </a:spcBef>
            </a:pPr>
            <a:endParaRPr sz="1000">
              <a:latin typeface="Times New Roman"/>
              <a:cs typeface="Times New Roman"/>
            </a:endParaRPr>
          </a:p>
          <a:p>
            <a:pPr marL="126364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Não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iniciada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943832" y="7189849"/>
            <a:ext cx="29610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3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Iniciativa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parceria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Secom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900000" y="7538888"/>
            <a:ext cx="571500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5875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25"/>
              </a:spcBef>
            </a:pPr>
            <a:r>
              <a:rPr dirty="0" sz="1000" b="1">
                <a:latin typeface="Arial"/>
                <a:cs typeface="Arial"/>
              </a:rPr>
              <a:t>Observações</a:t>
            </a:r>
            <a:r>
              <a:rPr dirty="0" sz="1000" spc="114" b="1">
                <a:latin typeface="Arial"/>
                <a:cs typeface="Arial"/>
              </a:rPr>
              <a:t>  </a:t>
            </a:r>
            <a:r>
              <a:rPr dirty="0" sz="1000">
                <a:latin typeface="Arial MT"/>
                <a:cs typeface="Arial MT"/>
              </a:rPr>
              <a:t>Publicar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matérias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meses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março,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julho,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setembro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novembro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1757213"/>
          <a:ext cx="579120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894"/>
                <a:gridCol w="1018540"/>
                <a:gridCol w="847725"/>
                <a:gridCol w="1167764"/>
                <a:gridCol w="789939"/>
                <a:gridCol w="952500"/>
              </a:tblGrid>
              <a:tr h="65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esgoto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89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52069" marR="8128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março/2024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89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novembro/2024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89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89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iniciada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8900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"/>
          <p:cNvSpPr/>
          <p:nvPr/>
        </p:nvSpPr>
        <p:spPr>
          <a:xfrm>
            <a:off x="899998" y="3252647"/>
            <a:ext cx="5715000" cy="466725"/>
          </a:xfrm>
          <a:custGeom>
            <a:avLst/>
            <a:gdLst/>
            <a:ahLst/>
            <a:cxnLst/>
            <a:rect l="l" t="t" r="r" b="b"/>
            <a:pathLst>
              <a:path w="5715000" h="466725">
                <a:moveTo>
                  <a:pt x="5715000" y="0"/>
                </a:moveTo>
                <a:lnTo>
                  <a:pt x="952500" y="0"/>
                </a:lnTo>
                <a:lnTo>
                  <a:pt x="0" y="0"/>
                </a:lnTo>
                <a:lnTo>
                  <a:pt x="0" y="466725"/>
                </a:lnTo>
                <a:lnTo>
                  <a:pt x="952500" y="466725"/>
                </a:lnTo>
                <a:lnTo>
                  <a:pt x="5715000" y="466725"/>
                </a:lnTo>
                <a:lnTo>
                  <a:pt x="571500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4109888"/>
          <a:ext cx="5791200" cy="56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000"/>
                <a:gridCol w="1042669"/>
                <a:gridCol w="880109"/>
                <a:gridCol w="1160779"/>
                <a:gridCol w="789939"/>
                <a:gridCol w="952500"/>
              </a:tblGrid>
              <a:tr h="56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Reformas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7160" marR="92710">
                        <a:lnSpc>
                          <a:spcPct val="110200"/>
                        </a:lnSpc>
                        <a:spcBef>
                          <a:spcPts val="3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Manutenção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Projetos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899998" y="6395897"/>
            <a:ext cx="4762500" cy="666750"/>
          </a:xfrm>
          <a:custGeom>
            <a:avLst/>
            <a:gdLst/>
            <a:ahLst/>
            <a:cxnLst/>
            <a:rect l="l" t="t" r="r" b="b"/>
            <a:pathLst>
              <a:path w="4762500" h="666750">
                <a:moveTo>
                  <a:pt x="4762500" y="0"/>
                </a:moveTo>
                <a:lnTo>
                  <a:pt x="4762500" y="0"/>
                </a:lnTo>
                <a:lnTo>
                  <a:pt x="0" y="0"/>
                </a:lnTo>
                <a:lnTo>
                  <a:pt x="0" y="666750"/>
                </a:lnTo>
                <a:lnTo>
                  <a:pt x="4762500" y="666750"/>
                </a:lnTo>
                <a:lnTo>
                  <a:pt x="4762500" y="0"/>
                </a:lnTo>
                <a:close/>
              </a:path>
            </a:pathLst>
          </a:custGeom>
          <a:solidFill>
            <a:srgbClr val="94D9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6482851" y="306828"/>
            <a:ext cx="1905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76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2" name="object 4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900000" y="899963"/>
            <a:ext cx="5715000" cy="457200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050" rIns="0" bIns="0" rtlCol="0" vert="horz">
            <a:spAutoFit/>
          </a:bodyPr>
          <a:lstStyle/>
          <a:p>
            <a:pPr marL="158115">
              <a:lnSpc>
                <a:spcPct val="100000"/>
              </a:lnSpc>
              <a:spcBef>
                <a:spcPts val="150"/>
              </a:spcBef>
              <a:tabLst>
                <a:tab pos="995680" algn="l"/>
              </a:tabLst>
            </a:pP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baseline="-37037" sz="1800" spc="-37" b="1">
                <a:solidFill>
                  <a:srgbClr val="FFFFFF"/>
                </a:solidFill>
                <a:latin typeface="Arial"/>
                <a:cs typeface="Arial"/>
              </a:rPr>
              <a:t>15:</a:t>
            </a: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 ação de comunicação sobre a importância da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economia</a:t>
            </a:r>
            <a:endParaRPr sz="1200">
              <a:latin typeface="Arial"/>
              <a:cs typeface="Arial"/>
            </a:endParaRPr>
          </a:p>
          <a:p>
            <a:pPr marL="2651760">
              <a:lnSpc>
                <a:spcPct val="100000"/>
              </a:lnSpc>
              <a:spcBef>
                <a:spcPts val="14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 recursos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(água)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77880" y="1452128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24443" y="135261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40542" y="135261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780194" y="1452128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17183" y="135261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932059" y="1452128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43832" y="2422983"/>
            <a:ext cx="29610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3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Iniciativa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parceria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Secom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00000" y="2804963"/>
            <a:ext cx="571500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0955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65"/>
              </a:spcBef>
            </a:pPr>
            <a:r>
              <a:rPr dirty="0" sz="1000" b="1">
                <a:latin typeface="Arial"/>
                <a:cs typeface="Arial"/>
              </a:rPr>
              <a:t>Observações</a:t>
            </a:r>
            <a:r>
              <a:rPr dirty="0" sz="1000" spc="114" b="1">
                <a:latin typeface="Arial"/>
                <a:cs typeface="Arial"/>
              </a:rPr>
              <a:t>  </a:t>
            </a:r>
            <a:r>
              <a:rPr dirty="0" sz="1000">
                <a:latin typeface="Arial MT"/>
                <a:cs typeface="Arial MT"/>
              </a:rPr>
              <a:t>Publicar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matérias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meses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março,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julho,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setembro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novembro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58613" y="3362895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16: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55972" y="3243455"/>
            <a:ext cx="4568825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2765" marR="5080" indent="-53340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monitoramento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contínuo do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gasto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relativo ao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contrato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fins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cumprimento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meta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anual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PLS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77880" y="3807879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924443" y="370836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40542" y="370836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780194" y="3807879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817183" y="370836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932059" y="3807879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43832" y="4677928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00000" y="4890938"/>
            <a:ext cx="571500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4765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9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00000" y="5348138"/>
            <a:ext cx="5715000" cy="65722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6985" rIns="0" bIns="0" rtlCol="0" vert="horz">
            <a:spAutoFit/>
          </a:bodyPr>
          <a:lstStyle/>
          <a:p>
            <a:pPr marL="158115" marR="86360" indent="887730">
              <a:lnSpc>
                <a:spcPts val="1590"/>
              </a:lnSpc>
              <a:spcBef>
                <a:spcPts val="55"/>
              </a:spcBef>
              <a:tabLst>
                <a:tab pos="122047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avaliação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mensal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consumo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energia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elétrica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17: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das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unidades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primeiro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grau,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emissão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relatórios</a:t>
            </a:r>
            <a:endParaRPr sz="1200">
              <a:latin typeface="Arial"/>
              <a:cs typeface="Arial"/>
            </a:endParaRPr>
          </a:p>
          <a:p>
            <a:pPr marL="2740660">
              <a:lnSpc>
                <a:spcPct val="100000"/>
              </a:lnSpc>
              <a:spcBef>
                <a:spcPts val="6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individualizados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77880" y="6098939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924443" y="5999323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940542" y="5999323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780194" y="6098939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817183" y="5999323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932059" y="6098939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144516" y="6408793"/>
            <a:ext cx="3689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Arial MT"/>
                <a:cs typeface="Arial MT"/>
              </a:rPr>
              <a:t>Coord.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97108" y="6547203"/>
            <a:ext cx="19088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3333" sz="1500">
                <a:latin typeface="Arial MT"/>
                <a:cs typeface="Arial MT"/>
              </a:rPr>
              <a:t>Energia</a:t>
            </a:r>
            <a:r>
              <a:rPr dirty="0" baseline="-33333" sz="1500" spc="-37">
                <a:latin typeface="Arial MT"/>
                <a:cs typeface="Arial MT"/>
              </a:rPr>
              <a:t> </a:t>
            </a:r>
            <a:r>
              <a:rPr dirty="0" baseline="-33333" sz="1500">
                <a:latin typeface="Arial MT"/>
                <a:cs typeface="Arial MT"/>
              </a:rPr>
              <a:t>elétrica</a:t>
            </a:r>
            <a:r>
              <a:rPr dirty="0" baseline="-33333" sz="1500" spc="382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Sustentabilidade,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903052" y="6697162"/>
            <a:ext cx="851535" cy="327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2725" marR="5080" indent="-200660">
              <a:lnSpc>
                <a:spcPct val="1102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Acessibilidade </a:t>
            </a:r>
            <a:r>
              <a:rPr dirty="0" sz="900" spc="-50">
                <a:latin typeface="Arial MT"/>
                <a:cs typeface="Arial MT"/>
              </a:rPr>
              <a:t>e</a:t>
            </a:r>
            <a:r>
              <a:rPr dirty="0" sz="900" spc="-10">
                <a:latin typeface="Arial MT"/>
                <a:cs typeface="Arial MT"/>
              </a:rPr>
              <a:t> Inclusão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989760" y="6626287"/>
            <a:ext cx="5835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 MT"/>
                <a:cs typeface="Arial MT"/>
              </a:rPr>
              <a:t>abril/2024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779946" y="6626287"/>
            <a:ext cx="9080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 MT"/>
                <a:cs typeface="Arial MT"/>
              </a:rPr>
              <a:t>dezembro/2024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152412" y="6626287"/>
            <a:ext cx="679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662500" y="6395888"/>
            <a:ext cx="952500" cy="666750"/>
          </a:xfrm>
          <a:prstGeom prst="rect">
            <a:avLst/>
          </a:prstGeom>
          <a:solidFill>
            <a:srgbClr val="FFE499"/>
          </a:solidFill>
        </p:spPr>
        <p:txBody>
          <a:bodyPr wrap="square" lIns="0" tIns="965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endParaRPr sz="10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andamento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43832" y="7054217"/>
            <a:ext cx="550862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6625" marR="5080" indent="-924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4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áreas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que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reduzirem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consumo,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comparação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mesmo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período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do </a:t>
            </a:r>
            <a:r>
              <a:rPr dirty="0" sz="1000">
                <a:latin typeface="Arial MT"/>
                <a:cs typeface="Arial MT"/>
              </a:rPr>
              <a:t>ano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anterior,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serão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destaques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matérias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Portal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Vox.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900000" y="7453163"/>
            <a:ext cx="5715000" cy="2571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2225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7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9998" y="899972"/>
            <a:ext cx="5715000" cy="657225"/>
          </a:xfrm>
          <a:custGeom>
            <a:avLst/>
            <a:gdLst/>
            <a:ahLst/>
            <a:cxnLst/>
            <a:rect l="l" t="t" r="r" b="b"/>
            <a:pathLst>
              <a:path w="5715000" h="657225">
                <a:moveTo>
                  <a:pt x="5715000" y="0"/>
                </a:moveTo>
                <a:lnTo>
                  <a:pt x="952500" y="0"/>
                </a:lnTo>
                <a:lnTo>
                  <a:pt x="0" y="0"/>
                </a:lnTo>
                <a:lnTo>
                  <a:pt x="0" y="657225"/>
                </a:lnTo>
                <a:lnTo>
                  <a:pt x="952500" y="657225"/>
                </a:lnTo>
                <a:lnTo>
                  <a:pt x="5715000" y="657225"/>
                </a:lnTo>
                <a:lnTo>
                  <a:pt x="571500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1957238"/>
          <a:ext cx="579120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894"/>
                <a:gridCol w="1046480"/>
                <a:gridCol w="791210"/>
                <a:gridCol w="1243330"/>
                <a:gridCol w="742314"/>
                <a:gridCol w="952500"/>
              </a:tblGrid>
              <a:tr h="65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esgoto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017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52069" marR="109855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0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abril/2024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017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017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-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017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017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482849" y="306828"/>
            <a:ext cx="1905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77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58613" y="1107950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18: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175531" y="887705"/>
            <a:ext cx="4129404" cy="630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avaliação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mensal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consumo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água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das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unidades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primeiro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grau,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emissão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relatórios individualizados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77880" y="1653740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924443" y="1554125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40542" y="1554125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780194" y="1653740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17183" y="1554125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932059" y="1653740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43832" y="2609019"/>
            <a:ext cx="550862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6625" marR="5080" indent="-924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4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áreas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que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reduzirem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consumo,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comparação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mesmo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período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do </a:t>
            </a:r>
            <a:r>
              <a:rPr dirty="0" sz="1000">
                <a:latin typeface="Arial MT"/>
                <a:cs typeface="Arial MT"/>
              </a:rPr>
              <a:t>ano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anterior,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serão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destaques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matérias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Portal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Vox.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0000" y="3128813"/>
            <a:ext cx="571500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2860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8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2319337"/>
          <a:ext cx="5848350" cy="666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085850"/>
                <a:gridCol w="909319"/>
                <a:gridCol w="1123950"/>
                <a:gridCol w="815975"/>
                <a:gridCol w="962025"/>
              </a:tblGrid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3A753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Concluída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solidFill>
                      <a:srgbClr val="33A753"/>
                    </a:solidFill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fevereiro/2024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3A75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4814887"/>
          <a:ext cx="5848350" cy="656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111250"/>
                <a:gridCol w="858519"/>
                <a:gridCol w="1149350"/>
                <a:gridCol w="815975"/>
                <a:gridCol w="962025"/>
              </a:tblGrid>
              <a:tr h="170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09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3A753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Concluída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solidFill>
                      <a:srgbClr val="33A753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janeiro/2023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3A753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899998" y="6148387"/>
            <a:ext cx="5772150" cy="466725"/>
          </a:xfrm>
          <a:custGeom>
            <a:avLst/>
            <a:gdLst/>
            <a:ahLst/>
            <a:cxnLst/>
            <a:rect l="l" t="t" r="r" b="b"/>
            <a:pathLst>
              <a:path w="5772150" h="466725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66725"/>
                </a:lnTo>
                <a:lnTo>
                  <a:pt x="962025" y="466725"/>
                </a:lnTo>
                <a:lnTo>
                  <a:pt x="5772150" y="466725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7005637"/>
          <a:ext cx="5848350" cy="655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143000"/>
                <a:gridCol w="861694"/>
                <a:gridCol w="1047750"/>
                <a:gridCol w="882650"/>
                <a:gridCol w="962025"/>
              </a:tblGrid>
              <a:tr h="170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03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3A753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17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Concluída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solidFill>
                      <a:srgbClr val="33A753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abril/2024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julho/2024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3A753"/>
                    </a:solidFill>
                  </a:tcPr>
                </a:tc>
              </a:tr>
            </a:tbl>
          </a:graphicData>
        </a:graphic>
      </p:graphicFrame>
      <p:sp>
        <p:nvSpPr>
          <p:cNvPr id="34" name="object 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478663" y="306828"/>
            <a:ext cx="1943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78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87300" y="936285"/>
            <a:ext cx="198691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5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Gestão</a:t>
            </a:r>
            <a:r>
              <a:rPr dirty="0" u="heavy" sz="2000" spc="-6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0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de</a:t>
            </a:r>
            <a:r>
              <a:rPr dirty="0" u="heavy" sz="2000" spc="-6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0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resíduos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0000" y="1604962"/>
            <a:ext cx="5772150" cy="323850"/>
          </a:xfrm>
          <a:prstGeom prst="rect">
            <a:avLst/>
          </a:prstGeom>
          <a:solidFill>
            <a:srgbClr val="1181C7"/>
          </a:solidFill>
        </p:spPr>
        <p:txBody>
          <a:bodyPr wrap="square" lIns="0" tIns="5143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405"/>
              </a:spcBef>
              <a:tabLst>
                <a:tab pos="206692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19: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Concluir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implementação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PGRS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82642" y="2104690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38731" y="1921333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64355" y="1921333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60045" y="1921333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48594" y="3243423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877900" y="2975929"/>
            <a:ext cx="4676140" cy="697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6050">
              <a:lnSpc>
                <a:spcPct val="110200"/>
              </a:lnSpc>
              <a:spcBef>
                <a:spcPts val="100"/>
              </a:spcBef>
              <a:buAutoNum type="arabi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Identificar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cidades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que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ainda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há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solução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resíduos</a:t>
            </a:r>
            <a:r>
              <a:rPr dirty="0" sz="1000" spc="-10">
                <a:latin typeface="Arial MT"/>
                <a:cs typeface="Arial MT"/>
              </a:rPr>
              <a:t> recicláveis </a:t>
            </a:r>
            <a:r>
              <a:rPr dirty="0" sz="1000">
                <a:latin typeface="Arial MT"/>
                <a:cs typeface="Arial MT"/>
              </a:rPr>
              <a:t>(Itaqui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Pedrito)</a:t>
            </a:r>
            <a:endParaRPr sz="1000">
              <a:latin typeface="Arial MT"/>
              <a:cs typeface="Arial MT"/>
            </a:endParaRPr>
          </a:p>
          <a:p>
            <a:pPr marL="158750" indent="-146050">
              <a:lnSpc>
                <a:spcPct val="100000"/>
              </a:lnSpc>
              <a:spcBef>
                <a:spcPts val="120"/>
              </a:spcBef>
              <a:buAutoNum type="arabicParenR"/>
              <a:tabLst>
                <a:tab pos="158750" algn="l"/>
              </a:tabLst>
            </a:pPr>
            <a:r>
              <a:rPr dirty="0" sz="1000" spc="-10">
                <a:latin typeface="Arial MT"/>
                <a:cs typeface="Arial MT"/>
              </a:rPr>
              <a:t>Verificar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possibilidades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solução</a:t>
            </a:r>
            <a:endParaRPr sz="1000">
              <a:latin typeface="Arial MT"/>
              <a:cs typeface="Arial MT"/>
            </a:endParaRPr>
          </a:p>
          <a:p>
            <a:pPr marL="158750" indent="-146050">
              <a:lnSpc>
                <a:spcPct val="100000"/>
              </a:lnSpc>
              <a:spcBef>
                <a:spcPts val="125"/>
              </a:spcBef>
              <a:buAutoNum type="arabi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Implementar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solução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00000" y="3709987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286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80"/>
              </a:spcBef>
              <a:tabLst>
                <a:tab pos="1108710" algn="l"/>
              </a:tabLst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PLS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2023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é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implantação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PGRS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100%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das</a:t>
            </a:r>
            <a:r>
              <a:rPr dirty="0" sz="1000" spc="-10">
                <a:latin typeface="Arial MT"/>
                <a:cs typeface="Arial MT"/>
              </a:rPr>
              <a:t> edificações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00000" y="4167187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460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15"/>
              </a:spcBef>
              <a:tabLst>
                <a:tab pos="223202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20: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Monitorar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execução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PGRS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82642" y="4597263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938731" y="4413907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964355" y="4413907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860045" y="4413907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48594" y="5484080"/>
            <a:ext cx="55683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1405" algn="l"/>
              </a:tabLst>
            </a:pPr>
            <a:r>
              <a:rPr dirty="0" sz="1000" spc="-10" b="1">
                <a:latin typeface="Arial"/>
                <a:cs typeface="Arial"/>
              </a:rPr>
              <a:t>Detalhamento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>
                <a:latin typeface="Arial MT"/>
                <a:cs typeface="Arial MT"/>
              </a:rPr>
              <a:t>Conferir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planilha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resíduos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mensalmente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(interior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resíduos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Ecoponto)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00000" y="5700712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095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6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63376" y="6258594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21: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188033" y="6139254"/>
            <a:ext cx="4171315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5609" marR="5080" indent="-436245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levantamento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atendimento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PGRS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nas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unidades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já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concluíram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implementação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82642" y="6787616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938731" y="660406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964355" y="660406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813531" y="678761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860045" y="660406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984447" y="6787616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48594" y="7758372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936425" y="7658856"/>
            <a:ext cx="466153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9685" marR="5080" indent="-1277620">
              <a:lnSpc>
                <a:spcPct val="1102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Enviar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questionário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(Google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Forms)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sobre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encaminhamento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recicláveis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para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catadores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(fechamento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PGRS)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00000" y="8062912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714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3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1547614"/>
          <a:ext cx="5848350" cy="666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085850"/>
                <a:gridCol w="909319"/>
                <a:gridCol w="1123950"/>
                <a:gridCol w="815975"/>
                <a:gridCol w="962025"/>
              </a:tblGrid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E499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solidFill>
                      <a:srgbClr val="FFE499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fevereiro/2024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36" name="object 3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3871714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085850"/>
                <a:gridCol w="909319"/>
                <a:gridCol w="1123950"/>
                <a:gridCol w="815975"/>
                <a:gridCol w="962025"/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1620" marR="121920" indent="-45085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129539" marR="7112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6034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fevereiro/2024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12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12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12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128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5862439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085850"/>
                <a:gridCol w="909319"/>
                <a:gridCol w="1123950"/>
                <a:gridCol w="815975"/>
                <a:gridCol w="962025"/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1620" marR="121920" indent="-45085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129539" marR="7112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413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fevereiro/2024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7957939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085850"/>
                <a:gridCol w="909319"/>
                <a:gridCol w="1123950"/>
                <a:gridCol w="815975"/>
                <a:gridCol w="962025"/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1620" marR="121920" indent="-45085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129539" marR="7112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fevereiro/2024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6480057" y="306878"/>
            <a:ext cx="1930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79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0000" y="899914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05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50"/>
              </a:spcBef>
              <a:tabLst>
                <a:tab pos="130429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22: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Realizar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campanha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 destinação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lacres 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alumínio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82642" y="1334653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38731" y="1151098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64355" y="1151098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60045" y="1151098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48594" y="2389447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877900" y="2205893"/>
            <a:ext cx="4287520" cy="52959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220"/>
              </a:spcBef>
              <a:buAutoNum type="arabi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Revisar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convênios</a:t>
            </a:r>
            <a:endParaRPr sz="1000">
              <a:latin typeface="Arial MT"/>
              <a:cs typeface="Arial MT"/>
            </a:endParaRPr>
          </a:p>
          <a:p>
            <a:pPr marL="158750" indent="-146050">
              <a:lnSpc>
                <a:spcPct val="100000"/>
              </a:lnSpc>
              <a:spcBef>
                <a:spcPts val="125"/>
              </a:spcBef>
              <a:buAutoNum type="arabi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Estimular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(encaminhar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informações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sobre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convênios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e-mail)</a:t>
            </a:r>
            <a:endParaRPr sz="1000">
              <a:latin typeface="Arial MT"/>
              <a:cs typeface="Arial MT"/>
            </a:endParaRPr>
          </a:p>
          <a:p>
            <a:pPr marL="158750" indent="-146050">
              <a:lnSpc>
                <a:spcPct val="100000"/>
              </a:lnSpc>
              <a:spcBef>
                <a:spcPts val="120"/>
              </a:spcBef>
              <a:buAutoNum type="arabi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Conferir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25">
                <a:latin typeface="Arial MT"/>
                <a:cs typeface="Arial MT"/>
              </a:rPr>
              <a:t> uso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0000" y="2776339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841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4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00000" y="3224014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68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55"/>
              </a:spcBef>
              <a:tabLst>
                <a:tab pos="12452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23: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Realizar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campanha de destinação das tampinhas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plásticas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82642" y="3659249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38731" y="3475893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964355" y="3475893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860045" y="3475893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48594" y="4546066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00000" y="4767064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651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3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00000" y="5214739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778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40"/>
              </a:spcBef>
              <a:tabLst>
                <a:tab pos="11944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24: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Realizar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campanha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destinação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óleo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cozinha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usado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82642" y="5647990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938731" y="5464435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964355" y="5464435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860045" y="5464435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48594" y="6534807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00000" y="674826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413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9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00000" y="7310239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05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50"/>
              </a:spcBef>
              <a:tabLst>
                <a:tab pos="10166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25: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Realizar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campanha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destinação dos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resíduos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eletroeletrônicos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82642" y="7745077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938731" y="756152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964355" y="7561522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860045" y="7561522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48594" y="8631894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00000" y="8853289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587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2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850" cy="106934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558233" y="306828"/>
            <a:ext cx="1149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latin typeface="Verdana"/>
                <a:cs typeface="Verdana"/>
              </a:rPr>
              <a:t>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3729" rIns="0" bIns="0" rtlCol="0" vert="horz">
            <a:spAutoFit/>
          </a:bodyPr>
          <a:lstStyle/>
          <a:p>
            <a:pPr marL="146050" marR="5080" indent="-133985">
              <a:lnSpc>
                <a:spcPct val="116799"/>
              </a:lnSpc>
              <a:spcBef>
                <a:spcPts val="100"/>
              </a:spcBef>
            </a:pPr>
            <a:r>
              <a:rPr dirty="0" spc="-165"/>
              <a:t>CONSOLI</a:t>
            </a:r>
            <a:r>
              <a:rPr dirty="0" spc="-165"/>
              <a:t>D</a:t>
            </a:r>
            <a:r>
              <a:rPr dirty="0" spc="-165"/>
              <a:t>AÇÃO</a:t>
            </a:r>
            <a:r>
              <a:rPr dirty="0" spc="-120"/>
              <a:t> </a:t>
            </a:r>
            <a:r>
              <a:rPr dirty="0" spc="-25"/>
              <a:t>DE </a:t>
            </a:r>
            <a:r>
              <a:rPr dirty="0" spc="-180"/>
              <a:t>RESULTADOS</a:t>
            </a:r>
            <a:r>
              <a:rPr dirty="0" spc="-215"/>
              <a:t> </a:t>
            </a:r>
            <a:r>
              <a:rPr dirty="0" spc="-325"/>
              <a:t>2024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1547614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085850"/>
                <a:gridCol w="909319"/>
                <a:gridCol w="1123950"/>
                <a:gridCol w="815975"/>
                <a:gridCol w="962025"/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1620" marR="121920" indent="-45085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129539" marR="7112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fevereiro/2024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31" name="object 3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2246200"/>
          <a:ext cx="5848350" cy="1242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994"/>
                <a:gridCol w="979805"/>
                <a:gridCol w="2935604"/>
                <a:gridCol w="880745"/>
              </a:tblGrid>
              <a:tr h="196215">
                <a:tc>
                  <a:txBody>
                    <a:bodyPr/>
                    <a:lstStyle/>
                    <a:p>
                      <a:pPr algn="ctr" marR="6350">
                        <a:lnSpc>
                          <a:spcPts val="1105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Detalhamento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075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Observações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7175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Ação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marL="5638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Atualizar os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Ecopontos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181C7"/>
                    </a:solidFill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6350">
                        <a:lnSpc>
                          <a:spcPts val="111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Indicador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/>
                </a:tc>
                <a:tc>
                  <a:txBody>
                    <a:bodyPr/>
                    <a:lstStyle/>
                    <a:p>
                      <a:pPr marL="74930" marR="113030" indent="250190">
                        <a:lnSpc>
                          <a:spcPct val="110200"/>
                        </a:lnSpc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Área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Responsável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3210" marR="198120" indent="-162560">
                        <a:lnSpc>
                          <a:spcPct val="110200"/>
                        </a:lnSpc>
                        <a:tabLst>
                          <a:tab pos="970280" algn="l"/>
                          <a:tab pos="2016760" algn="l"/>
                          <a:tab pos="21050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Período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Previsão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de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início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Período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fim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recursos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5740">
                        <a:lnSpc>
                          <a:spcPts val="111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Status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/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3538339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085850"/>
                <a:gridCol w="925194"/>
                <a:gridCol w="988694"/>
                <a:gridCol w="934720"/>
                <a:gridCol w="961389"/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1620" marR="121920" indent="-45085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129539" marR="7112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fevereiro/2024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fevereiro/2024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5.000,00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Concluída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33A75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5700514"/>
          <a:ext cx="584835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000"/>
                <a:gridCol w="1050925"/>
                <a:gridCol w="1009014"/>
                <a:gridCol w="979805"/>
                <a:gridCol w="880745"/>
                <a:gridCol w="962025"/>
              </a:tblGrid>
              <a:tr h="657225">
                <a:tc>
                  <a:txBody>
                    <a:bodyPr/>
                    <a:lstStyle/>
                    <a:p>
                      <a:pPr marL="237490" marR="107314" indent="-49530">
                        <a:lnSpc>
                          <a:spcPct val="110200"/>
                        </a:lnSpc>
                        <a:spcBef>
                          <a:spcPts val="107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Gestão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resíduos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589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114935" marR="5080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7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fevereiro/2024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95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abril/2024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95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95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953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00000" y="8024614"/>
          <a:ext cx="584835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085850"/>
                <a:gridCol w="974725"/>
                <a:gridCol w="993775"/>
                <a:gridCol w="880745"/>
                <a:gridCol w="962025"/>
              </a:tblGrid>
              <a:tr h="65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1620" marR="121920" indent="-45085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413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129539" marR="7112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841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fevereiro/2024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maio/2024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73025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6465818" y="306878"/>
            <a:ext cx="2070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80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0000" y="899914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05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50"/>
              </a:spcBef>
              <a:tabLst>
                <a:tab pos="137604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26: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Realizar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campanha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destinação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pilhas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baterias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82642" y="1334653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38731" y="1151098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64355" y="1151098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60045" y="1151098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48594" y="4294150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112779" y="4194733"/>
            <a:ext cx="430911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33170" marR="5080" indent="-1221105">
              <a:lnSpc>
                <a:spcPct val="1102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Substituir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materiais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Ecoponto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madeira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plástico),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razão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alagamentos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área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subsolo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00000" y="459561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032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6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00000" y="5043289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2095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65"/>
              </a:spcBef>
              <a:tabLst>
                <a:tab pos="228282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28: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Publicar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atualização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PGRS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82642" y="5480012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938731" y="5296458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964355" y="5296458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860045" y="5296458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48594" y="6534807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877900" y="6351451"/>
            <a:ext cx="1783080" cy="52959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220"/>
              </a:spcBef>
              <a:buAutoNum type="arabi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Conferir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documento</a:t>
            </a:r>
            <a:endParaRPr sz="1000">
              <a:latin typeface="Arial MT"/>
              <a:cs typeface="Arial MT"/>
            </a:endParaRPr>
          </a:p>
          <a:p>
            <a:pPr marL="158750" indent="-146050">
              <a:lnSpc>
                <a:spcPct val="100000"/>
              </a:lnSpc>
              <a:spcBef>
                <a:spcPts val="120"/>
              </a:spcBef>
              <a:buAutoNum type="arabicParenR"/>
              <a:tabLst>
                <a:tab pos="158750" algn="l"/>
              </a:tabLst>
            </a:pPr>
            <a:r>
              <a:rPr dirty="0" sz="1000" spc="-10">
                <a:latin typeface="Arial MT"/>
                <a:cs typeface="Arial MT"/>
              </a:rPr>
              <a:t>Atualizar</a:t>
            </a:r>
            <a:endParaRPr sz="1000">
              <a:latin typeface="Arial MT"/>
              <a:cs typeface="Arial MT"/>
            </a:endParaRPr>
          </a:p>
          <a:p>
            <a:pPr marL="158750" indent="-146050">
              <a:lnSpc>
                <a:spcPct val="100000"/>
              </a:lnSpc>
              <a:spcBef>
                <a:spcPts val="125"/>
              </a:spcBef>
              <a:buAutoNum type="arabi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Encaminhar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publicação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00000" y="691971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032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6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00000" y="7367389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2159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70"/>
              </a:spcBef>
              <a:tabLst>
                <a:tab pos="138938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29: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Publicar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nova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página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gestão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resíduos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82642" y="7804608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938731" y="7621252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964355" y="7621252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860045" y="7621252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48594" y="8691525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00000" y="8910439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841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4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9998" y="899921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1757164"/>
          <a:ext cx="584835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111250"/>
                <a:gridCol w="858519"/>
                <a:gridCol w="1069975"/>
                <a:gridCol w="895350"/>
                <a:gridCol w="962025"/>
              </a:tblGrid>
              <a:tr h="65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1620" marR="121920" indent="-45085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129539" marR="9652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janeiro/2024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840,00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3090664"/>
          <a:ext cx="5848350" cy="1713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825"/>
                <a:gridCol w="1094105"/>
                <a:gridCol w="913130"/>
                <a:gridCol w="956944"/>
                <a:gridCol w="962660"/>
                <a:gridCol w="962660"/>
              </a:tblGrid>
              <a:tr h="657225">
                <a:tc gridSpan="6">
                  <a:txBody>
                    <a:bodyPr/>
                    <a:lstStyle/>
                    <a:p>
                      <a:pPr marL="163195" marR="114300" indent="1162050">
                        <a:lnSpc>
                          <a:spcPct val="110200"/>
                        </a:lnSpc>
                        <a:tabLst>
                          <a:tab pos="1083945" algn="l"/>
                        </a:tabLst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Revisar a contratação de associações e cooperativas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Ação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31: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catadoras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catadores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materiais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recicláveis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objetivo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529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promoção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trabalho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decente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181C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Indicador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6355"/>
                </a:tc>
                <a:tc>
                  <a:txBody>
                    <a:bodyPr/>
                    <a:lstStyle/>
                    <a:p>
                      <a:pPr marL="165735" marR="136525" indent="250190">
                        <a:lnSpc>
                          <a:spcPct val="110200"/>
                        </a:lnSpc>
                        <a:spcBef>
                          <a:spcPts val="70"/>
                        </a:spcBef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Área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Responsável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marL="259715" marR="151130" indent="-162560">
                        <a:lnSpc>
                          <a:spcPct val="110200"/>
                        </a:lnSpc>
                        <a:spcBef>
                          <a:spcPts val="7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Período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de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início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32384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Período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fim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6355"/>
                </a:tc>
                <a:tc>
                  <a:txBody>
                    <a:bodyPr/>
                    <a:lstStyle/>
                    <a:p>
                      <a:pPr marL="212725" marR="116839" indent="-88265">
                        <a:lnSpc>
                          <a:spcPct val="110200"/>
                        </a:lnSpc>
                        <a:spcBef>
                          <a:spcPts val="7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Previsão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de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recursos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Status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6355"/>
                </a:tc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841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E499"/>
                    </a:solidFill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E499"/>
                    </a:solidFill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E499"/>
                    </a:solidFill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fevereiro/2024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1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junho/2024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6300589"/>
          <a:ext cx="5848350" cy="819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117600"/>
                <a:gridCol w="902969"/>
                <a:gridCol w="1041400"/>
                <a:gridCol w="873125"/>
                <a:gridCol w="962025"/>
              </a:tblGrid>
              <a:tr h="819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1620" marR="121920" indent="-45085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9539" marR="102870">
                        <a:lnSpc>
                          <a:spcPct val="110200"/>
                        </a:lnSpc>
                        <a:spcBef>
                          <a:spcPts val="7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Coordenadoria</a:t>
                      </a:r>
                      <a:r>
                        <a:rPr dirty="0" sz="9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52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março/2024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junho/2024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899998" y="7786496"/>
            <a:ext cx="5772150" cy="466725"/>
          </a:xfrm>
          <a:custGeom>
            <a:avLst/>
            <a:gdLst/>
            <a:ahLst/>
            <a:cxnLst/>
            <a:rect l="l" t="t" r="r" b="b"/>
            <a:pathLst>
              <a:path w="5772150" h="466725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66725"/>
                </a:lnTo>
                <a:lnTo>
                  <a:pt x="962025" y="466725"/>
                </a:lnTo>
                <a:lnTo>
                  <a:pt x="5772150" y="466725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00000" y="8643739"/>
          <a:ext cx="584835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8525"/>
                <a:gridCol w="1078230"/>
                <a:gridCol w="909319"/>
                <a:gridCol w="1061085"/>
                <a:gridCol w="863600"/>
                <a:gridCol w="962660"/>
              </a:tblGrid>
              <a:tr h="390525">
                <a:tc>
                  <a:txBody>
                    <a:bodyPr/>
                    <a:lstStyle/>
                    <a:p>
                      <a:pPr marL="237490" marR="116839" indent="-49530">
                        <a:lnSpc>
                          <a:spcPct val="110200"/>
                        </a:lnSpc>
                        <a:spcBef>
                          <a:spcPts val="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Gestão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resíduos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Escola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Judicial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junho/2024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junho/2024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iniciada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6507838" y="306878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25">
                <a:solidFill>
                  <a:srgbClr val="1181C7"/>
                </a:solidFill>
                <a:latin typeface="Verdana"/>
                <a:cs typeface="Verdana"/>
              </a:rPr>
              <a:t>81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63376" y="1007243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30: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72604" y="887605"/>
            <a:ext cx="400177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0190" marR="5080" indent="-1520825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gestão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Área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Compostagem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(controle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manutenção)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82642" y="1536166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38731" y="135261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64355" y="135261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13531" y="153616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860045" y="135261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984447" y="1536166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48594" y="2422983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00000" y="2642989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778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4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48594" y="4883212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877900" y="4951672"/>
            <a:ext cx="9290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Proad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842/2024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00000" y="516711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222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7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00000" y="5652889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714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35"/>
              </a:spcBef>
              <a:tabLst>
                <a:tab pos="130429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32: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Implementar destinação adequada para cápsulas de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café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82642" y="6085644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938731" y="5902089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964355" y="5902089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860045" y="5902089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48594" y="7123571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00000" y="733881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222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7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63376" y="7898085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33: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047874" y="7778745"/>
            <a:ext cx="445135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84045" marR="5080" indent="-188468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Promover nova capacitação aos agentes sociais ambientais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Ecolegas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82642" y="8427107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938731" y="824355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964355" y="824355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813531" y="8427107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860045" y="824355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984447" y="8427107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48594" y="9045240"/>
            <a:ext cx="31400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85" b="1">
                <a:latin typeface="Arial"/>
                <a:cs typeface="Arial"/>
              </a:rPr>
              <a:t> </a:t>
            </a:r>
            <a:r>
              <a:rPr dirty="0" sz="1000" spc="-10">
                <a:latin typeface="Arial MT"/>
                <a:cs typeface="Arial MT"/>
              </a:rPr>
              <a:t>Valorizar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atuação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colegas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-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5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anos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00000" y="9424789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349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8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1776214"/>
          <a:ext cx="5848350" cy="809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117600"/>
                <a:gridCol w="902969"/>
                <a:gridCol w="1041400"/>
                <a:gridCol w="873125"/>
                <a:gridCol w="962025"/>
              </a:tblGrid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1620" marR="121920" indent="-45085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9539" marR="102870">
                        <a:lnSpc>
                          <a:spcPct val="110200"/>
                        </a:lnSpc>
                        <a:spcBef>
                          <a:spcPts val="6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Coordenadoria</a:t>
                      </a:r>
                      <a:r>
                        <a:rPr dirty="0" sz="9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março/2024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junho/2024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4081264"/>
          <a:ext cx="5848350" cy="819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117600"/>
                <a:gridCol w="911225"/>
                <a:gridCol w="1025525"/>
                <a:gridCol w="880745"/>
                <a:gridCol w="962025"/>
              </a:tblGrid>
              <a:tr h="819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1620" marR="121920" indent="-45085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60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9539" marR="102870">
                        <a:lnSpc>
                          <a:spcPct val="110200"/>
                        </a:lnSpc>
                        <a:spcBef>
                          <a:spcPts val="8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Coordenadoria</a:t>
                      </a:r>
                      <a:r>
                        <a:rPr dirty="0" sz="9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março/2024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maio/2024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73025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Concluída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33A753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899998" y="5576696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6424414"/>
          <a:ext cx="5848350" cy="819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117600"/>
                <a:gridCol w="911225"/>
                <a:gridCol w="1025525"/>
                <a:gridCol w="880745"/>
                <a:gridCol w="962025"/>
              </a:tblGrid>
              <a:tr h="819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1620" marR="121920" indent="-45085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4139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9539" marR="102870">
                        <a:lnSpc>
                          <a:spcPct val="110200"/>
                        </a:lnSpc>
                        <a:spcBef>
                          <a:spcPts val="7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Coordenadoria</a:t>
                      </a:r>
                      <a:r>
                        <a:rPr dirty="0" sz="9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março/2024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maio/2024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73025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2" name="object 3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478940" y="306878"/>
            <a:ext cx="1943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82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0000" y="1128514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524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20"/>
              </a:spcBef>
              <a:tabLst>
                <a:tab pos="11563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34: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Implementar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desfazimento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adequado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bandeiras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tecidos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82642" y="1559681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38731" y="1376325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64355" y="1376325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60045" y="1376325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48594" y="2597708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877900" y="2582130"/>
            <a:ext cx="438658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Já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realizado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contato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prévio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CEA.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Verificar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possibilidade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doação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dos </a:t>
            </a:r>
            <a:r>
              <a:rPr dirty="0" sz="1000" spc="-10">
                <a:latin typeface="Arial MT"/>
                <a:cs typeface="Arial MT"/>
              </a:rPr>
              <a:t>tecidos.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0000" y="2985889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714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3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00000" y="3433564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841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45"/>
              </a:spcBef>
              <a:tabLst>
                <a:tab pos="12071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35: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Atualizar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listagem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Ecolegas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Agentes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Socioambientais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82642" y="3867608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38731" y="3684054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964355" y="3684054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860045" y="3684054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48594" y="4905536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00000" y="5119489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349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8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63376" y="5679950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36: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153914" y="5560610"/>
            <a:ext cx="423926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08735" marR="5080" indent="-130937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Encaminhar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descarte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timbrado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mais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utilizado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pelo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Tribunal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82642" y="6208972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938731" y="6025616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964355" y="6025616"/>
            <a:ext cx="681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813531" y="6208972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860045" y="6025616"/>
            <a:ext cx="738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984447" y="6208972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48594" y="7246999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00000" y="7462639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159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7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1757164"/>
          <a:ext cx="5848350" cy="809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1127125"/>
                <a:gridCol w="835025"/>
                <a:gridCol w="1149350"/>
                <a:gridCol w="823595"/>
                <a:gridCol w="962025"/>
              </a:tblGrid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1620" marR="121920" indent="-45085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resíduos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842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9539" marR="112395">
                        <a:lnSpc>
                          <a:spcPct val="11020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Coordenadoria</a:t>
                      </a:r>
                      <a:r>
                        <a:rPr dirty="0" sz="9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junho/2024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setembro/2024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79499" y="306878"/>
            <a:ext cx="1936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83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00000" y="899914"/>
            <a:ext cx="5772150" cy="457200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05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50"/>
              </a:spcBef>
              <a:tabLst>
                <a:tab pos="1012190" algn="l"/>
              </a:tabLst>
            </a:pP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baseline="-37037" sz="1800" spc="-37" b="1">
                <a:solidFill>
                  <a:srgbClr val="FFFFFF"/>
                </a:solidFill>
                <a:latin typeface="Arial"/>
                <a:cs typeface="Arial"/>
              </a:rPr>
              <a:t>37:</a:t>
            </a: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Implementar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selo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sustentabilidade/reciclagem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Varas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2316480">
              <a:lnSpc>
                <a:spcPct val="100000"/>
              </a:lnSpc>
              <a:spcBef>
                <a:spcPts val="14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Foros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atendem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PGRS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82642" y="1352612"/>
            <a:ext cx="166497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06170">
              <a:lnSpc>
                <a:spcPct val="110200"/>
              </a:lnSpc>
              <a:spcBef>
                <a:spcPts val="100"/>
              </a:spcBef>
              <a:tabLst>
                <a:tab pos="868680" algn="l"/>
              </a:tabLst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Indicador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964355" y="1352612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60045" y="1352612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48594" y="2574193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0000" y="2795389"/>
            <a:ext cx="5772150" cy="2952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5461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43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9998" y="1604962"/>
            <a:ext cx="5772150" cy="504825"/>
          </a:xfrm>
          <a:custGeom>
            <a:avLst/>
            <a:gdLst/>
            <a:ahLst/>
            <a:cxnLst/>
            <a:rect l="l" t="t" r="r" b="b"/>
            <a:pathLst>
              <a:path w="5772150" h="504825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504825"/>
                </a:lnTo>
                <a:lnTo>
                  <a:pt x="962025" y="504825"/>
                </a:lnTo>
                <a:lnTo>
                  <a:pt x="5772150" y="504825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2500312"/>
          <a:ext cx="5848350" cy="400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44"/>
                <a:gridCol w="1045209"/>
                <a:gridCol w="902335"/>
                <a:gridCol w="1170305"/>
                <a:gridCol w="799464"/>
                <a:gridCol w="962025"/>
              </a:tblGrid>
              <a:tr h="400050"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Limpeza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31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306070" marR="109855" indent="-134620">
                        <a:lnSpc>
                          <a:spcPct val="110200"/>
                        </a:lnSpc>
                        <a:spcBef>
                          <a:spcPts val="6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Serviços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31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31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31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31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899998" y="4576762"/>
            <a:ext cx="5772150" cy="466725"/>
          </a:xfrm>
          <a:custGeom>
            <a:avLst/>
            <a:gdLst/>
            <a:ahLst/>
            <a:cxnLst/>
            <a:rect l="l" t="t" r="r" b="b"/>
            <a:pathLst>
              <a:path w="5772150" h="466725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66725"/>
                </a:lnTo>
                <a:lnTo>
                  <a:pt x="962025" y="466725"/>
                </a:lnTo>
                <a:lnTo>
                  <a:pt x="5772150" y="466725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5434012"/>
          <a:ext cx="584835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685"/>
                <a:gridCol w="1029969"/>
                <a:gridCol w="902335"/>
                <a:gridCol w="1170305"/>
                <a:gridCol w="799464"/>
                <a:gridCol w="962025"/>
              </a:tblGrid>
              <a:tr h="390525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Vigilância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109855" indent="-134620">
                        <a:lnSpc>
                          <a:spcPct val="1102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Serviços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1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899998" y="7167562"/>
            <a:ext cx="5772150" cy="466725"/>
          </a:xfrm>
          <a:custGeom>
            <a:avLst/>
            <a:gdLst/>
            <a:ahLst/>
            <a:cxnLst/>
            <a:rect l="l" t="t" r="r" b="b"/>
            <a:pathLst>
              <a:path w="5772150" h="466725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66725"/>
                </a:lnTo>
                <a:lnTo>
                  <a:pt x="962025" y="466725"/>
                </a:lnTo>
                <a:lnTo>
                  <a:pt x="5772150" y="466725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00000" y="8024812"/>
          <a:ext cx="584835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430"/>
                <a:gridCol w="1045209"/>
                <a:gridCol w="888364"/>
                <a:gridCol w="1177925"/>
                <a:gridCol w="800100"/>
                <a:gridCol w="962660"/>
              </a:tblGrid>
              <a:tr h="39052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Telefonia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99085" marR="116839" indent="-134620">
                        <a:lnSpc>
                          <a:spcPct val="110200"/>
                        </a:lnSpc>
                        <a:spcBef>
                          <a:spcPts val="4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Serviços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71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março/2023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43" name="object 4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6465957" y="306878"/>
            <a:ext cx="2070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84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87300" y="936235"/>
            <a:ext cx="31743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204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Limpeza,</a:t>
            </a:r>
            <a:r>
              <a:rPr dirty="0" u="heavy" sz="2000" spc="-9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0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Vigilância</a:t>
            </a:r>
            <a:r>
              <a:rPr dirty="0" u="heavy" sz="2000" spc="-9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2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8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5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Telefonia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63376" y="1734418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38: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989310" y="1614879"/>
            <a:ext cx="4568825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2765" marR="5080" indent="-53340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monitoramento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contínuo do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gasto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relativo ao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contrato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fins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cumprimento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meta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anual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PLS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82642" y="2285665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938731" y="2102308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964355" y="2102308"/>
            <a:ext cx="681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813531" y="220172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860045" y="2102308"/>
            <a:ext cx="738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984447" y="2285665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48594" y="2903797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877900" y="2888220"/>
            <a:ext cx="4535170" cy="865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Acompanhar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planilha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medição,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mensal,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glosas/descontos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serem </a:t>
            </a:r>
            <a:r>
              <a:rPr dirty="0" sz="1000">
                <a:latin typeface="Arial MT"/>
                <a:cs typeface="Arial MT"/>
              </a:rPr>
              <a:t>realizadas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faturamento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relativas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a: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faltas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terceirizados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substituídos; </a:t>
            </a:r>
            <a:r>
              <a:rPr dirty="0" sz="1000">
                <a:latin typeface="Arial MT"/>
                <a:cs typeface="Arial MT"/>
              </a:rPr>
              <a:t>materiais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equipamentos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entregues;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renúncia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vale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transporte,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IMR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com </a:t>
            </a:r>
            <a:r>
              <a:rPr dirty="0" sz="1000">
                <a:latin typeface="Arial MT"/>
                <a:cs typeface="Arial MT"/>
              </a:rPr>
              <a:t>índice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inferior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1,00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(instrumento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medição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resultado);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outros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que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possam ocorrer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00000" y="3795712"/>
            <a:ext cx="5772150" cy="5619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905" rIns="0" bIns="0" rtlCol="0" vert="horz">
            <a:spAutoFit/>
          </a:bodyPr>
          <a:lstStyle/>
          <a:p>
            <a:pPr marL="990600" marR="255270" indent="-908685">
              <a:lnSpc>
                <a:spcPct val="110200"/>
              </a:lnSpc>
              <a:spcBef>
                <a:spcPts val="15"/>
              </a:spcBef>
            </a:pPr>
            <a:r>
              <a:rPr dirty="0" sz="1000" b="1">
                <a:latin typeface="Arial"/>
                <a:cs typeface="Arial"/>
              </a:rPr>
              <a:t>Observações</a:t>
            </a:r>
            <a:r>
              <a:rPr dirty="0" sz="1000" spc="145" b="1">
                <a:latin typeface="Arial"/>
                <a:cs typeface="Arial"/>
              </a:rPr>
              <a:t> 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2023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foi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atingida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razão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inclusão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itens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higiene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no </a:t>
            </a:r>
            <a:r>
              <a:rPr dirty="0" sz="1000">
                <a:latin typeface="Arial MT"/>
                <a:cs typeface="Arial MT"/>
              </a:rPr>
              <a:t>contrato,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que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antes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eram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adquiridos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diretamente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pelo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Tribunal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passaram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ser </a:t>
            </a:r>
            <a:r>
              <a:rPr dirty="0" sz="1000">
                <a:latin typeface="Arial MT"/>
                <a:cs typeface="Arial MT"/>
              </a:rPr>
              <a:t>fornecidos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pela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contratada,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juntamente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materiais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limpeza.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63376" y="4685977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39: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989310" y="4566537"/>
            <a:ext cx="4568825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2765" marR="5080" indent="-53340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monitoramento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contínuo do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gasto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relativo ao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contrato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fins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cumprimento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meta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anual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PLS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82642" y="5130961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938731" y="5031345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964355" y="5031345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813531" y="5130961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860045" y="5031345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984447" y="5130961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48594" y="5833033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877900" y="5817455"/>
            <a:ext cx="4535170" cy="865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Acompanhar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planilha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medição,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mensal,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glosas/descontos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serem </a:t>
            </a:r>
            <a:r>
              <a:rPr dirty="0" sz="1000">
                <a:latin typeface="Arial MT"/>
                <a:cs typeface="Arial MT"/>
              </a:rPr>
              <a:t>realizadas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faturamento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relativas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a: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faltas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terceirizados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substituídos; </a:t>
            </a:r>
            <a:r>
              <a:rPr dirty="0" sz="1000">
                <a:latin typeface="Arial MT"/>
                <a:cs typeface="Arial MT"/>
              </a:rPr>
              <a:t>materiais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equipamentos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entregues;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renúncia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vale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transporte,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IMR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com </a:t>
            </a:r>
            <a:r>
              <a:rPr dirty="0" sz="1000">
                <a:latin typeface="Arial MT"/>
                <a:cs typeface="Arial MT"/>
              </a:rPr>
              <a:t>índice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inferior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1,00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(instrumento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medição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resultado);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outros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que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possam ocorrer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00000" y="6719887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222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75"/>
              </a:spcBef>
            </a:pPr>
            <a:r>
              <a:rPr dirty="0" sz="1000" b="1">
                <a:latin typeface="Arial"/>
                <a:cs typeface="Arial"/>
              </a:rPr>
              <a:t>Observações</a:t>
            </a:r>
            <a:r>
              <a:rPr dirty="0" sz="1000" spc="145" b="1">
                <a:latin typeface="Arial"/>
                <a:cs typeface="Arial"/>
              </a:rPr>
              <a:t>  </a:t>
            </a:r>
            <a:r>
              <a:rPr dirty="0" sz="1000">
                <a:latin typeface="Arial MT"/>
                <a:cs typeface="Arial MT"/>
              </a:rPr>
              <a:t>Meta 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2023</a:t>
            </a:r>
            <a:r>
              <a:rPr dirty="0" sz="1000" spc="-10">
                <a:latin typeface="Arial MT"/>
                <a:cs typeface="Arial MT"/>
              </a:rPr>
              <a:t> atingida.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63376" y="7279258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40: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963749" y="7159918"/>
            <a:ext cx="4619625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21155" marR="5080" indent="-162179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Monitorar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gastos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telefonia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fins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cumprimento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da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meta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anual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PLS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82642" y="7724241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938731" y="7624824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964355" y="7624824"/>
            <a:ext cx="681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813531" y="7724241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860045" y="7624824"/>
            <a:ext cx="738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984447" y="7724241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48594" y="8426412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877900" y="8410835"/>
            <a:ext cx="4718050" cy="69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Conferir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mensalmente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valores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faturas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telefonia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fixa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relação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às </a:t>
            </a:r>
            <a:r>
              <a:rPr dirty="0" sz="1000">
                <a:latin typeface="Arial MT"/>
                <a:cs typeface="Arial MT"/>
              </a:rPr>
              <a:t>assinaturas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acesso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digital,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minutagens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valores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ligações.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Conferir </a:t>
            </a:r>
            <a:r>
              <a:rPr dirty="0" sz="1000">
                <a:latin typeface="Arial MT"/>
                <a:cs typeface="Arial MT"/>
              </a:rPr>
              <a:t>mensalmente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faturas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telefonia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móvel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relação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valores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assinaturas </a:t>
            </a:r>
            <a:r>
              <a:rPr dirty="0" sz="1000">
                <a:latin typeface="Arial MT"/>
                <a:cs typeface="Arial MT"/>
              </a:rPr>
              <a:t>das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referidas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linhas.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00000" y="9148762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905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5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1547614"/>
          <a:ext cx="5848350" cy="56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685"/>
                <a:gridCol w="1029969"/>
                <a:gridCol w="902335"/>
                <a:gridCol w="1170305"/>
                <a:gridCol w="799464"/>
                <a:gridCol w="962025"/>
              </a:tblGrid>
              <a:tr h="56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Vigilância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6845" marR="109855">
                        <a:lnSpc>
                          <a:spcPct val="110200"/>
                        </a:lnSpc>
                        <a:spcBef>
                          <a:spcPts val="7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Segurança Institucional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novembro/2024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79219" y="306878"/>
            <a:ext cx="1936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85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00000" y="899914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05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50"/>
              </a:spcBef>
              <a:tabLst>
                <a:tab pos="109664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41: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Implementar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CFTV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das edificações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ocupadas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pela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JT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82642" y="1151098"/>
            <a:ext cx="166497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06170">
              <a:lnSpc>
                <a:spcPct val="110200"/>
              </a:lnSpc>
              <a:spcBef>
                <a:spcPts val="100"/>
              </a:spcBef>
              <a:tabLst>
                <a:tab pos="868680" algn="l"/>
              </a:tabLst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Indicador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964355" y="1151098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60045" y="1151098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48594" y="2120664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0000" y="2338189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032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6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2319337"/>
          <a:ext cx="5848350" cy="56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44"/>
                <a:gridCol w="1052195"/>
                <a:gridCol w="962025"/>
                <a:gridCol w="1029335"/>
                <a:gridCol w="873760"/>
                <a:gridCol w="962025"/>
              </a:tblGrid>
              <a:tr h="56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Veículos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50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2085" marR="116839">
                        <a:lnSpc>
                          <a:spcPct val="110200"/>
                        </a:lnSpc>
                        <a:spcBef>
                          <a:spcPts val="6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Segurança Institucional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março/2023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50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julho/2024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50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50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508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"/>
          <p:cNvSpPr/>
          <p:nvPr/>
        </p:nvSpPr>
        <p:spPr>
          <a:xfrm>
            <a:off x="899998" y="3833812"/>
            <a:ext cx="5772150" cy="466725"/>
          </a:xfrm>
          <a:custGeom>
            <a:avLst/>
            <a:gdLst/>
            <a:ahLst/>
            <a:cxnLst/>
            <a:rect l="l" t="t" r="r" b="b"/>
            <a:pathLst>
              <a:path w="5772150" h="466725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66725"/>
                </a:lnTo>
                <a:lnTo>
                  <a:pt x="962025" y="466725"/>
                </a:lnTo>
                <a:lnTo>
                  <a:pt x="5772150" y="466725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4691062"/>
          <a:ext cx="5848350" cy="56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44"/>
                <a:gridCol w="1052195"/>
                <a:gridCol w="951864"/>
                <a:gridCol w="927100"/>
                <a:gridCol w="986789"/>
                <a:gridCol w="962025"/>
              </a:tblGrid>
              <a:tr h="56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Veículos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2085" marR="116839">
                        <a:lnSpc>
                          <a:spcPct val="110200"/>
                        </a:lnSpc>
                        <a:spcBef>
                          <a:spcPts val="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Segurança Institucional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março/2023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junho/2024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15000,00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899998" y="6148387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00000" y="6996112"/>
          <a:ext cx="5848350" cy="56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44"/>
                <a:gridCol w="1045209"/>
                <a:gridCol w="902335"/>
                <a:gridCol w="1170305"/>
                <a:gridCol w="799464"/>
                <a:gridCol w="962025"/>
              </a:tblGrid>
              <a:tr h="56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Veículos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57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2085" marR="109855">
                        <a:lnSpc>
                          <a:spcPct val="110200"/>
                        </a:lnSpc>
                        <a:spcBef>
                          <a:spcPts val="6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Segurança Institucional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57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57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57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572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38" name="object 3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473217" y="306878"/>
            <a:ext cx="2000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86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7300" y="936235"/>
            <a:ext cx="24136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3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Veículos</a:t>
            </a:r>
            <a:r>
              <a:rPr dirty="0" u="heavy" sz="2000" spc="-9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2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9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2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Combustível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0000" y="1604962"/>
            <a:ext cx="5772150" cy="323850"/>
          </a:xfrm>
          <a:prstGeom prst="rect">
            <a:avLst/>
          </a:prstGeom>
          <a:solidFill>
            <a:srgbClr val="1181C7"/>
          </a:solidFill>
        </p:spPr>
        <p:txBody>
          <a:bodyPr wrap="square" lIns="0" tIns="5143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405"/>
              </a:spcBef>
              <a:tabLst>
                <a:tab pos="119062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42: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Monitorar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consumo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papel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pelas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unidades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requisitantes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82642" y="2104690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938731" y="1921333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64355" y="1921333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60045" y="1921333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48594" y="2890800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77900" y="2875222"/>
            <a:ext cx="4464685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220"/>
              </a:spcBef>
              <a:buAutoNum type="alphaL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Contatar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10">
                <a:latin typeface="Arial MT"/>
                <a:cs typeface="Arial MT"/>
              </a:rPr>
              <a:t> Tribunais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proposição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10">
                <a:latin typeface="Arial MT"/>
                <a:cs typeface="Arial MT"/>
              </a:rPr>
              <a:t> parceria;</a:t>
            </a:r>
            <a:endParaRPr sz="1000">
              <a:latin typeface="Arial MT"/>
              <a:cs typeface="Arial MT"/>
            </a:endParaRPr>
          </a:p>
          <a:p>
            <a:pPr marL="158750" indent="-146050">
              <a:lnSpc>
                <a:spcPct val="100000"/>
              </a:lnSpc>
              <a:spcBef>
                <a:spcPts val="125"/>
              </a:spcBef>
              <a:buAutoNum type="alphaL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Contatar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AJ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confecção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uma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proposta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minuta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convênio.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00000" y="3386137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222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7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63376" y="3945011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43: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204776" y="3825473"/>
            <a:ext cx="413766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165" marR="5080" indent="-30480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Implementar a contratação de serviços de transporte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demanda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redução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dos veículos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serviços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82642" y="4473934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938731" y="4290379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964355" y="4290379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813531" y="4473934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860045" y="4290379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984447" y="4473934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48594" y="5260044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877900" y="5244566"/>
            <a:ext cx="459867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Estudo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está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andamento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será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encaminhado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área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contratações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em </a:t>
            </a:r>
            <a:r>
              <a:rPr dirty="0" sz="1000" spc="-10">
                <a:latin typeface="Arial MT"/>
                <a:cs typeface="Arial MT"/>
              </a:rPr>
              <a:t>agosto.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00000" y="5643562"/>
            <a:ext cx="5772150" cy="27622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222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75"/>
              </a:spcBef>
            </a:pPr>
            <a:r>
              <a:rPr dirty="0" sz="1000" b="1">
                <a:latin typeface="Arial"/>
                <a:cs typeface="Arial"/>
              </a:rPr>
              <a:t>Observações</a:t>
            </a:r>
            <a:r>
              <a:rPr dirty="0" sz="1000" spc="140" b="1">
                <a:latin typeface="Arial"/>
                <a:cs typeface="Arial"/>
              </a:rPr>
              <a:t>  </a:t>
            </a:r>
            <a:r>
              <a:rPr dirty="0" sz="1000">
                <a:latin typeface="Arial MT"/>
                <a:cs typeface="Arial MT"/>
              </a:rPr>
              <a:t>Previsão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contratação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1º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semestre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2024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063376" y="6253534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44: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014536" y="6134194"/>
            <a:ext cx="4518025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0" marR="5080" indent="-508634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monitoramento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contínuo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indicadores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veículos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fins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cumprimento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meta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anual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PLS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82642" y="6782556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938731" y="6599001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964355" y="6599001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813531" y="678255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860045" y="6599001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984447" y="6782556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48594" y="7568666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00000" y="7786687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968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5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9998" y="899921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1757164"/>
          <a:ext cx="5848350" cy="552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960"/>
                <a:gridCol w="988694"/>
                <a:gridCol w="902335"/>
                <a:gridCol w="1170305"/>
                <a:gridCol w="799464"/>
                <a:gridCol w="962025"/>
              </a:tblGrid>
              <a:tr h="552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Combustível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5570" marR="109855">
                        <a:lnSpc>
                          <a:spcPct val="1102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Segurança Institucional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476008" y="306878"/>
            <a:ext cx="1968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87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63376" y="1007243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45: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014425" y="887605"/>
            <a:ext cx="4518025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325755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monitoramento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contínuo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indicadores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combustíveis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fins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cumprimento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meta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anual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PLS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82642" y="1352612"/>
            <a:ext cx="166497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06170">
              <a:lnSpc>
                <a:spcPct val="110200"/>
              </a:lnSpc>
              <a:spcBef>
                <a:spcPts val="100"/>
              </a:spcBef>
              <a:tabLst>
                <a:tab pos="868680" algn="l"/>
              </a:tabLst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Indicador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964355" y="135261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813531" y="153616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60045" y="135261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984447" y="1536166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48594" y="2322177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00000" y="253821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159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7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9998" y="1604962"/>
            <a:ext cx="5772150" cy="581025"/>
          </a:xfrm>
          <a:custGeom>
            <a:avLst/>
            <a:gdLst/>
            <a:ahLst/>
            <a:cxnLst/>
            <a:rect l="l" t="t" r="r" b="b"/>
            <a:pathLst>
              <a:path w="5772150" h="581025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581025"/>
                </a:lnTo>
                <a:lnTo>
                  <a:pt x="962025" y="581025"/>
                </a:lnTo>
                <a:lnTo>
                  <a:pt x="5772150" y="581025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2576512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2494"/>
                <a:gridCol w="1047750"/>
                <a:gridCol w="909319"/>
                <a:gridCol w="1123950"/>
                <a:gridCol w="815975"/>
                <a:gridCol w="962025"/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0970" marR="83820" indent="15875">
                        <a:lnSpc>
                          <a:spcPct val="1102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Aquisições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Contratações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91440" marR="71120">
                        <a:lnSpc>
                          <a:spcPct val="1102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fevereiro/2024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5310187"/>
          <a:ext cx="5848350" cy="89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085"/>
                <a:gridCol w="1068069"/>
                <a:gridCol w="803275"/>
                <a:gridCol w="1073150"/>
                <a:gridCol w="932179"/>
                <a:gridCol w="962025"/>
              </a:tblGrid>
              <a:tr h="895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2870" marR="67310" indent="17145">
                        <a:lnSpc>
                          <a:spcPct val="1102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Aquisições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12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Coord.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ctr" marL="74930" marR="116839">
                        <a:lnSpc>
                          <a:spcPct val="1102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Sustentabilidad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e,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Acessibilidade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Inclusão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abril/2024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50.000,00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iniciada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899998" y="7215187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00000" y="8072437"/>
          <a:ext cx="584835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2494"/>
                <a:gridCol w="1047750"/>
                <a:gridCol w="909319"/>
                <a:gridCol w="1123950"/>
                <a:gridCol w="815975"/>
                <a:gridCol w="962025"/>
              </a:tblGrid>
              <a:tr h="65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0970" marR="83820" indent="15875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Aquisições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Contratações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222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91440" marR="7112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fevereiro/2024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38" name="object 3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469168" y="306878"/>
            <a:ext cx="2038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88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7300" y="936235"/>
            <a:ext cx="27489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2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Aquisições</a:t>
            </a:r>
            <a:r>
              <a:rPr dirty="0" u="heavy" sz="2000" spc="-8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2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8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2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Contratações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63376" y="1772518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46: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71785" y="1652979"/>
            <a:ext cx="460375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4345" marR="5080" indent="-47498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Sensibilizar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continuamente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áreas demandantes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adoção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critérios 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sustentabilidade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 do Guia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TRT4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82642" y="2361865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38731" y="2178508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64355" y="2178508"/>
            <a:ext cx="681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13531" y="2361865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860045" y="2178508"/>
            <a:ext cx="738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984447" y="2361865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48594" y="3248682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877900" y="3233104"/>
            <a:ext cx="3935095" cy="52959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220"/>
              </a:spcBef>
              <a:buAutoNum type="arabi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Identificar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áreas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demandantes</a:t>
            </a:r>
            <a:endParaRPr sz="1000">
              <a:latin typeface="Arial MT"/>
              <a:cs typeface="Arial MT"/>
            </a:endParaRPr>
          </a:p>
          <a:p>
            <a:pPr marL="158750" indent="-146050">
              <a:lnSpc>
                <a:spcPct val="100000"/>
              </a:lnSpc>
              <a:spcBef>
                <a:spcPts val="125"/>
              </a:spcBef>
              <a:buAutoNum type="arabi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Realizar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reunião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envolvidos</a:t>
            </a:r>
            <a:endParaRPr sz="1000">
              <a:latin typeface="Arial MT"/>
              <a:cs typeface="Arial MT"/>
            </a:endParaRPr>
          </a:p>
          <a:p>
            <a:pPr marL="158750" indent="-146050">
              <a:lnSpc>
                <a:spcPct val="100000"/>
              </a:lnSpc>
              <a:spcBef>
                <a:spcPts val="120"/>
              </a:spcBef>
              <a:buAutoNum type="arabi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Encaminhar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materiais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longo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áreas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sobre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tema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00000" y="3805237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714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3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00000" y="4252912"/>
            <a:ext cx="5772150" cy="65722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8890" rIns="0" bIns="0" rtlCol="0" vert="horz">
            <a:spAutoFit/>
          </a:bodyPr>
          <a:lstStyle/>
          <a:p>
            <a:pPr marL="163195" marR="63500" indent="869950">
              <a:lnSpc>
                <a:spcPts val="1590"/>
              </a:lnSpc>
              <a:spcBef>
                <a:spcPts val="70"/>
              </a:spcBef>
              <a:tabLst>
                <a:tab pos="117729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 contratação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 empresa para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confecção do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inventário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47: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emissão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 gases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 efeito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estufa,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plano 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redução 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2481580">
              <a:lnSpc>
                <a:spcPct val="100000"/>
              </a:lnSpc>
              <a:spcBef>
                <a:spcPts val="6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compensação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82642" y="5089587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938731" y="490603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964355" y="4906032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860045" y="4906032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48594" y="6211552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877900" y="6196074"/>
            <a:ext cx="4457700" cy="52959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220"/>
              </a:spcBef>
              <a:buAutoNum type="arabi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Constituir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grupo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trabalho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tema</a:t>
            </a:r>
            <a:endParaRPr sz="1000">
              <a:latin typeface="Arial MT"/>
              <a:cs typeface="Arial MT"/>
            </a:endParaRPr>
          </a:p>
          <a:p>
            <a:pPr marL="158750" indent="-146050">
              <a:lnSpc>
                <a:spcPct val="100000"/>
              </a:lnSpc>
              <a:spcBef>
                <a:spcPts val="120"/>
              </a:spcBef>
              <a:buAutoNum type="arabi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Capacitar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grupo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tema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ser</a:t>
            </a:r>
            <a:r>
              <a:rPr dirty="0" sz="1000" spc="-10">
                <a:latin typeface="Arial MT"/>
                <a:cs typeface="Arial MT"/>
              </a:rPr>
              <a:t> contratado</a:t>
            </a:r>
            <a:endParaRPr sz="1000">
              <a:latin typeface="Arial MT"/>
              <a:cs typeface="Arial MT"/>
            </a:endParaRPr>
          </a:p>
          <a:p>
            <a:pPr marL="158750" indent="-146050">
              <a:lnSpc>
                <a:spcPct val="100000"/>
              </a:lnSpc>
              <a:spcBef>
                <a:spcPts val="125"/>
              </a:spcBef>
              <a:buAutoNum type="arabicParenR"/>
              <a:tabLst>
                <a:tab pos="158750" algn="l"/>
              </a:tabLst>
            </a:pPr>
            <a:r>
              <a:rPr dirty="0" sz="1000">
                <a:latin typeface="Arial MT"/>
                <a:cs typeface="Arial MT"/>
              </a:rPr>
              <a:t>Iniciar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trabalho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colaborativo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identificar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meios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elaboração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Plano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00000" y="6767512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778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4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063376" y="7321922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48: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018629" y="7202681"/>
            <a:ext cx="450977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65555" marR="5080" indent="-1266190">
              <a:lnSpc>
                <a:spcPct val="1101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Atuar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Fórum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Permanente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Contratações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Sustentáveis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da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Justiça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Trabalho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(CSJT)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82642" y="7850844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938731" y="7667488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964355" y="7667488"/>
            <a:ext cx="681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813531" y="7850844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860045" y="7667488"/>
            <a:ext cx="738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984447" y="7850844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48594" y="8737761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00000" y="8958262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714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35"/>
              </a:spcBef>
            </a:pPr>
            <a:r>
              <a:rPr dirty="0" sz="1000" b="1">
                <a:latin typeface="Arial"/>
                <a:cs typeface="Arial"/>
              </a:rPr>
              <a:t>Observações</a:t>
            </a:r>
            <a:r>
              <a:rPr dirty="0" sz="1000" spc="130" b="1">
                <a:latin typeface="Arial"/>
                <a:cs typeface="Arial"/>
              </a:rPr>
              <a:t>  </a:t>
            </a:r>
            <a:r>
              <a:rPr dirty="0" sz="1000">
                <a:latin typeface="Arial MT"/>
                <a:cs typeface="Arial MT"/>
              </a:rPr>
              <a:t>Representantes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pelo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TRT4: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Anita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0">
                <a:latin typeface="Arial MT"/>
                <a:cs typeface="Arial MT"/>
              </a:rPr>
              <a:t> João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2448421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419"/>
                <a:gridCol w="1009015"/>
                <a:gridCol w="896619"/>
                <a:gridCol w="1043305"/>
                <a:gridCol w="914400"/>
                <a:gridCol w="962025"/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Solidária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65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56515" marR="66675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outubro/2024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65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65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2.000,00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652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iniciada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6520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3147007"/>
          <a:ext cx="5848350" cy="1242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994"/>
                <a:gridCol w="944880"/>
                <a:gridCol w="3850640"/>
              </a:tblGrid>
              <a:tr h="196215">
                <a:tc>
                  <a:txBody>
                    <a:bodyPr/>
                    <a:lstStyle/>
                    <a:p>
                      <a:pPr algn="ctr" marR="6350">
                        <a:lnSpc>
                          <a:spcPts val="1105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Detalhamento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075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Observações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7175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Ação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(2)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Realizar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Campanha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Agasalho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solidFill>
                      <a:srgbClr val="1181C7"/>
                    </a:solidFill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6350">
                        <a:lnSpc>
                          <a:spcPts val="111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Indicador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/>
                </a:tc>
                <a:tc>
                  <a:txBody>
                    <a:bodyPr/>
                    <a:lstStyle/>
                    <a:p>
                      <a:pPr marL="74930" marR="78740" indent="250190">
                        <a:lnSpc>
                          <a:spcPct val="110200"/>
                        </a:lnSpc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Área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Responsável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160"/>
                        </a:spcBef>
                        <a:tabLst>
                          <a:tab pos="2051050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Período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Previsão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de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7500">
                        <a:lnSpc>
                          <a:spcPts val="1110"/>
                        </a:lnSpc>
                        <a:spcBef>
                          <a:spcPts val="120"/>
                        </a:spcBef>
                        <a:tabLst>
                          <a:tab pos="1004569" algn="l"/>
                          <a:tab pos="2139315" algn="l"/>
                          <a:tab pos="3175635" algn="l"/>
                        </a:tabLst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início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Período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fim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recursos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Status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0320"/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4439146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100"/>
                <a:gridCol w="1090930"/>
                <a:gridCol w="862330"/>
                <a:gridCol w="1048385"/>
                <a:gridCol w="883285"/>
                <a:gridCol w="962660"/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Ação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Solidária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77470" marR="12827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abril/2024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julho/2024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71755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5135649"/>
          <a:ext cx="5848350" cy="124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994"/>
                <a:gridCol w="4098289"/>
                <a:gridCol w="697229"/>
              </a:tblGrid>
              <a:tr h="189230">
                <a:tc>
                  <a:txBody>
                    <a:bodyPr/>
                    <a:lstStyle/>
                    <a:p>
                      <a:pPr algn="ctr" marR="6350">
                        <a:lnSpc>
                          <a:spcPts val="1105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Detalhamento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8600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Observações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7175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Ação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51: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marL="7054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(3)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Promover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voluntariado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Projeto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Pescar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181C7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6350">
                        <a:lnSpc>
                          <a:spcPts val="111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Indicador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74930" marR="381000" indent="250190">
                        <a:lnSpc>
                          <a:spcPct val="110200"/>
                        </a:lnSpc>
                        <a:tabLst>
                          <a:tab pos="1100455" algn="l"/>
                          <a:tab pos="1263015" algn="l"/>
                          <a:tab pos="1949450" algn="l"/>
                          <a:tab pos="2996565" algn="l"/>
                          <a:tab pos="3084195" algn="l"/>
                        </a:tabLst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Área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Período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Previsão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de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Responsável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início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Período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fim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recursos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ts val="111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Status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0005"/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00000" y="6429871"/>
          <a:ext cx="584835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100"/>
                <a:gridCol w="1033780"/>
                <a:gridCol w="909955"/>
                <a:gridCol w="1124585"/>
                <a:gridCol w="816610"/>
                <a:gridCol w="962660"/>
              </a:tblGrid>
              <a:tr h="65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Ação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Solidária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77470" marR="7112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159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fevereiro/2024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6473217" y="306878"/>
            <a:ext cx="2000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89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7300" y="936235"/>
            <a:ext cx="49606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6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Qualidade</a:t>
            </a:r>
            <a:r>
              <a:rPr dirty="0" u="heavy" sz="2000" spc="-7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0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de</a:t>
            </a:r>
            <a:r>
              <a:rPr dirty="0" u="heavy" sz="2000" spc="-7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8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Vida,</a:t>
            </a:r>
            <a:r>
              <a:rPr dirty="0" u="heavy" sz="2000" spc="-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3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Capacitação</a:t>
            </a:r>
            <a:r>
              <a:rPr dirty="0" u="heavy" sz="2000" spc="-7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2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7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9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Sensibilização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0000" y="1800721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05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50"/>
              </a:spcBef>
              <a:tabLst>
                <a:tab pos="19310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49: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(1) Realizar a Campanha Natal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Solidário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82642" y="2235361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938731" y="2052004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64355" y="2052004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60045" y="2052004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48594" y="7099758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00000" y="7315696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159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7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62282" y="306828"/>
            <a:ext cx="11048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1181C7"/>
                </a:solidFill>
                <a:latin typeface="Verdana"/>
                <a:cs typeface="Verdana"/>
              </a:rPr>
              <a:t>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300" y="936322"/>
            <a:ext cx="3206115" cy="1226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7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PAPEL</a:t>
            </a:r>
            <a:r>
              <a:rPr dirty="0" u="heavy" sz="2000" spc="-7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54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000" spc="-7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40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COPOS</a:t>
            </a:r>
            <a:r>
              <a:rPr dirty="0" u="heavy" sz="2000" spc="-7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135" b="1">
                <a:solidFill>
                  <a:srgbClr val="03679D"/>
                </a:solidFill>
                <a:uFill>
                  <a:solidFill>
                    <a:srgbClr val="03679D"/>
                  </a:solidFill>
                </a:uFill>
                <a:latin typeface="Trebuchet MS"/>
                <a:cs typeface="Trebuchet MS"/>
              </a:rPr>
              <a:t>DESCARTÁVEIS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papel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próprio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100" spc="-25">
                <a:latin typeface="Verdana"/>
                <a:cs typeface="Verdana"/>
              </a:rPr>
              <a:t>(em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resmas)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7300" y="5631020"/>
            <a:ext cx="56819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Consumo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gasto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papel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próprio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copos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descartáveis</a:t>
            </a:r>
            <a:endParaRPr sz="1600">
              <a:latin typeface="Verdana"/>
              <a:cs typeface="Verdana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46100" y="6248400"/>
          <a:ext cx="6505575" cy="2199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7450"/>
                <a:gridCol w="444500"/>
                <a:gridCol w="431800"/>
                <a:gridCol w="444500"/>
                <a:gridCol w="431800"/>
                <a:gridCol w="444500"/>
                <a:gridCol w="431800"/>
                <a:gridCol w="444500"/>
                <a:gridCol w="431800"/>
                <a:gridCol w="444500"/>
                <a:gridCol w="431800"/>
                <a:gridCol w="444500"/>
                <a:gridCol w="415925"/>
              </a:tblGrid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3679D"/>
                      </a:solidFill>
                      <a:prstDash val="dash"/>
                    </a:lnR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00" spc="-25" b="1">
                          <a:latin typeface="Verdana"/>
                          <a:cs typeface="Verdana"/>
                        </a:rPr>
                        <a:t>Jan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00" spc="-25" b="1">
                          <a:latin typeface="Verdana"/>
                          <a:cs typeface="Verdana"/>
                        </a:rPr>
                        <a:t>Fev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00" spc="-25" b="1">
                          <a:latin typeface="Verdana"/>
                          <a:cs typeface="Verdana"/>
                        </a:rPr>
                        <a:t>Mar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00" spc="-25" b="1">
                          <a:latin typeface="Verdana"/>
                          <a:cs typeface="Verdana"/>
                        </a:rPr>
                        <a:t>Abr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00" spc="-25" b="1">
                          <a:latin typeface="Verdana"/>
                          <a:cs typeface="Verdana"/>
                        </a:rPr>
                        <a:t>Mai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00" spc="-25" b="1">
                          <a:latin typeface="Verdana"/>
                          <a:cs typeface="Verdana"/>
                        </a:rPr>
                        <a:t>Jun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00" spc="-25" b="1">
                          <a:latin typeface="Verdana"/>
                          <a:cs typeface="Verdana"/>
                        </a:rPr>
                        <a:t>Jul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00" spc="-25" b="1">
                          <a:latin typeface="Verdana"/>
                          <a:cs typeface="Verdana"/>
                        </a:rPr>
                        <a:t>Ago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00" spc="-25" b="1">
                          <a:latin typeface="Verdana"/>
                          <a:cs typeface="Verdana"/>
                        </a:rPr>
                        <a:t>Set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00" spc="-25" b="1">
                          <a:latin typeface="Verdana"/>
                          <a:cs typeface="Verdana"/>
                        </a:rPr>
                        <a:t>Out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00" spc="-25" b="1">
                          <a:latin typeface="Verdana"/>
                          <a:cs typeface="Verdana"/>
                        </a:rPr>
                        <a:t>Nov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00" spc="-25" b="1">
                          <a:latin typeface="Verdana"/>
                          <a:cs typeface="Verdana"/>
                        </a:rPr>
                        <a:t>Dez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3679D"/>
                      </a:solidFill>
                      <a:prstDash val="dash"/>
                    </a:lnL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</a:tr>
              <a:tr h="481965">
                <a:tc>
                  <a:txBody>
                    <a:bodyPr/>
                    <a:lstStyle/>
                    <a:p>
                      <a:pPr marL="29845" marR="184150">
                        <a:lnSpc>
                          <a:spcPct val="116799"/>
                        </a:lnSpc>
                        <a:spcBef>
                          <a:spcPts val="459"/>
                        </a:spcBef>
                      </a:pPr>
                      <a:r>
                        <a:rPr dirty="0" sz="900" spc="-20">
                          <a:latin typeface="Verdana"/>
                          <a:cs typeface="Verdana"/>
                        </a:rPr>
                        <a:t>Gasto</a:t>
                      </a:r>
                      <a:r>
                        <a:rPr dirty="0" sz="9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>
                          <a:latin typeface="Verdana"/>
                          <a:cs typeface="Verdana"/>
                        </a:rPr>
                        <a:t>com</a:t>
                      </a:r>
                      <a:r>
                        <a:rPr dirty="0" sz="90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 spc="-10">
                          <a:latin typeface="Verdana"/>
                          <a:cs typeface="Verdana"/>
                        </a:rPr>
                        <a:t>papel próprio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8419"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29845" marR="68580">
                        <a:lnSpc>
                          <a:spcPct val="116799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Verdana"/>
                          <a:cs typeface="Verdana"/>
                        </a:rPr>
                        <a:t>Consumo</a:t>
                      </a:r>
                      <a:r>
                        <a:rPr dirty="0" sz="9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90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 spc="-20">
                          <a:latin typeface="Verdana"/>
                          <a:cs typeface="Verdana"/>
                        </a:rPr>
                        <a:t>papel </a:t>
                      </a:r>
                      <a:r>
                        <a:rPr dirty="0" sz="900" spc="-10">
                          <a:latin typeface="Verdana"/>
                          <a:cs typeface="Verdana"/>
                        </a:rPr>
                        <a:t>contratado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2069"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29845" marR="50165">
                        <a:lnSpc>
                          <a:spcPct val="116799"/>
                        </a:lnSpc>
                        <a:spcBef>
                          <a:spcPts val="459"/>
                        </a:spcBef>
                      </a:pPr>
                      <a:r>
                        <a:rPr dirty="0" sz="900">
                          <a:latin typeface="Verdana"/>
                          <a:cs typeface="Verdana"/>
                        </a:rPr>
                        <a:t>Consumo</a:t>
                      </a:r>
                      <a:r>
                        <a:rPr dirty="0" sz="9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90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 spc="-20">
                          <a:latin typeface="Verdana"/>
                          <a:cs typeface="Verdana"/>
                        </a:rPr>
                        <a:t>copos </a:t>
                      </a:r>
                      <a:r>
                        <a:rPr dirty="0" sz="900" spc="-10">
                          <a:latin typeface="Verdana"/>
                          <a:cs typeface="Verdana"/>
                        </a:rPr>
                        <a:t>descartáveis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8419"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56210">
                    <a:lnL w="12700">
                      <a:solidFill>
                        <a:srgbClr val="03679D"/>
                      </a:solidFill>
                      <a:prstDash val="dash"/>
                    </a:lnL>
                    <a:lnT w="12700">
                      <a:solidFill>
                        <a:srgbClr val="03679D"/>
                      </a:solidFill>
                      <a:prstDash val="dash"/>
                    </a:lnT>
                    <a:lnB w="12700">
                      <a:solidFill>
                        <a:srgbClr val="03679D"/>
                      </a:solidFill>
                      <a:prstDash val="dash"/>
                    </a:lnB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 marL="29845" marR="165735">
                        <a:lnSpc>
                          <a:spcPct val="116799"/>
                        </a:lnSpc>
                        <a:spcBef>
                          <a:spcPts val="409"/>
                        </a:spcBef>
                      </a:pPr>
                      <a:r>
                        <a:rPr dirty="0" sz="900" spc="-20">
                          <a:latin typeface="Verdana"/>
                          <a:cs typeface="Verdana"/>
                        </a:rPr>
                        <a:t>Gasto</a:t>
                      </a:r>
                      <a:r>
                        <a:rPr dirty="0" sz="9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>
                          <a:latin typeface="Verdana"/>
                          <a:cs typeface="Verdana"/>
                        </a:rPr>
                        <a:t>com</a:t>
                      </a:r>
                      <a:r>
                        <a:rPr dirty="0" sz="90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 spc="-10">
                          <a:latin typeface="Verdana"/>
                          <a:cs typeface="Verdana"/>
                        </a:rPr>
                        <a:t>copos descartáveis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52069"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R w="12700">
                      <a:solidFill>
                        <a:srgbClr val="03679D"/>
                      </a:solidFill>
                      <a:prstDash val="dash"/>
                    </a:lnR>
                    <a:lnT w="12700">
                      <a:solidFill>
                        <a:srgbClr val="03679D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3679D"/>
                      </a:solidFill>
                      <a:prstDash val="dash"/>
                    </a:lnL>
                    <a:lnT w="12700">
                      <a:solidFill>
                        <a:srgbClr val="03679D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050" y="2201887"/>
            <a:ext cx="5734050" cy="313372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9998" y="899921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1757164"/>
          <a:ext cx="584835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100"/>
                <a:gridCol w="1033780"/>
                <a:gridCol w="909955"/>
                <a:gridCol w="1005205"/>
                <a:gridCol w="935354"/>
                <a:gridCol w="962025"/>
              </a:tblGrid>
              <a:tr h="65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Ação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Solidária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77470" marR="7112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fevereiro/2024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80.000,00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899998" y="3424046"/>
            <a:ext cx="5772150" cy="466725"/>
          </a:xfrm>
          <a:custGeom>
            <a:avLst/>
            <a:gdLst/>
            <a:ahLst/>
            <a:cxnLst/>
            <a:rect l="l" t="t" r="r" b="b"/>
            <a:pathLst>
              <a:path w="5772150" h="466725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66725"/>
                </a:lnTo>
                <a:lnTo>
                  <a:pt x="962025" y="466725"/>
                </a:lnTo>
                <a:lnTo>
                  <a:pt x="5772150" y="466725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4281289"/>
          <a:ext cx="584835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100"/>
                <a:gridCol w="1059180"/>
                <a:gridCol w="859155"/>
                <a:gridCol w="1149985"/>
                <a:gridCol w="816610"/>
                <a:gridCol w="962660"/>
              </a:tblGrid>
              <a:tr h="65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Ação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Solidária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43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77470" marR="9652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janeiro/2024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43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43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43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430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899998" y="5805296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00000" y="6653014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100"/>
                <a:gridCol w="1059180"/>
                <a:gridCol w="859155"/>
                <a:gridCol w="1149985"/>
                <a:gridCol w="816610"/>
                <a:gridCol w="962660"/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Ação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Solidária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74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77470" marR="9652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222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janeiro/2024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74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74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74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747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40" name="object 4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6469866" y="306878"/>
            <a:ext cx="2032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90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63376" y="1007243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52: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88826" y="887605"/>
            <a:ext cx="456946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4191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(4)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Promover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concurso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cultural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voltado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escolas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públicas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participação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voluntários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correção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trabalho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82642" y="1536166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38731" y="135261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64355" y="135261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13531" y="153616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860045" y="135261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984447" y="1536166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48594" y="2422983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877900" y="2407505"/>
            <a:ext cx="454406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conjunto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Comissão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Direitos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Humanos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Trabalho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Decente,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PCTI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0">
                <a:latin typeface="Arial MT"/>
                <a:cs typeface="Arial MT"/>
              </a:rPr>
              <a:t>e </a:t>
            </a:r>
            <a:r>
              <a:rPr dirty="0" sz="1000" spc="-25">
                <a:latin typeface="Arial MT"/>
                <a:cs typeface="Arial MT"/>
              </a:rPr>
              <a:t>PTS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00000" y="2804914"/>
            <a:ext cx="5772150" cy="40005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8255" rIns="0" bIns="0" rtlCol="0" vert="horz">
            <a:spAutoFit/>
          </a:bodyPr>
          <a:lstStyle/>
          <a:p>
            <a:pPr marL="990600" marR="318770" indent="-908685">
              <a:lnSpc>
                <a:spcPct val="110200"/>
              </a:lnSpc>
              <a:spcBef>
                <a:spcPts val="65"/>
              </a:spcBef>
            </a:pPr>
            <a:r>
              <a:rPr dirty="0" sz="1000" b="1">
                <a:latin typeface="Arial"/>
                <a:cs typeface="Arial"/>
              </a:rPr>
              <a:t>Observações</a:t>
            </a:r>
            <a:r>
              <a:rPr dirty="0" sz="1000" spc="130" b="1">
                <a:latin typeface="Arial"/>
                <a:cs typeface="Arial"/>
              </a:rPr>
              <a:t>  </a:t>
            </a:r>
            <a:r>
              <a:rPr dirty="0" sz="1000">
                <a:latin typeface="Arial MT"/>
                <a:cs typeface="Arial MT"/>
              </a:rPr>
              <a:t>Ação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Programa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Nacionais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Comissão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Direitos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Humanos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Trabalho </a:t>
            </a:r>
            <a:r>
              <a:rPr dirty="0" sz="1000">
                <a:latin typeface="Arial MT"/>
                <a:cs typeface="Arial MT"/>
              </a:rPr>
              <a:t>Decente.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recursos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é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descentralizada.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63376" y="3533353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53: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020713" y="3414112"/>
            <a:ext cx="450596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8945" marR="5080" indent="-1719580">
              <a:lnSpc>
                <a:spcPct val="1101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(5)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Promover 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participação do TRT4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na campanha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"Ajudand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quem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precisa"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82642" y="4062276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38731" y="3878919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964355" y="3878919"/>
            <a:ext cx="681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813531" y="406227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860045" y="3878919"/>
            <a:ext cx="738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984447" y="4062276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48594" y="4949192"/>
            <a:ext cx="48456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7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Iniciativa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envolvendo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diversas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áreas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Tribunal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parceiros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externos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00000" y="5348089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349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8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63376" y="5908154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54: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128501" y="5788714"/>
            <a:ext cx="429006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9915" marR="5080" indent="-59055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(6)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doação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tampinhas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projeto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Tampinha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Legal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(arrecadação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recursos)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82642" y="6437076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938731" y="625352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964355" y="625352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813531" y="643707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860045" y="625352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984447" y="6437076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48594" y="7323993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00000" y="7538839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286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8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9998" y="899921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1757164"/>
          <a:ext cx="5848350" cy="89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960"/>
                <a:gridCol w="1017269"/>
                <a:gridCol w="874394"/>
                <a:gridCol w="1170940"/>
                <a:gridCol w="800100"/>
                <a:gridCol w="962660"/>
              </a:tblGrid>
              <a:tr h="895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Solidária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22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Coord.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ctr" marL="59055" marR="81280">
                        <a:lnSpc>
                          <a:spcPct val="1102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Sustentabilidad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e,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Acessibilidade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Inclusão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65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899998" y="3328796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4176514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100"/>
                <a:gridCol w="1082675"/>
                <a:gridCol w="876300"/>
                <a:gridCol w="1043304"/>
                <a:gridCol w="881379"/>
                <a:gridCol w="962660"/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Ação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Solidária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1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77470" marR="12065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maio/2024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maio/2024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73025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43" name="object 4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00000" y="6367264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2494"/>
                <a:gridCol w="1104900"/>
                <a:gridCol w="868044"/>
                <a:gridCol w="1035050"/>
                <a:gridCol w="889000"/>
                <a:gridCol w="962025"/>
              </a:tblGrid>
              <a:tr h="666750">
                <a:tc>
                  <a:txBody>
                    <a:bodyPr/>
                    <a:lstStyle/>
                    <a:p>
                      <a:pPr algn="ctr" marL="140970" marR="83820">
                        <a:lnSpc>
                          <a:spcPct val="110200"/>
                        </a:lnSpc>
                        <a:spcBef>
                          <a:spcPts val="6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Qualidade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Vida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44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68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91440" marR="12827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abril/2024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1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abril/2024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1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65405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1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Concluída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110">
                    <a:solidFill>
                      <a:srgbClr val="33A75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00000" y="8357989"/>
          <a:ext cx="5848350" cy="56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069"/>
                <a:gridCol w="1045209"/>
                <a:gridCol w="900430"/>
                <a:gridCol w="1052195"/>
                <a:gridCol w="872489"/>
                <a:gridCol w="962660"/>
              </a:tblGrid>
              <a:tr h="561975">
                <a:tc>
                  <a:txBody>
                    <a:bodyPr/>
                    <a:lstStyle/>
                    <a:p>
                      <a:pPr algn="ctr" marL="102870" marR="74295">
                        <a:lnSpc>
                          <a:spcPct val="11020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Qualidade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Vida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Escola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Judicial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maio/2024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maio/2024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iniciada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6511887" y="306878"/>
            <a:ext cx="1612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40">
                <a:solidFill>
                  <a:srgbClr val="1181C7"/>
                </a:solidFill>
                <a:latin typeface="Verdana"/>
                <a:cs typeface="Verdana"/>
              </a:rPr>
              <a:t>91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63376" y="1007243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55: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63377" y="887605"/>
            <a:ext cx="462026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2990" marR="5080" indent="-1063625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(7)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doação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guarda-chuvas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projeto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Atelier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Florescer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Instituto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Ecoa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82642" y="1536166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38731" y="135261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64355" y="135261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13531" y="153616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860045" y="135261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984447" y="1536166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48594" y="2658132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00000" y="2871589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413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9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63376" y="3432646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56: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183345" y="3313206"/>
            <a:ext cx="4180204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47090" marR="5080" indent="-847725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(8)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 a doação de cadernos escolares em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atividad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realizada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 o 18 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maio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(PCTI)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82642" y="3961569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938731" y="3778014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964355" y="3778014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813531" y="3961569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860045" y="3778014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84447" y="3961569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48594" y="4848386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00000" y="5062339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349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8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00000" y="5519539"/>
            <a:ext cx="5772150" cy="457200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524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20"/>
              </a:spcBef>
              <a:tabLst>
                <a:tab pos="991235" algn="l"/>
              </a:tabLst>
            </a:pP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baseline="-37037" sz="1800" spc="-37" b="1">
                <a:solidFill>
                  <a:srgbClr val="FFFFFF"/>
                </a:solidFill>
                <a:latin typeface="Arial"/>
                <a:cs typeface="Arial"/>
              </a:rPr>
              <a:t>57:</a:t>
            </a: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(1)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Promover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palestra/curso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mês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saúde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qualidade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vida</a:t>
            </a:r>
            <a:endParaRPr sz="1200">
              <a:latin typeface="Arial"/>
              <a:cs typeface="Arial"/>
            </a:endParaRPr>
          </a:p>
          <a:p>
            <a:pPr algn="ctr" marL="962025">
              <a:lnSpc>
                <a:spcPct val="100000"/>
              </a:lnSpc>
              <a:spcBef>
                <a:spcPts val="14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(abril)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82642" y="6151822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938731" y="5968466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964355" y="5968466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860045" y="5968466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48594" y="7038640"/>
            <a:ext cx="42456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4110" algn="l"/>
              </a:tabLst>
            </a:pPr>
            <a:r>
              <a:rPr dirty="0" sz="1000" spc="-10" b="1">
                <a:latin typeface="Arial"/>
                <a:cs typeface="Arial"/>
              </a:rPr>
              <a:t>Detalhamento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>
                <a:latin typeface="Arial MT"/>
                <a:cs typeface="Arial MT"/>
              </a:rPr>
              <a:t>Consta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programação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Ejud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00000" y="7253089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349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8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00000" y="7710289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4604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14"/>
              </a:spcBef>
              <a:tabLst>
                <a:tab pos="11436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58: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(2) Realizar a Semana de Combate ao Assédio Moral e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82642" y="8140563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938731" y="7957008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964355" y="7957008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860045" y="7957008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948594" y="8926673"/>
            <a:ext cx="329755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7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Subcomitê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Combate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Assédio</a:t>
            </a:r>
            <a:r>
              <a:rPr dirty="0" sz="1000" spc="-20">
                <a:latin typeface="Arial MT"/>
                <a:cs typeface="Arial MT"/>
              </a:rPr>
              <a:t> Moral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00000" y="9300964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905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5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1547614"/>
          <a:ext cx="5848350" cy="56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025"/>
                <a:gridCol w="982980"/>
                <a:gridCol w="887730"/>
                <a:gridCol w="1044575"/>
                <a:gridCol w="931544"/>
                <a:gridCol w="961389"/>
              </a:tblGrid>
              <a:tr h="561975">
                <a:tc>
                  <a:txBody>
                    <a:bodyPr/>
                    <a:lstStyle/>
                    <a:p>
                      <a:pPr algn="ctr" marL="102870" marR="95250">
                        <a:lnSpc>
                          <a:spcPct val="110200"/>
                        </a:lnSpc>
                        <a:spcBef>
                          <a:spcPts val="7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Qualidade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Vida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2870" marR="116839">
                        <a:lnSpc>
                          <a:spcPct val="110200"/>
                        </a:lnSpc>
                        <a:spcBef>
                          <a:spcPts val="7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Saúde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Assistência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março/2024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32.000,00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"/>
          <p:cNvSpPr/>
          <p:nvPr/>
        </p:nvSpPr>
        <p:spPr>
          <a:xfrm>
            <a:off x="899998" y="3290696"/>
            <a:ext cx="5772150" cy="666750"/>
          </a:xfrm>
          <a:custGeom>
            <a:avLst/>
            <a:gdLst/>
            <a:ahLst/>
            <a:cxnLst/>
            <a:rect l="l" t="t" r="r" b="b"/>
            <a:pathLst>
              <a:path w="5772150" h="66675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666750"/>
                </a:lnTo>
                <a:lnTo>
                  <a:pt x="962025" y="666750"/>
                </a:lnTo>
                <a:lnTo>
                  <a:pt x="5772150" y="66675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4347964"/>
          <a:ext cx="5848350" cy="56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069"/>
                <a:gridCol w="1018540"/>
                <a:gridCol w="881380"/>
                <a:gridCol w="1170940"/>
                <a:gridCol w="800100"/>
                <a:gridCol w="962660"/>
              </a:tblGrid>
              <a:tr h="561975">
                <a:tc>
                  <a:txBody>
                    <a:bodyPr/>
                    <a:lstStyle/>
                    <a:p>
                      <a:pPr algn="ctr" marL="102870" marR="74295">
                        <a:lnSpc>
                          <a:spcPct val="110200"/>
                        </a:lnSpc>
                        <a:spcBef>
                          <a:spcPts val="3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Qualidade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Vida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Escola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Judicial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34" name="object 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4994461"/>
          <a:ext cx="5848350" cy="1297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994"/>
                <a:gridCol w="4064634"/>
                <a:gridCol w="731520"/>
              </a:tblGrid>
              <a:tr h="248285">
                <a:tc>
                  <a:txBody>
                    <a:bodyPr/>
                    <a:lstStyle/>
                    <a:p>
                      <a:pPr algn="ctr" marR="6350">
                        <a:lnSpc>
                          <a:spcPts val="1105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Detalhamento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075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Observações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169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turmas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livres,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assim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há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custo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tutoria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841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7175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Ação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61: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(5)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Realizar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Encontro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Gestores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TRT4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181C7"/>
                    </a:solidFill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6350">
                        <a:lnSpc>
                          <a:spcPts val="111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Indicador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815"/>
                </a:tc>
                <a:tc>
                  <a:txBody>
                    <a:bodyPr/>
                    <a:lstStyle/>
                    <a:p>
                      <a:pPr marL="74930" marR="347345" indent="250190">
                        <a:lnSpc>
                          <a:spcPct val="110200"/>
                        </a:lnSpc>
                        <a:tabLst>
                          <a:tab pos="1100455" algn="l"/>
                          <a:tab pos="1263015" algn="l"/>
                          <a:tab pos="1949450" algn="l"/>
                          <a:tab pos="2996565" algn="l"/>
                          <a:tab pos="3084195" algn="l"/>
                        </a:tabLst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Área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Período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Previsão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de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Responsável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início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Período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fim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recursos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11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Status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815"/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00000" y="6338689"/>
          <a:ext cx="5848350" cy="56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069"/>
                <a:gridCol w="981709"/>
                <a:gridCol w="963930"/>
                <a:gridCol w="1115695"/>
                <a:gridCol w="808989"/>
                <a:gridCol w="962660"/>
              </a:tblGrid>
              <a:tr h="561975">
                <a:tc>
                  <a:txBody>
                    <a:bodyPr/>
                    <a:lstStyle/>
                    <a:p>
                      <a:pPr algn="ctr" marL="102870" marR="74295">
                        <a:lnSpc>
                          <a:spcPct val="110200"/>
                        </a:lnSpc>
                        <a:spcBef>
                          <a:spcPts val="7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Qualidade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Vida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Escola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Judicial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setembro/2024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setembro/2024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iniciada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00000" y="8234164"/>
          <a:ext cx="5848350" cy="56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069"/>
                <a:gridCol w="981709"/>
                <a:gridCol w="963930"/>
                <a:gridCol w="1115695"/>
                <a:gridCol w="808989"/>
                <a:gridCol w="962660"/>
              </a:tblGrid>
              <a:tr h="561975">
                <a:tc>
                  <a:txBody>
                    <a:bodyPr/>
                    <a:lstStyle/>
                    <a:p>
                      <a:pPr algn="ctr" marL="102870" marR="74295">
                        <a:lnSpc>
                          <a:spcPct val="110200"/>
                        </a:lnSpc>
                        <a:spcBef>
                          <a:spcPts val="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Qualidade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Vida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90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Escola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Judicial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setembro/2024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setembro/2024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iniciada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6482989" y="306878"/>
            <a:ext cx="1898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solidFill>
                  <a:srgbClr val="1181C7"/>
                </a:solidFill>
                <a:latin typeface="Verdana"/>
                <a:cs typeface="Verdana"/>
              </a:rPr>
              <a:t>92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0000" y="899914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05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50"/>
              </a:spcBef>
              <a:tabLst>
                <a:tab pos="17532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59: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(3) Promover Círculos de Construção de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Paz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82642" y="1334653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938731" y="1151098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64355" y="1151098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60045" y="1151098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48594" y="2120664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77900" y="2105087"/>
            <a:ext cx="477456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Previstos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Círculos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Paz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meses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março,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abril,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junho,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julho,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agosto, </a:t>
            </a:r>
            <a:r>
              <a:rPr dirty="0" sz="1000">
                <a:latin typeface="Arial MT"/>
                <a:cs typeface="Arial MT"/>
              </a:rPr>
              <a:t>setembro,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outubro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novembro.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00000" y="2509639"/>
            <a:ext cx="5772150" cy="55245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270" rIns="0" bIns="0" rtlCol="0" vert="horz">
            <a:spAutoFit/>
          </a:bodyPr>
          <a:lstStyle/>
          <a:p>
            <a:pPr marL="990600" marR="362585" indent="-908685">
              <a:lnSpc>
                <a:spcPct val="110200"/>
              </a:lnSpc>
              <a:spcBef>
                <a:spcPts val="10"/>
              </a:spcBef>
            </a:pPr>
            <a:r>
              <a:rPr dirty="0" sz="1000" b="1">
                <a:latin typeface="Arial"/>
                <a:cs typeface="Arial"/>
              </a:rPr>
              <a:t>Observações</a:t>
            </a:r>
            <a:r>
              <a:rPr dirty="0" sz="1000" spc="135" b="1">
                <a:latin typeface="Arial"/>
                <a:cs typeface="Arial"/>
              </a:rPr>
              <a:t>  </a:t>
            </a:r>
            <a:r>
              <a:rPr dirty="0" sz="1000">
                <a:latin typeface="Arial MT"/>
                <a:cs typeface="Arial MT"/>
              </a:rPr>
              <a:t>Obs.: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É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possível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realizar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círculos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contratação,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há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equipe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da </a:t>
            </a:r>
            <a:r>
              <a:rPr dirty="0" sz="1000">
                <a:latin typeface="Arial MT"/>
                <a:cs typeface="Arial MT"/>
              </a:rPr>
              <a:t>SeSaúde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profissionais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capacitação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tanto,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entanto,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for </a:t>
            </a:r>
            <a:r>
              <a:rPr dirty="0" sz="1000">
                <a:latin typeface="Arial MT"/>
                <a:cs typeface="Arial MT"/>
              </a:rPr>
              <a:t>disponibilizada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verba,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há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previsão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contratação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(no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valor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(R$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32.000,00).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63376" y="3499817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60: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185428" y="3279472"/>
            <a:ext cx="4176395" cy="630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1905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(4) Promover os cursos livres EAD_CURSO VIDA QUE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TE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QUERO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BEM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EAD_CURSO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PAI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PRESENTE: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CUIDADO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1492885">
              <a:lnSpc>
                <a:spcPct val="100000"/>
              </a:lnSpc>
              <a:spcBef>
                <a:spcPts val="14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COMPROMISSO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82642" y="4129546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938731" y="3945991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964355" y="3945991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813531" y="412954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860045" y="3945991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984447" y="4129546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48594" y="6911838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00000" y="712926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032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6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00000" y="7576939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2095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65"/>
              </a:spcBef>
              <a:tabLst>
                <a:tab pos="115252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62: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(6)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Encontro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Institucional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Magistratura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TRT4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082642" y="8013762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938731" y="7830207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964355" y="7830207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860045" y="7830207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48594" y="8799772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00000" y="901521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222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7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9998" y="899921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1757164"/>
          <a:ext cx="5848350" cy="552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069"/>
                <a:gridCol w="1025525"/>
                <a:gridCol w="866775"/>
                <a:gridCol w="1177290"/>
                <a:gridCol w="799464"/>
                <a:gridCol w="962025"/>
              </a:tblGrid>
              <a:tr h="552450">
                <a:tc>
                  <a:txBody>
                    <a:bodyPr/>
                    <a:lstStyle/>
                    <a:p>
                      <a:pPr algn="ctr" marL="102870" marR="74295">
                        <a:lnSpc>
                          <a:spcPct val="1102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Qualidade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Vida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Escola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Judicial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março/2024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andamento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3643114"/>
          <a:ext cx="5848350" cy="56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025"/>
                <a:gridCol w="975994"/>
                <a:gridCol w="902334"/>
                <a:gridCol w="1170304"/>
                <a:gridCol w="799464"/>
                <a:gridCol w="962025"/>
              </a:tblGrid>
              <a:tr h="561975">
                <a:tc>
                  <a:txBody>
                    <a:bodyPr/>
                    <a:lstStyle/>
                    <a:p>
                      <a:pPr algn="ctr" marL="102870" marR="95250">
                        <a:lnSpc>
                          <a:spcPct val="1102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Qualidade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Vida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1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2870" marR="109855">
                        <a:lnSpc>
                          <a:spcPct val="1102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Saúde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Assistência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1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janeiro/2024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dezembro/2024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iniciada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5729089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050"/>
                <a:gridCol w="1089025"/>
                <a:gridCol w="889000"/>
                <a:gridCol w="1060450"/>
                <a:gridCol w="863600"/>
                <a:gridCol w="962025"/>
              </a:tblGrid>
              <a:tr h="666750">
                <a:tc>
                  <a:txBody>
                    <a:bodyPr/>
                    <a:lstStyle/>
                    <a:p>
                      <a:pPr algn="ctr" marL="140970" marR="79375">
                        <a:lnSpc>
                          <a:spcPct val="110200"/>
                        </a:lnSpc>
                        <a:spcBef>
                          <a:spcPts val="6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Qualidade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Vida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44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995" marR="98425">
                        <a:lnSpc>
                          <a:spcPct val="110200"/>
                        </a:lnSpc>
                        <a:spcBef>
                          <a:spcPts val="7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Comitê Gestor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Equidade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Gênero, Raça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março/2024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1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março/2024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1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77495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1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Concluída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110">
                    <a:solidFill>
                      <a:srgbClr val="33A75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00000" y="8119864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275"/>
                <a:gridCol w="1083945"/>
                <a:gridCol w="871219"/>
                <a:gridCol w="1042669"/>
                <a:gridCol w="880745"/>
                <a:gridCol w="962025"/>
              </a:tblGrid>
              <a:tr h="666750">
                <a:tc>
                  <a:txBody>
                    <a:bodyPr/>
                    <a:lstStyle/>
                    <a:p>
                      <a:pPr algn="ctr" marL="96520" marR="57150">
                        <a:lnSpc>
                          <a:spcPct val="110200"/>
                        </a:lnSpc>
                        <a:spcBef>
                          <a:spcPts val="67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em Equidade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572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4769" marR="115570">
                        <a:lnSpc>
                          <a:spcPct val="110200"/>
                        </a:lnSpc>
                        <a:spcBef>
                          <a:spcPts val="8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Comitê Gestor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Equidade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Gênero, Raça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maio/2024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maio/2024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73025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dirty="0" sz="9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Cancelada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6484944" y="306878"/>
            <a:ext cx="1879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solidFill>
                  <a:srgbClr val="1181C7"/>
                </a:solidFill>
                <a:latin typeface="Verdana"/>
                <a:cs typeface="Verdana"/>
              </a:rPr>
              <a:t>93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63376" y="1007243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63: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93899" y="887605"/>
            <a:ext cx="4359275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7530" marR="5080" indent="-1828164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(7)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Promover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projeto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"O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Literatura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Tem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Oferecer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Justiça?"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82642" y="1536166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938731" y="135261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64355" y="135261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813531" y="153616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60045" y="135261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984447" y="1536166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48594" y="2322177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00000" y="253821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159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7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00000" y="2985889"/>
            <a:ext cx="5772150" cy="266700"/>
          </a:xfrm>
          <a:prstGeom prst="rect">
            <a:avLst/>
          </a:prstGeom>
          <a:solidFill>
            <a:srgbClr val="1181C7"/>
          </a:solidFill>
        </p:spPr>
        <p:txBody>
          <a:bodyPr wrap="square" lIns="0" tIns="2222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75"/>
              </a:spcBef>
              <a:tabLst>
                <a:tab pos="138874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64: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(8)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Promover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projeto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"Incentivo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exame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periódico"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82642" y="3424101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938731" y="3240744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964355" y="3240744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860045" y="3240744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48594" y="4210211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00000" y="442416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349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8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00000" y="4881364"/>
            <a:ext cx="5772150" cy="457200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524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20"/>
              </a:spcBef>
              <a:tabLst>
                <a:tab pos="1050290" algn="l"/>
              </a:tabLst>
            </a:pP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baseline="-37037" sz="1800" spc="-37" b="1">
                <a:solidFill>
                  <a:srgbClr val="FFFFFF"/>
                </a:solidFill>
                <a:latin typeface="Arial"/>
                <a:cs typeface="Arial"/>
              </a:rPr>
              <a:t>65:</a:t>
            </a: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(1)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publicação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matéria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endParaRPr sz="1200">
              <a:latin typeface="Arial"/>
              <a:cs typeface="Arial"/>
            </a:endParaRPr>
          </a:p>
          <a:p>
            <a:pPr marL="2536825">
              <a:lnSpc>
                <a:spcPct val="100000"/>
              </a:lnSpc>
              <a:spcBef>
                <a:spcPts val="14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Mulher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(08/03)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82642" y="5513647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938731" y="5330291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964355" y="5330291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860045" y="5330291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48594" y="6400465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00000" y="661491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349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8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00000" y="7072114"/>
            <a:ext cx="5772150" cy="65722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5715" rIns="0" bIns="0" rtlCol="0" vert="horz">
            <a:spAutoFit/>
          </a:bodyPr>
          <a:lstStyle/>
          <a:p>
            <a:pPr marL="163195" marR="80645" indent="887094">
              <a:lnSpc>
                <a:spcPts val="1590"/>
              </a:lnSpc>
              <a:spcBef>
                <a:spcPts val="45"/>
              </a:spcBef>
              <a:tabLst>
                <a:tab pos="121158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(2)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publicação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matéria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sobr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66: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Internacional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Combate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Homofobia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Transfobia</a:t>
            </a:r>
            <a:endParaRPr sz="1200">
              <a:latin typeface="Arial"/>
              <a:cs typeface="Arial"/>
            </a:endParaRPr>
          </a:p>
          <a:p>
            <a:pPr marL="3125470">
              <a:lnSpc>
                <a:spcPct val="100000"/>
              </a:lnSpc>
              <a:spcBef>
                <a:spcPts val="6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(17/05)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082642" y="7905415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938731" y="7722058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964355" y="7722058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860045" y="7722058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48594" y="8792232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00000" y="9005689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413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9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1757164"/>
          <a:ext cx="584835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275"/>
                <a:gridCol w="1076325"/>
                <a:gridCol w="879475"/>
                <a:gridCol w="1050925"/>
                <a:gridCol w="873125"/>
                <a:gridCol w="962025"/>
              </a:tblGrid>
              <a:tr h="657225">
                <a:tc>
                  <a:txBody>
                    <a:bodyPr/>
                    <a:lstStyle/>
                    <a:p>
                      <a:pPr algn="ctr" marL="96520" marR="57150">
                        <a:lnSpc>
                          <a:spcPct val="110200"/>
                        </a:lnSpc>
                        <a:spcBef>
                          <a:spcPts val="62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em Equidade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874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4769" marR="107950">
                        <a:lnSpc>
                          <a:spcPct val="110200"/>
                        </a:lnSpc>
                        <a:spcBef>
                          <a:spcPts val="2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Comitê Gestor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Equidade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Gênero, Raça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junho/2024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junho/2024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Concluída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33A753"/>
                    </a:solidFill>
                  </a:tcPr>
                </a:tc>
              </a:tr>
            </a:tbl>
          </a:graphicData>
        </a:graphic>
      </p:graphicFrame>
      <p:sp>
        <p:nvSpPr>
          <p:cNvPr id="35" name="object 3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3947914"/>
          <a:ext cx="584835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275"/>
                <a:gridCol w="1019175"/>
                <a:gridCol w="936625"/>
                <a:gridCol w="1108075"/>
                <a:gridCol w="815975"/>
                <a:gridCol w="962025"/>
              </a:tblGrid>
              <a:tr h="657225">
                <a:tc>
                  <a:txBody>
                    <a:bodyPr/>
                    <a:lstStyle/>
                    <a:p>
                      <a:pPr algn="ctr" marL="96520" marR="57150">
                        <a:lnSpc>
                          <a:spcPct val="110200"/>
                        </a:lnSpc>
                        <a:spcBef>
                          <a:spcPts val="62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em Equidade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874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4769" marR="50800">
                        <a:lnSpc>
                          <a:spcPct val="110200"/>
                        </a:lnSpc>
                        <a:spcBef>
                          <a:spcPts val="2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Comitê Gestor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Equidade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Gênero, Raça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novembro/2024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novembro/2024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6129139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275"/>
                <a:gridCol w="1026794"/>
                <a:gridCol w="928369"/>
                <a:gridCol w="1099819"/>
                <a:gridCol w="823595"/>
                <a:gridCol w="962025"/>
              </a:tblGrid>
              <a:tr h="666750">
                <a:tc>
                  <a:txBody>
                    <a:bodyPr/>
                    <a:lstStyle/>
                    <a:p>
                      <a:pPr algn="ctr" marL="96520" marR="57150">
                        <a:lnSpc>
                          <a:spcPct val="110200"/>
                        </a:lnSpc>
                        <a:spcBef>
                          <a:spcPts val="69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em Equidade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763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4769" marR="58419">
                        <a:lnSpc>
                          <a:spcPct val="110200"/>
                        </a:lnSpc>
                        <a:spcBef>
                          <a:spcPts val="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Comitê Gestor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Equidade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Gênero, Raça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setembro/2024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12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setembro/2024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12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12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1285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8319889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275"/>
                <a:gridCol w="1060450"/>
                <a:gridCol w="854075"/>
                <a:gridCol w="1149350"/>
                <a:gridCol w="815975"/>
                <a:gridCol w="962025"/>
              </a:tblGrid>
              <a:tr h="666750">
                <a:tc>
                  <a:txBody>
                    <a:bodyPr/>
                    <a:lstStyle/>
                    <a:p>
                      <a:pPr algn="ctr" marL="96520" marR="57150">
                        <a:lnSpc>
                          <a:spcPct val="110200"/>
                        </a:lnSpc>
                        <a:spcBef>
                          <a:spcPts val="68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em Equidade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69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4769" marR="92075">
                        <a:lnSpc>
                          <a:spcPct val="110200"/>
                        </a:lnSpc>
                        <a:spcBef>
                          <a:spcPts val="9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Comitê Gestor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Equidade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Gênero, Raça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43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janeiro/2024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6470006" y="306878"/>
            <a:ext cx="2032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94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0000" y="899914"/>
            <a:ext cx="5772150" cy="457200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05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50"/>
              </a:spcBef>
              <a:tabLst>
                <a:tab pos="1050290" algn="l"/>
              </a:tabLst>
            </a:pP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baseline="-37037" sz="1800" spc="-37" b="1">
                <a:solidFill>
                  <a:srgbClr val="FFFFFF"/>
                </a:solidFill>
                <a:latin typeface="Arial"/>
                <a:cs typeface="Arial"/>
              </a:rPr>
              <a:t>67:</a:t>
            </a: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(3)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publicação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matéria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endParaRPr sz="1200">
              <a:latin typeface="Arial"/>
              <a:cs typeface="Arial"/>
            </a:endParaRPr>
          </a:p>
          <a:p>
            <a:pPr marL="1948814">
              <a:lnSpc>
                <a:spcPct val="100000"/>
              </a:lnSpc>
              <a:spcBef>
                <a:spcPts val="14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Mundial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Orgulho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LGBT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(28/06)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82642" y="1536166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38731" y="135261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64355" y="1352612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60045" y="1352612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48594" y="2422983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00000" y="2642989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778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4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0000" y="3090664"/>
            <a:ext cx="5772150" cy="457200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841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45"/>
              </a:spcBef>
              <a:tabLst>
                <a:tab pos="1050290" algn="l"/>
              </a:tabLst>
            </a:pP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baseline="-37037" sz="1800" spc="-37" b="1">
                <a:solidFill>
                  <a:srgbClr val="FFFFFF"/>
                </a:solidFill>
                <a:latin typeface="Arial"/>
                <a:cs typeface="Arial"/>
              </a:rPr>
              <a:t>68:</a:t>
            </a: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(4)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publicação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matéria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endParaRPr sz="1200">
              <a:latin typeface="Arial"/>
              <a:cs typeface="Arial"/>
            </a:endParaRPr>
          </a:p>
          <a:p>
            <a:pPr marL="2024380">
              <a:lnSpc>
                <a:spcPct val="100000"/>
              </a:lnSpc>
              <a:spcBef>
                <a:spcPts val="15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Dia Nacional da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Consciência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Negra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82642" y="3726420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38731" y="3543064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964355" y="3543064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860045" y="3543064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48594" y="4613237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00000" y="4833739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714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3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00000" y="5281414"/>
            <a:ext cx="5772150" cy="457200"/>
          </a:xfrm>
          <a:prstGeom prst="rect">
            <a:avLst/>
          </a:prstGeom>
          <a:solidFill>
            <a:srgbClr val="1181C7"/>
          </a:solidFill>
        </p:spPr>
        <p:txBody>
          <a:bodyPr wrap="square" lIns="0" tIns="8890" rIns="0" bIns="0" rtlCol="0" vert="horz">
            <a:spAutoFit/>
          </a:bodyPr>
          <a:lstStyle/>
          <a:p>
            <a:pPr marL="1287145" marR="80645" indent="-1124585">
              <a:lnSpc>
                <a:spcPts val="1590"/>
              </a:lnSpc>
              <a:spcBef>
                <a:spcPts val="70"/>
              </a:spcBef>
              <a:tabLst>
                <a:tab pos="1050290" algn="l"/>
              </a:tabLst>
            </a:pP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baseline="-37037" sz="1800" spc="-37" b="1">
                <a:solidFill>
                  <a:srgbClr val="FFFFFF"/>
                </a:solidFill>
                <a:latin typeface="Arial"/>
                <a:cs typeface="Arial"/>
              </a:rPr>
              <a:t>69:</a:t>
            </a: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(5)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publicação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matéria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sobre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Nacional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 Luta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Pessoa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com Deficiência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(21/09)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82642" y="5916674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38731" y="5733318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964355" y="5733318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860045" y="5733318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48594" y="6803590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00000" y="7024489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651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3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00000" y="7472164"/>
            <a:ext cx="5772150" cy="457200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778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40"/>
              </a:spcBef>
              <a:tabLst>
                <a:tab pos="991235" algn="l"/>
              </a:tabLst>
            </a:pP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baseline="-37037" sz="1800" spc="-37" b="1">
                <a:solidFill>
                  <a:srgbClr val="FFFFFF"/>
                </a:solidFill>
                <a:latin typeface="Arial"/>
                <a:cs typeface="Arial"/>
              </a:rPr>
              <a:t>70:</a:t>
            </a:r>
            <a:r>
              <a:rPr dirty="0" baseline="-37037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(6)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Promover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atuação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Comitê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Equidade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2143125">
              <a:lnSpc>
                <a:spcPct val="100000"/>
              </a:lnSpc>
              <a:spcBef>
                <a:spcPts val="14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Gênero,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Raça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Diversidade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(TST)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82642" y="8107027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938731" y="792347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964355" y="7923472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860045" y="7923472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48594" y="8993844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00000" y="9215239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587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2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9998" y="899921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1757164"/>
          <a:ext cx="5848350" cy="504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9805"/>
                <a:gridCol w="982980"/>
                <a:gridCol w="924560"/>
                <a:gridCol w="1061085"/>
                <a:gridCol w="864235"/>
                <a:gridCol w="962660"/>
              </a:tblGrid>
              <a:tr h="504825">
                <a:tc>
                  <a:txBody>
                    <a:bodyPr/>
                    <a:lstStyle/>
                    <a:p>
                      <a:pPr marL="179070" marR="77470" indent="-111760">
                        <a:lnSpc>
                          <a:spcPct val="110200"/>
                        </a:lnSpc>
                        <a:spcBef>
                          <a:spcPts val="2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Capacitação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Equidade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Escola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Judicial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março/2024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março/2024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77495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Concluída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solidFill>
                      <a:srgbClr val="33A75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3595489"/>
          <a:ext cx="5848350" cy="504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9805"/>
                <a:gridCol w="942975"/>
                <a:gridCol w="955675"/>
                <a:gridCol w="1116330"/>
                <a:gridCol w="815975"/>
                <a:gridCol w="962025"/>
              </a:tblGrid>
              <a:tr h="504825">
                <a:tc>
                  <a:txBody>
                    <a:bodyPr/>
                    <a:lstStyle/>
                    <a:p>
                      <a:pPr marL="179070" marR="77470" indent="-111760">
                        <a:lnSpc>
                          <a:spcPct val="110200"/>
                        </a:lnSpc>
                        <a:spcBef>
                          <a:spcPts val="2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Capacitaçao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Equidade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Diversidade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Escola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Judicial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setembro/2024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novembro/2024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4134135"/>
          <a:ext cx="5848350" cy="209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7265"/>
                <a:gridCol w="977899"/>
                <a:gridCol w="923289"/>
                <a:gridCol w="1047114"/>
                <a:gridCol w="882014"/>
                <a:gridCol w="961389"/>
              </a:tblGrid>
              <a:tr h="194310">
                <a:tc>
                  <a:txBody>
                    <a:bodyPr/>
                    <a:lstStyle/>
                    <a:p>
                      <a:pPr algn="ctr" marR="7620">
                        <a:lnSpc>
                          <a:spcPts val="1105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Detalhamento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075"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Observações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7175"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Ação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73: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181C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(1)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Promover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"Tour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Bonja"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solidFill>
                      <a:srgbClr val="1181C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181C7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7620">
                        <a:lnSpc>
                          <a:spcPct val="1000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Indicador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815"/>
                </a:tc>
                <a:tc>
                  <a:txBody>
                    <a:bodyPr/>
                    <a:lstStyle/>
                    <a:p>
                      <a:pPr marL="73660" marR="113030" indent="250190">
                        <a:lnSpc>
                          <a:spcPct val="110200"/>
                        </a:lnSpc>
                        <a:spcBef>
                          <a:spcPts val="50"/>
                        </a:spcBef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Área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Responsável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/>
                </a:tc>
                <a:tc gridSpan="3">
                  <a:txBody>
                    <a:bodyPr/>
                    <a:lstStyle/>
                    <a:p>
                      <a:pPr marL="283210" marR="116839" indent="-162560">
                        <a:lnSpc>
                          <a:spcPct val="110200"/>
                        </a:lnSpc>
                        <a:spcBef>
                          <a:spcPts val="50"/>
                        </a:spcBef>
                        <a:tabLst>
                          <a:tab pos="970280" algn="l"/>
                          <a:tab pos="2016760" algn="l"/>
                          <a:tab pos="21050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Período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Previsão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de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início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Período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fim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recursos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Status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815"/>
                </a:tc>
              </a:tr>
              <a:tr h="361950">
                <a:tc>
                  <a:txBody>
                    <a:bodyPr/>
                    <a:lstStyle/>
                    <a:p>
                      <a:pPr marL="57785" marR="66040" indent="9525">
                        <a:lnSpc>
                          <a:spcPct val="110200"/>
                        </a:lnSpc>
                        <a:spcBef>
                          <a:spcPts val="9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Capacitação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43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Escola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Judicial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abril/2024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julho/2024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175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solidFill>
                      <a:srgbClr val="9999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Detalhamento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8286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Parceria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DivSai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EJ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222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19075"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Observações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899998" y="6462521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00000" y="7319764"/>
          <a:ext cx="5848350" cy="723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010"/>
                <a:gridCol w="953135"/>
                <a:gridCol w="963930"/>
                <a:gridCol w="1115695"/>
                <a:gridCol w="808989"/>
                <a:gridCol w="962660"/>
              </a:tblGrid>
              <a:tr h="723900">
                <a:tc>
                  <a:txBody>
                    <a:bodyPr/>
                    <a:lstStyle/>
                    <a:p>
                      <a:pPr algn="ctr" marL="46355" marR="46355">
                        <a:lnSpc>
                          <a:spcPct val="110200"/>
                        </a:lnSpc>
                        <a:spcBef>
                          <a:spcPts val="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Capacitação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Sustentabilidad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90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Escola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Judicial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23189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setembro/2024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23189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setembro/2024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23189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23189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iniciada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23189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34" name="object 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6483268" y="306878"/>
            <a:ext cx="1898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solidFill>
                  <a:srgbClr val="1181C7"/>
                </a:solidFill>
                <a:latin typeface="Verdana"/>
                <a:cs typeface="Verdana"/>
              </a:rPr>
              <a:t>95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63376" y="1007243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71: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11535" y="887605"/>
            <a:ext cx="432435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09345" marR="5080" indent="-110998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(1)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Promover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Aula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Inaugural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EJud4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Relações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Poder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Direito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Trabalho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82642" y="1536166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38731" y="135261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64355" y="135261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13531" y="1536166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860045" y="135261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984447" y="1536166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48594" y="2271774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00000" y="2490589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905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5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00000" y="2938264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68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55"/>
              </a:spcBef>
              <a:tabLst>
                <a:tab pos="163512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72: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(2)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Promover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Fórum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Educação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Antirracista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82642" y="3373697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938731" y="3190341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964355" y="3190341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860045" y="3190341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63376" y="6570340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74: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065026" y="6450801"/>
            <a:ext cx="441706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21790" marR="5080" indent="-1622425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(2)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Promover a palestra sobre Mudanças Climáticas -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Projet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Carbono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Neutro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82642" y="7099262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938731" y="6915906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964355" y="6915906"/>
            <a:ext cx="681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813531" y="7099262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860045" y="6915906"/>
            <a:ext cx="738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984447" y="7099262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48594" y="8053350"/>
            <a:ext cx="31140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Detalhamento</a:t>
            </a:r>
            <a:r>
              <a:rPr dirty="0" sz="1000" spc="36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Palestrante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Dra.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Rafaela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-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Juíza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TRF4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00000" y="8272264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841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4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1547614"/>
          <a:ext cx="5848350" cy="361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250"/>
                <a:gridCol w="987425"/>
                <a:gridCol w="898525"/>
                <a:gridCol w="1082675"/>
                <a:gridCol w="857250"/>
                <a:gridCol w="962025"/>
              </a:tblGrid>
              <a:tr h="361950">
                <a:tc>
                  <a:txBody>
                    <a:bodyPr/>
                    <a:lstStyle/>
                    <a:p>
                      <a:pPr marL="57785" marR="73025" indent="9525">
                        <a:lnSpc>
                          <a:spcPct val="110200"/>
                        </a:lnSpc>
                        <a:spcBef>
                          <a:spcPts val="9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Capacitação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43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Escola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Judicial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junho/2024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agosto/2024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0965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"/>
          <p:cNvSpPr/>
          <p:nvPr/>
        </p:nvSpPr>
        <p:spPr>
          <a:xfrm>
            <a:off x="899998" y="2757296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3605014"/>
          <a:ext cx="5848350" cy="361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250"/>
                <a:gridCol w="971550"/>
                <a:gridCol w="889000"/>
                <a:gridCol w="1149350"/>
                <a:gridCol w="815975"/>
                <a:gridCol w="962025"/>
              </a:tblGrid>
              <a:tr h="361950">
                <a:tc>
                  <a:txBody>
                    <a:bodyPr/>
                    <a:lstStyle/>
                    <a:p>
                      <a:pPr marL="57785" marR="73025" indent="9525">
                        <a:lnSpc>
                          <a:spcPct val="110200"/>
                        </a:lnSpc>
                        <a:spcBef>
                          <a:spcPts val="8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Capacitação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Escola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Judicial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96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janeiro/2024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96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dezembro/2024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96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96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9695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3999793"/>
          <a:ext cx="5848350" cy="124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994"/>
                <a:gridCol w="4041139"/>
                <a:gridCol w="754379"/>
              </a:tblGrid>
              <a:tr h="195580">
                <a:tc>
                  <a:txBody>
                    <a:bodyPr/>
                    <a:lstStyle/>
                    <a:p>
                      <a:pPr algn="ctr" marR="6350">
                        <a:lnSpc>
                          <a:spcPts val="1105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Detalhamento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075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Observações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7175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Ação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77: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marL="81978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(1)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Lançar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nova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página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Sustentabilidade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181C7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6350">
                        <a:lnSpc>
                          <a:spcPts val="111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Indicador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marL="74930" marR="323850" indent="250190">
                        <a:lnSpc>
                          <a:spcPct val="110200"/>
                        </a:lnSpc>
                        <a:tabLst>
                          <a:tab pos="1100455" algn="l"/>
                          <a:tab pos="1263015" algn="l"/>
                          <a:tab pos="1949450" algn="l"/>
                          <a:tab pos="2996565" algn="l"/>
                          <a:tab pos="3084195" algn="l"/>
                        </a:tabLst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Área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Período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Previsão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de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Responsável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início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Período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fim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recursos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9375">
                        <a:lnSpc>
                          <a:spcPts val="111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Status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180"/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00000" y="5290939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69"/>
                <a:gridCol w="1063625"/>
                <a:gridCol w="852169"/>
                <a:gridCol w="1066800"/>
                <a:gridCol w="873125"/>
                <a:gridCol w="962025"/>
              </a:tblGrid>
              <a:tr h="666750">
                <a:tc>
                  <a:txBody>
                    <a:bodyPr/>
                    <a:lstStyle/>
                    <a:p>
                      <a:pPr algn="ctr" marL="57785" marR="42545">
                        <a:lnSpc>
                          <a:spcPct val="110200"/>
                        </a:lnSpc>
                        <a:spcBef>
                          <a:spcPts val="67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572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81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50165" marR="12827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abril/2024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junho/2024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Concluída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33A753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/>
          <p:nvPr/>
        </p:nvSpPr>
        <p:spPr>
          <a:xfrm>
            <a:off x="899998" y="6633971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900000" y="7481689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69"/>
                <a:gridCol w="1038225"/>
                <a:gridCol w="845819"/>
                <a:gridCol w="1155700"/>
                <a:gridCol w="815975"/>
                <a:gridCol w="962025"/>
              </a:tblGrid>
              <a:tr h="666750">
                <a:tc>
                  <a:txBody>
                    <a:bodyPr/>
                    <a:lstStyle/>
                    <a:p>
                      <a:pPr algn="ctr" marL="57785" marR="42545">
                        <a:lnSpc>
                          <a:spcPct val="110200"/>
                        </a:lnSpc>
                        <a:spcBef>
                          <a:spcPts val="67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572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50165" marR="10287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413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março/2024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novembro/2024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38" name="object 3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6477265" y="306878"/>
            <a:ext cx="1955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96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0000" y="899914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05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50"/>
              </a:spcBef>
              <a:tabLst>
                <a:tab pos="117284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75: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(3)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Promover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 capacitação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dos Ecolegas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 seus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substitutos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82642" y="1334653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38731" y="1151098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64355" y="1151098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60045" y="1151098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48594" y="2003090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006659" y="1903573"/>
            <a:ext cx="452120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3230" marR="5080" indent="-1701164">
              <a:lnSpc>
                <a:spcPct val="110200"/>
              </a:lnSpc>
              <a:spcBef>
                <a:spcPts val="100"/>
              </a:spcBef>
            </a:pPr>
            <a:r>
              <a:rPr dirty="0" sz="1000" spc="-20">
                <a:latin typeface="Arial MT"/>
                <a:cs typeface="Arial MT"/>
              </a:rPr>
              <a:t>Temática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gestão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resíduos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outras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envolvendo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edificação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(economia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energia,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água,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etc.)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00000" y="2300089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476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9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63376" y="2861543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76: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39502" y="2742004"/>
            <a:ext cx="4468495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26235" marR="5080" indent="-162687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(4)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Promover 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participação nos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cursos Livres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na temática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sustentabilidade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82642" y="3390565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938731" y="3207010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964355" y="3207010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813531" y="3390565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860045" y="3207010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984447" y="3390565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48594" y="5963803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00000" y="617676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476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9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063376" y="6738317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78: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022759" y="6618878"/>
            <a:ext cx="4501515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23745" marR="5080" indent="-202438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(2)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Divulgar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Ecopontos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email.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Sensibilizar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respeito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coleta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82642" y="7267240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938731" y="7083685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964355" y="7083685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813531" y="7267240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860045" y="7083685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984447" y="7267240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48594" y="8154057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00000" y="836751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413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9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1547614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69"/>
                <a:gridCol w="1047750"/>
                <a:gridCol w="883919"/>
                <a:gridCol w="1050925"/>
                <a:gridCol w="873125"/>
                <a:gridCol w="962025"/>
              </a:tblGrid>
              <a:tr h="666750">
                <a:tc>
                  <a:txBody>
                    <a:bodyPr/>
                    <a:lstStyle/>
                    <a:p>
                      <a:pPr algn="ctr" marL="57785" marR="42545">
                        <a:lnSpc>
                          <a:spcPct val="110200"/>
                        </a:lnSpc>
                        <a:spcBef>
                          <a:spcPts val="68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69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22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50165" marR="112395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junho/2024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junho/2024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0000" y="3538339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69"/>
                <a:gridCol w="1038225"/>
                <a:gridCol w="845819"/>
                <a:gridCol w="1155700"/>
                <a:gridCol w="815975"/>
                <a:gridCol w="962025"/>
              </a:tblGrid>
              <a:tr h="666750">
                <a:tc>
                  <a:txBody>
                    <a:bodyPr/>
                    <a:lstStyle/>
                    <a:p>
                      <a:pPr algn="ctr" marL="57785" marR="42545">
                        <a:lnSpc>
                          <a:spcPct val="110200"/>
                        </a:lnSpc>
                        <a:spcBef>
                          <a:spcPts val="67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50165" marR="10287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março/2024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novembro/2024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5529064"/>
          <a:ext cx="584835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69"/>
                <a:gridCol w="1038225"/>
                <a:gridCol w="845819"/>
                <a:gridCol w="1155700"/>
                <a:gridCol w="815975"/>
                <a:gridCol w="962025"/>
              </a:tblGrid>
              <a:tr h="657225">
                <a:tc>
                  <a:txBody>
                    <a:bodyPr/>
                    <a:lstStyle/>
                    <a:p>
                      <a:pPr algn="ctr" marL="57785" marR="42545">
                        <a:lnSpc>
                          <a:spcPct val="110200"/>
                        </a:lnSpc>
                        <a:spcBef>
                          <a:spcPts val="65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318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50165" marR="10287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159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março/2024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novembro/2024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899998" y="6862571"/>
            <a:ext cx="5772150" cy="466725"/>
          </a:xfrm>
          <a:custGeom>
            <a:avLst/>
            <a:gdLst/>
            <a:ahLst/>
            <a:cxnLst/>
            <a:rect l="l" t="t" r="r" b="b"/>
            <a:pathLst>
              <a:path w="5772150" h="466725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66725"/>
                </a:lnTo>
                <a:lnTo>
                  <a:pt x="962025" y="466725"/>
                </a:lnTo>
                <a:lnTo>
                  <a:pt x="5772150" y="466725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00000" y="7719814"/>
          <a:ext cx="5848350" cy="65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69"/>
                <a:gridCol w="1038225"/>
                <a:gridCol w="845819"/>
                <a:gridCol w="1155700"/>
                <a:gridCol w="815975"/>
                <a:gridCol w="962025"/>
              </a:tblGrid>
              <a:tr h="657225">
                <a:tc>
                  <a:txBody>
                    <a:bodyPr/>
                    <a:lstStyle/>
                    <a:p>
                      <a:pPr algn="ctr" marL="57785" marR="42545">
                        <a:lnSpc>
                          <a:spcPct val="110200"/>
                        </a:lnSpc>
                        <a:spcBef>
                          <a:spcPts val="65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25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50165" marR="10287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09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março/2024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620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novembro/2024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620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620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6205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481175" y="306878"/>
            <a:ext cx="1917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97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0000" y="899914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05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50"/>
              </a:spcBef>
              <a:tabLst>
                <a:tab pos="101282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79: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(3) Divulgar dados de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sustentabilidade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 no mês do meio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ambiente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82642" y="1334653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38731" y="1151098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64355" y="1151098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60045" y="1151098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48594" y="2221470"/>
            <a:ext cx="45872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845" algn="l"/>
              </a:tabLst>
            </a:pPr>
            <a:r>
              <a:rPr dirty="0" sz="1000" spc="-10" b="1">
                <a:latin typeface="Arial"/>
                <a:cs typeface="Arial"/>
              </a:rPr>
              <a:t>Detalhamento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>
                <a:latin typeface="Arial MT"/>
                <a:cs typeface="Arial MT"/>
              </a:rPr>
              <a:t>Comunicar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sobre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destinação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materiais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0000" y="2442964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587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2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00000" y="2890639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714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35"/>
              </a:spcBef>
              <a:tabLst>
                <a:tab pos="20199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80: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(3)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Publicizar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relatórios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atividades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82642" y="3323394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38731" y="3139839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964355" y="3139839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860045" y="3139839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48594" y="4210211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00000" y="442416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349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8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00000" y="4881364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524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20"/>
              </a:spcBef>
              <a:tabLst>
                <a:tab pos="119824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81: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(4)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exposição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itinerante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cubos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82642" y="5312035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938731" y="5128679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964355" y="5128679"/>
            <a:ext cx="175641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0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860045" y="5128679"/>
            <a:ext cx="1537970" cy="3613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0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48594" y="6198951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00000" y="6414889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159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70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63376" y="6973465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82: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179921" y="6854026"/>
            <a:ext cx="418719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69365" marR="5080" indent="-127000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(5) Atuar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junto ao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Grupo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Interinstitucional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Cooperaçã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Socioambiental</a:t>
            </a:r>
            <a:r>
              <a:rPr dirty="0" sz="12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GISA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82642" y="7502388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938731" y="7318833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964355" y="7318833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813531" y="7502388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860045" y="7318833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984447" y="7502388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48594" y="8389205"/>
            <a:ext cx="40125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37155" algn="l"/>
              </a:tabLst>
            </a:pPr>
            <a:r>
              <a:rPr dirty="0" sz="1000" spc="-10" b="1">
                <a:latin typeface="Arial"/>
                <a:cs typeface="Arial"/>
              </a:rPr>
              <a:t>Detalhamento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>
                <a:latin typeface="Arial MT"/>
                <a:cs typeface="Arial MT"/>
              </a:rPr>
              <a:t>Café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Práticas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00000" y="8605639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095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6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1547614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69"/>
                <a:gridCol w="1038225"/>
                <a:gridCol w="845819"/>
                <a:gridCol w="1155700"/>
                <a:gridCol w="815975"/>
                <a:gridCol w="962025"/>
              </a:tblGrid>
              <a:tr h="666750">
                <a:tc>
                  <a:txBody>
                    <a:bodyPr/>
                    <a:lstStyle/>
                    <a:p>
                      <a:pPr algn="ctr" marL="57785" marR="42545">
                        <a:lnSpc>
                          <a:spcPct val="110200"/>
                        </a:lnSpc>
                        <a:spcBef>
                          <a:spcPts val="68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69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50165" marR="10287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março/2024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novembro/2024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"/>
          <p:cNvSpPr/>
          <p:nvPr/>
        </p:nvSpPr>
        <p:spPr>
          <a:xfrm>
            <a:off x="899998" y="2890646"/>
            <a:ext cx="5772150" cy="457200"/>
          </a:xfrm>
          <a:custGeom>
            <a:avLst/>
            <a:gdLst/>
            <a:ahLst/>
            <a:cxnLst/>
            <a:rect l="l" t="t" r="r" b="b"/>
            <a:pathLst>
              <a:path w="5772150" h="457200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457200"/>
                </a:lnTo>
                <a:lnTo>
                  <a:pt x="962025" y="457200"/>
                </a:lnTo>
                <a:lnTo>
                  <a:pt x="5772150" y="457200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00000" y="3738364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69"/>
                <a:gridCol w="1038225"/>
                <a:gridCol w="845819"/>
                <a:gridCol w="1155700"/>
                <a:gridCol w="815975"/>
                <a:gridCol w="962025"/>
              </a:tblGrid>
              <a:tr h="666750">
                <a:tc>
                  <a:txBody>
                    <a:bodyPr/>
                    <a:lstStyle/>
                    <a:p>
                      <a:pPr algn="ctr" marL="57785" marR="42545">
                        <a:lnSpc>
                          <a:spcPct val="110200"/>
                        </a:lnSpc>
                        <a:spcBef>
                          <a:spcPts val="68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50165" marR="10287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março/2024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novembro/2024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0000" y="4436454"/>
          <a:ext cx="5848350" cy="124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994"/>
                <a:gridCol w="979805"/>
                <a:gridCol w="2935604"/>
                <a:gridCol w="880745"/>
              </a:tblGrid>
              <a:tr h="187325">
                <a:tc>
                  <a:txBody>
                    <a:bodyPr/>
                    <a:lstStyle/>
                    <a:p>
                      <a:pPr algn="ctr" marR="6350">
                        <a:lnSpc>
                          <a:spcPts val="1105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Detalhamento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8600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Observações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7175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Ação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85: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(8)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Promover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Semana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Lixo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Zero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solidFill>
                      <a:srgbClr val="118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181C7"/>
                    </a:solidFill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6350">
                        <a:lnSpc>
                          <a:spcPts val="111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Indicador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 marL="74930" marR="113030" indent="250190">
                        <a:lnSpc>
                          <a:spcPct val="110200"/>
                        </a:lnSpc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Área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Responsável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3210" marR="198120" indent="-162560">
                        <a:lnSpc>
                          <a:spcPct val="110200"/>
                        </a:lnSpc>
                        <a:tabLst>
                          <a:tab pos="970280" algn="l"/>
                          <a:tab pos="2016760" algn="l"/>
                          <a:tab pos="21050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Período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Previsão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de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início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Período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fim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		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recursos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5740">
                        <a:lnSpc>
                          <a:spcPts val="111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Status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275"/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00000" y="5729089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69"/>
                <a:gridCol w="1020444"/>
                <a:gridCol w="910589"/>
                <a:gridCol w="1077595"/>
                <a:gridCol w="845820"/>
                <a:gridCol w="962025"/>
              </a:tblGrid>
              <a:tr h="666750">
                <a:tc>
                  <a:txBody>
                    <a:bodyPr/>
                    <a:lstStyle/>
                    <a:p>
                      <a:pPr algn="ctr" marL="57785" marR="42545">
                        <a:lnSpc>
                          <a:spcPct val="110200"/>
                        </a:lnSpc>
                        <a:spcBef>
                          <a:spcPts val="66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445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50165" marR="85725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outubro/2024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1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outubro/2024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1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11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iniciada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8110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/>
          <p:nvPr/>
        </p:nvSpPr>
        <p:spPr>
          <a:xfrm>
            <a:off x="899998" y="7072121"/>
            <a:ext cx="5772150" cy="657225"/>
          </a:xfrm>
          <a:custGeom>
            <a:avLst/>
            <a:gdLst/>
            <a:ahLst/>
            <a:cxnLst/>
            <a:rect l="l" t="t" r="r" b="b"/>
            <a:pathLst>
              <a:path w="5772150" h="657225">
                <a:moveTo>
                  <a:pt x="5772150" y="0"/>
                </a:moveTo>
                <a:lnTo>
                  <a:pt x="962025" y="0"/>
                </a:lnTo>
                <a:lnTo>
                  <a:pt x="0" y="0"/>
                </a:lnTo>
                <a:lnTo>
                  <a:pt x="0" y="657225"/>
                </a:lnTo>
                <a:lnTo>
                  <a:pt x="962025" y="657225"/>
                </a:lnTo>
                <a:lnTo>
                  <a:pt x="5772150" y="657225"/>
                </a:lnTo>
                <a:lnTo>
                  <a:pt x="5772150" y="0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900000" y="8119864"/>
          <a:ext cx="5848350" cy="89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025"/>
                <a:gridCol w="1021714"/>
                <a:gridCol w="901700"/>
                <a:gridCol w="1060450"/>
                <a:gridCol w="862964"/>
                <a:gridCol w="962025"/>
              </a:tblGrid>
              <a:tr h="895350">
                <a:tc>
                  <a:txBody>
                    <a:bodyPr/>
                    <a:lstStyle/>
                    <a:p>
                      <a:pPr algn="ctr" marL="46355" marR="38735">
                        <a:lnSpc>
                          <a:spcPct val="110200"/>
                        </a:lnSpc>
                        <a:spcBef>
                          <a:spcPts val="72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Sustentabilidad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144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Coord.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ctr" marL="46355" marR="99060">
                        <a:lnSpc>
                          <a:spcPct val="1102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Sustentabilidad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e,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Acessibilidade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Inclusão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junho/2024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junho/2024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54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Não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iniciada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37" name="object 3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6473217" y="306878"/>
            <a:ext cx="2000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98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0000" y="899914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05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50"/>
              </a:spcBef>
              <a:tabLst>
                <a:tab pos="10801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83: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(6)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Divulgação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informações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Projeto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Carbono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Neutro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82642" y="1334653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38731" y="1151098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64355" y="1151098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60045" y="1151098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48594" y="2221470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00000" y="2442964"/>
            <a:ext cx="5772150" cy="2190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1587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2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63376" y="2995885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84: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26889" y="2876544"/>
            <a:ext cx="449326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7700" marR="5080" indent="-1918335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(7) Realizar campanha de conscientização sobre economia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recursos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82642" y="3524907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938731" y="3341352"/>
            <a:ext cx="808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964355" y="3341352"/>
            <a:ext cx="6819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813531" y="3524907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860045" y="3341352"/>
            <a:ext cx="73850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984447" y="3524907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48594" y="6400465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00000" y="661491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349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8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63376" y="7275686"/>
            <a:ext cx="64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86: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035856" y="7055539"/>
            <a:ext cx="4475480" cy="630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287020">
              <a:lnSpc>
                <a:spcPct val="1102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(9) Divulgação da Área de Compostagem e doação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biofertilizante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(produzidos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nas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composteiras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Tribunal)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1332865">
              <a:lnSpc>
                <a:spcPct val="100000"/>
              </a:lnSpc>
              <a:spcBef>
                <a:spcPts val="14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servidores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interessados.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82642" y="7905415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Indicador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938731" y="7722058"/>
            <a:ext cx="808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190">
              <a:lnSpc>
                <a:spcPct val="1102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964355" y="7722058"/>
            <a:ext cx="6819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2560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início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813531" y="7905415"/>
            <a:ext cx="907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860045" y="7722058"/>
            <a:ext cx="738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 marR="5080" indent="-88265">
              <a:lnSpc>
                <a:spcPct val="1102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recursos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984447" y="7905415"/>
            <a:ext cx="414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48594" y="9027380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00000" y="9243814"/>
            <a:ext cx="5772150" cy="228600"/>
          </a:xfrm>
          <a:prstGeom prst="rect">
            <a:avLst/>
          </a:prstGeom>
          <a:solidFill>
            <a:srgbClr val="94D9F9"/>
          </a:solidFill>
        </p:spPr>
        <p:txBody>
          <a:bodyPr wrap="square" lIns="0" tIns="2095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6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00000" y="1547614"/>
          <a:ext cx="584835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69"/>
                <a:gridCol w="1063625"/>
                <a:gridCol w="852169"/>
                <a:gridCol w="1066800"/>
                <a:gridCol w="873125"/>
                <a:gridCol w="962025"/>
              </a:tblGrid>
              <a:tr h="666750">
                <a:tc>
                  <a:txBody>
                    <a:bodyPr/>
                    <a:lstStyle/>
                    <a:p>
                      <a:pPr algn="ctr" marL="57785" marR="42545">
                        <a:lnSpc>
                          <a:spcPct val="110200"/>
                        </a:lnSpc>
                        <a:spcBef>
                          <a:spcPts val="685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86995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81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Coord.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ctr" marL="50165" marR="128270">
                        <a:lnSpc>
                          <a:spcPct val="1102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Sustentabilidade,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Acessibilidade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Inclusão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abril/2024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Arial MT"/>
                          <a:cs typeface="Arial MT"/>
                        </a:rPr>
                        <a:t>junho/2024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 MT"/>
                          <a:cs typeface="Arial MT"/>
                        </a:rPr>
                        <a:t>Não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94D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andamento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10"/>
              <a:t>Relatório</a:t>
            </a:r>
            <a:r>
              <a:rPr dirty="0" spc="-35"/>
              <a:t> </a:t>
            </a:r>
            <a:r>
              <a:rPr dirty="0"/>
              <a:t>anual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35"/>
              <a:t> </a:t>
            </a:r>
            <a:r>
              <a:rPr dirty="0" spc="-40"/>
              <a:t>2024</a:t>
            </a:r>
            <a:r>
              <a:rPr dirty="0" spc="-30"/>
              <a:t> </a:t>
            </a:r>
            <a:r>
              <a:rPr dirty="0" spc="-65"/>
              <a:t>-</a:t>
            </a:r>
            <a:r>
              <a:rPr dirty="0" spc="-35"/>
              <a:t> </a:t>
            </a:r>
            <a:r>
              <a:rPr dirty="0"/>
              <a:t>Plano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Logística</a:t>
            </a:r>
            <a:r>
              <a:rPr dirty="0" spc="-35"/>
              <a:t> </a:t>
            </a:r>
            <a:r>
              <a:rPr dirty="0" spc="-15"/>
              <a:t>Sustentável</a:t>
            </a:r>
            <a:r>
              <a:rPr dirty="0" spc="-30"/>
              <a:t> </a:t>
            </a:r>
            <a:r>
              <a:rPr dirty="0" spc="-20"/>
              <a:t>TRT4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77265" y="306878"/>
            <a:ext cx="1955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181C7"/>
                </a:solidFill>
                <a:latin typeface="Verdana"/>
                <a:cs typeface="Verdana"/>
              </a:rPr>
              <a:t>99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00000" y="899914"/>
            <a:ext cx="5772150" cy="257175"/>
          </a:xfrm>
          <a:prstGeom prst="rect">
            <a:avLst/>
          </a:prstGeom>
          <a:solidFill>
            <a:srgbClr val="1181C7"/>
          </a:solidFill>
        </p:spPr>
        <p:txBody>
          <a:bodyPr wrap="square" lIns="0" tIns="1905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150"/>
              </a:spcBef>
              <a:tabLst>
                <a:tab pos="138049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Ação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87: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(10)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Lançar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nova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página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gestão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resíduos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(PGRS)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82642" y="1151098"/>
            <a:ext cx="166497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06170">
              <a:lnSpc>
                <a:spcPct val="110200"/>
              </a:lnSpc>
              <a:spcBef>
                <a:spcPts val="100"/>
              </a:spcBef>
              <a:tabLst>
                <a:tab pos="868680" algn="l"/>
              </a:tabLst>
            </a:pPr>
            <a:r>
              <a:rPr dirty="0" sz="1000" spc="-20" b="1">
                <a:latin typeface="Arial"/>
                <a:cs typeface="Arial"/>
              </a:rPr>
              <a:t>Área </a:t>
            </a:r>
            <a:r>
              <a:rPr dirty="0" sz="1000" spc="-10" b="1">
                <a:latin typeface="Arial"/>
                <a:cs typeface="Arial"/>
              </a:rPr>
              <a:t>Indicador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Responsável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964355" y="1151098"/>
            <a:ext cx="175641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Período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25"/>
              </a:spcBef>
              <a:tabLst>
                <a:tab pos="861694" algn="l"/>
              </a:tabLst>
            </a:pPr>
            <a:r>
              <a:rPr dirty="0" sz="1000" spc="-10" b="1">
                <a:latin typeface="Arial"/>
                <a:cs typeface="Arial"/>
              </a:rPr>
              <a:t>início</a:t>
            </a:r>
            <a:r>
              <a:rPr dirty="0" sz="1000" b="1">
                <a:latin typeface="Arial"/>
                <a:cs typeface="Arial"/>
              </a:rPr>
              <a:t>	Período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60045" y="1151098"/>
            <a:ext cx="1537970" cy="3619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Previsão</a:t>
            </a:r>
            <a:r>
              <a:rPr dirty="0" sz="1000" spc="-25" b="1">
                <a:latin typeface="Arial"/>
                <a:cs typeface="Arial"/>
              </a:rPr>
              <a:t> de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1000" spc="-10" b="1">
                <a:latin typeface="Arial"/>
                <a:cs typeface="Arial"/>
              </a:rPr>
              <a:t>recursos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48594" y="2221470"/>
            <a:ext cx="8648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Detalhamento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0000" y="2442964"/>
            <a:ext cx="5772150" cy="295275"/>
          </a:xfrm>
          <a:prstGeom prst="rect">
            <a:avLst/>
          </a:prstGeom>
          <a:solidFill>
            <a:srgbClr val="94D9F9"/>
          </a:solidFill>
        </p:spPr>
        <p:txBody>
          <a:bodyPr wrap="square" lIns="0" tIns="5397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425"/>
              </a:spcBef>
            </a:pPr>
            <a:r>
              <a:rPr dirty="0" sz="1000" spc="-10" b="1">
                <a:latin typeface="Arial"/>
                <a:cs typeface="Arial"/>
              </a:rPr>
              <a:t>Observações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Anual de Desempenho Plano de Logística Sustentável</dc:title>
  <dcterms:created xsi:type="dcterms:W3CDTF">2026-03-31T18:40:27Z</dcterms:created>
  <dcterms:modified xsi:type="dcterms:W3CDTF">2026-03-31T18:40:27Z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2026-03-31T00:00:00Z</vt:filetime>
  </property>
  <property fmtid="{D5CDD505-2E9C-101B-9397-08002B2CF9AE}" pid="3" name="Producer">
    <vt:lpwstr>Skia/PDF m135 Google Docs Renderer</vt:lpwstr>
  </property>
  <property fmtid="{D5CDD505-2E9C-101B-9397-08002B2CF9AE}" pid="4" name="LastSaved">
    <vt:filetime>2026-03-31T00:00:00Z</vt:filetime>
  </property>
</Properties>
</file>