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10693400" cy="10693400"/>
  <p:notesSz cx="10693400" cy="10693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6FC0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86360">
              <a:lnSpc>
                <a:spcPts val="165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6FC0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86360">
              <a:lnSpc>
                <a:spcPts val="165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6FC0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68120" y="3123412"/>
            <a:ext cx="2653665" cy="5546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86360">
              <a:lnSpc>
                <a:spcPts val="165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60945" cy="10689590"/>
          </a:xfrm>
          <a:custGeom>
            <a:avLst/>
            <a:gdLst/>
            <a:ahLst/>
            <a:cxnLst/>
            <a:rect l="l" t="t" r="r" b="b"/>
            <a:pathLst>
              <a:path w="7560945" h="10689590">
                <a:moveTo>
                  <a:pt x="7560945" y="10689335"/>
                </a:moveTo>
                <a:lnTo>
                  <a:pt x="7560945" y="0"/>
                </a:lnTo>
                <a:lnTo>
                  <a:pt x="0" y="0"/>
                </a:lnTo>
                <a:lnTo>
                  <a:pt x="0" y="10689335"/>
                </a:lnTo>
                <a:lnTo>
                  <a:pt x="7560945" y="10689335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36" y="3536848"/>
            <a:ext cx="7548499" cy="684593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6FC0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86360">
              <a:lnSpc>
                <a:spcPts val="165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531350" y="6727952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215900" y="0"/>
                </a:moveTo>
                <a:lnTo>
                  <a:pt x="166391" y="5701"/>
                </a:lnTo>
                <a:lnTo>
                  <a:pt x="120946" y="21943"/>
                </a:lnTo>
                <a:lnTo>
                  <a:pt x="80859" y="47430"/>
                </a:lnTo>
                <a:lnTo>
                  <a:pt x="47426" y="80864"/>
                </a:lnTo>
                <a:lnTo>
                  <a:pt x="21941" y="120951"/>
                </a:lnTo>
                <a:lnTo>
                  <a:pt x="5701" y="166395"/>
                </a:lnTo>
                <a:lnTo>
                  <a:pt x="0" y="215900"/>
                </a:lnTo>
                <a:lnTo>
                  <a:pt x="5701" y="265404"/>
                </a:lnTo>
                <a:lnTo>
                  <a:pt x="21941" y="310848"/>
                </a:lnTo>
                <a:lnTo>
                  <a:pt x="47426" y="350935"/>
                </a:lnTo>
                <a:lnTo>
                  <a:pt x="80859" y="384369"/>
                </a:lnTo>
                <a:lnTo>
                  <a:pt x="120946" y="409856"/>
                </a:lnTo>
                <a:lnTo>
                  <a:pt x="166391" y="426098"/>
                </a:lnTo>
                <a:lnTo>
                  <a:pt x="215900" y="431800"/>
                </a:lnTo>
                <a:lnTo>
                  <a:pt x="265408" y="426098"/>
                </a:lnTo>
                <a:lnTo>
                  <a:pt x="310853" y="409856"/>
                </a:lnTo>
                <a:lnTo>
                  <a:pt x="350940" y="384369"/>
                </a:lnTo>
                <a:lnTo>
                  <a:pt x="384373" y="350935"/>
                </a:lnTo>
                <a:lnTo>
                  <a:pt x="409858" y="310848"/>
                </a:lnTo>
                <a:lnTo>
                  <a:pt x="426098" y="265404"/>
                </a:lnTo>
                <a:lnTo>
                  <a:pt x="431800" y="215900"/>
                </a:lnTo>
                <a:lnTo>
                  <a:pt x="426098" y="166395"/>
                </a:lnTo>
                <a:lnTo>
                  <a:pt x="409858" y="120951"/>
                </a:lnTo>
                <a:lnTo>
                  <a:pt x="384373" y="80864"/>
                </a:lnTo>
                <a:lnTo>
                  <a:pt x="350940" y="47430"/>
                </a:lnTo>
                <a:lnTo>
                  <a:pt x="310853" y="21943"/>
                </a:lnTo>
                <a:lnTo>
                  <a:pt x="265408" y="5701"/>
                </a:lnTo>
                <a:lnTo>
                  <a:pt x="21590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86360">
              <a:lnSpc>
                <a:spcPts val="165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403975" y="9855327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215900" y="0"/>
                </a:moveTo>
                <a:lnTo>
                  <a:pt x="166391" y="5701"/>
                </a:lnTo>
                <a:lnTo>
                  <a:pt x="120946" y="21943"/>
                </a:lnTo>
                <a:lnTo>
                  <a:pt x="80859" y="47430"/>
                </a:lnTo>
                <a:lnTo>
                  <a:pt x="47426" y="80864"/>
                </a:lnTo>
                <a:lnTo>
                  <a:pt x="21941" y="120951"/>
                </a:lnTo>
                <a:lnTo>
                  <a:pt x="5701" y="166395"/>
                </a:lnTo>
                <a:lnTo>
                  <a:pt x="0" y="215899"/>
                </a:lnTo>
                <a:lnTo>
                  <a:pt x="5701" y="265404"/>
                </a:lnTo>
                <a:lnTo>
                  <a:pt x="21941" y="310848"/>
                </a:lnTo>
                <a:lnTo>
                  <a:pt x="47426" y="350935"/>
                </a:lnTo>
                <a:lnTo>
                  <a:pt x="80859" y="384369"/>
                </a:lnTo>
                <a:lnTo>
                  <a:pt x="120946" y="409856"/>
                </a:lnTo>
                <a:lnTo>
                  <a:pt x="166391" y="426098"/>
                </a:lnTo>
                <a:lnTo>
                  <a:pt x="215900" y="431799"/>
                </a:lnTo>
                <a:lnTo>
                  <a:pt x="265408" y="426098"/>
                </a:lnTo>
                <a:lnTo>
                  <a:pt x="310853" y="409856"/>
                </a:lnTo>
                <a:lnTo>
                  <a:pt x="350940" y="384369"/>
                </a:lnTo>
                <a:lnTo>
                  <a:pt x="384373" y="350935"/>
                </a:lnTo>
                <a:lnTo>
                  <a:pt x="409858" y="310848"/>
                </a:lnTo>
                <a:lnTo>
                  <a:pt x="426098" y="265404"/>
                </a:lnTo>
                <a:lnTo>
                  <a:pt x="431800" y="215899"/>
                </a:lnTo>
                <a:lnTo>
                  <a:pt x="426098" y="166395"/>
                </a:lnTo>
                <a:lnTo>
                  <a:pt x="409858" y="120951"/>
                </a:lnTo>
                <a:lnTo>
                  <a:pt x="384373" y="80864"/>
                </a:lnTo>
                <a:lnTo>
                  <a:pt x="350940" y="47430"/>
                </a:lnTo>
                <a:lnTo>
                  <a:pt x="310853" y="21943"/>
                </a:lnTo>
                <a:lnTo>
                  <a:pt x="265408" y="5701"/>
                </a:lnTo>
                <a:lnTo>
                  <a:pt x="21590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68120" y="1057402"/>
            <a:ext cx="6001384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6FC0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42720" y="2254250"/>
            <a:ext cx="5476875" cy="5476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484365" y="9962006"/>
            <a:ext cx="287020" cy="224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86360">
              <a:lnSpc>
                <a:spcPts val="165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Relationship Id="rId4" Type="http://schemas.openxmlformats.org/officeDocument/2006/relationships/image" Target="../media/image17.jpg"/><Relationship Id="rId5" Type="http://schemas.openxmlformats.org/officeDocument/2006/relationships/image" Target="../media/image18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6.xml"/><Relationship Id="rId3" Type="http://schemas.openxmlformats.org/officeDocument/2006/relationships/slide" Target="slide16.xml"/><Relationship Id="rId4" Type="http://schemas.openxmlformats.org/officeDocument/2006/relationships/slide" Target="slide22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68120" y="1061973"/>
            <a:ext cx="4126229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B8CCE3"/>
                </a:solidFill>
                <a:latin typeface="Tahoma"/>
                <a:cs typeface="Tahoma"/>
              </a:rPr>
              <a:t>Tribunal</a:t>
            </a:r>
            <a:r>
              <a:rPr dirty="0" sz="1400" spc="80" b="1">
                <a:solidFill>
                  <a:srgbClr val="B8CCE3"/>
                </a:solidFill>
                <a:latin typeface="Tahoma"/>
                <a:cs typeface="Tahoma"/>
              </a:rPr>
              <a:t> </a:t>
            </a:r>
            <a:r>
              <a:rPr dirty="0" sz="1400" spc="45" b="1">
                <a:solidFill>
                  <a:srgbClr val="B8CCE3"/>
                </a:solidFill>
                <a:latin typeface="Tahoma"/>
                <a:cs typeface="Tahoma"/>
              </a:rPr>
              <a:t>Regional</a:t>
            </a:r>
            <a:r>
              <a:rPr dirty="0" sz="1400" spc="105" b="1">
                <a:solidFill>
                  <a:srgbClr val="B8CCE3"/>
                </a:solidFill>
                <a:latin typeface="Tahoma"/>
                <a:cs typeface="Tahoma"/>
              </a:rPr>
              <a:t> </a:t>
            </a:r>
            <a:r>
              <a:rPr dirty="0" sz="1400" spc="85" b="1">
                <a:solidFill>
                  <a:srgbClr val="B8CCE3"/>
                </a:solidFill>
                <a:latin typeface="Tahoma"/>
                <a:cs typeface="Tahoma"/>
              </a:rPr>
              <a:t>do</a:t>
            </a:r>
            <a:r>
              <a:rPr dirty="0" sz="1400" spc="100" b="1">
                <a:solidFill>
                  <a:srgbClr val="B8CCE3"/>
                </a:solidFill>
                <a:latin typeface="Tahoma"/>
                <a:cs typeface="Tahoma"/>
              </a:rPr>
              <a:t> </a:t>
            </a:r>
            <a:r>
              <a:rPr dirty="0" sz="1400" b="1">
                <a:solidFill>
                  <a:srgbClr val="B8CCE3"/>
                </a:solidFill>
                <a:latin typeface="Tahoma"/>
                <a:cs typeface="Tahoma"/>
              </a:rPr>
              <a:t>Trabalho</a:t>
            </a:r>
            <a:r>
              <a:rPr dirty="0" sz="1400" spc="85" b="1">
                <a:solidFill>
                  <a:srgbClr val="B8CCE3"/>
                </a:solidFill>
                <a:latin typeface="Tahoma"/>
                <a:cs typeface="Tahoma"/>
              </a:rPr>
              <a:t> </a:t>
            </a:r>
            <a:r>
              <a:rPr dirty="0" sz="1400" spc="60" b="1">
                <a:solidFill>
                  <a:srgbClr val="B8CCE3"/>
                </a:solidFill>
                <a:latin typeface="Tahoma"/>
                <a:cs typeface="Tahoma"/>
              </a:rPr>
              <a:t>da</a:t>
            </a:r>
            <a:r>
              <a:rPr dirty="0" sz="1400" spc="90" b="1">
                <a:solidFill>
                  <a:srgbClr val="B8CCE3"/>
                </a:solidFill>
                <a:latin typeface="Tahoma"/>
                <a:cs typeface="Tahoma"/>
              </a:rPr>
              <a:t> </a:t>
            </a:r>
            <a:r>
              <a:rPr dirty="0" sz="1400" b="1">
                <a:solidFill>
                  <a:srgbClr val="B8CCE3"/>
                </a:solidFill>
                <a:latin typeface="Tahoma"/>
                <a:cs typeface="Tahoma"/>
              </a:rPr>
              <a:t>4ª</a:t>
            </a:r>
            <a:r>
              <a:rPr dirty="0" sz="1400" spc="95" b="1">
                <a:solidFill>
                  <a:srgbClr val="B8CCE3"/>
                </a:solidFill>
                <a:latin typeface="Tahoma"/>
                <a:cs typeface="Tahoma"/>
              </a:rPr>
              <a:t> </a:t>
            </a:r>
            <a:r>
              <a:rPr dirty="0" sz="1400" spc="-10" b="1">
                <a:solidFill>
                  <a:srgbClr val="B8CCE3"/>
                </a:solidFill>
                <a:latin typeface="Tahoma"/>
                <a:cs typeface="Tahoma"/>
              </a:rPr>
              <a:t>Região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8120" y="1485646"/>
            <a:ext cx="3629660" cy="1872614"/>
          </a:xfrm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25"/>
              </a:spcBef>
            </a:pPr>
            <a:r>
              <a:rPr dirty="0" sz="4000" spc="90">
                <a:solidFill>
                  <a:srgbClr val="FFFFFF"/>
                </a:solidFill>
              </a:rPr>
              <a:t>Relatório</a:t>
            </a:r>
            <a:r>
              <a:rPr dirty="0" sz="4000">
                <a:solidFill>
                  <a:srgbClr val="FFFFFF"/>
                </a:solidFill>
              </a:rPr>
              <a:t> </a:t>
            </a:r>
            <a:r>
              <a:rPr dirty="0" sz="4000" spc="190">
                <a:solidFill>
                  <a:srgbClr val="FFFFFF"/>
                </a:solidFill>
              </a:rPr>
              <a:t>de </a:t>
            </a:r>
            <a:r>
              <a:rPr dirty="0" sz="4000" spc="200">
                <a:solidFill>
                  <a:srgbClr val="FFFFFF"/>
                </a:solidFill>
              </a:rPr>
              <a:t>Desempenho </a:t>
            </a:r>
            <a:r>
              <a:rPr dirty="0" sz="4000" spc="220">
                <a:solidFill>
                  <a:srgbClr val="FFFFFF"/>
                </a:solidFill>
              </a:rPr>
              <a:t>do</a:t>
            </a:r>
            <a:r>
              <a:rPr dirty="0" sz="4000" spc="-5">
                <a:solidFill>
                  <a:srgbClr val="FFFFFF"/>
                </a:solidFill>
              </a:rPr>
              <a:t> </a:t>
            </a:r>
            <a:r>
              <a:rPr dirty="0" sz="4000" spc="130">
                <a:solidFill>
                  <a:srgbClr val="FFFFFF"/>
                </a:solidFill>
              </a:rPr>
              <a:t>PLS</a:t>
            </a:r>
            <a:endParaRPr sz="4000"/>
          </a:p>
        </p:txBody>
      </p:sp>
      <p:sp>
        <p:nvSpPr>
          <p:cNvPr id="4" name="object 4" descr=""/>
          <p:cNvSpPr txBox="1"/>
          <p:nvPr/>
        </p:nvSpPr>
        <p:spPr>
          <a:xfrm>
            <a:off x="6302476" y="2118105"/>
            <a:ext cx="583565" cy="116141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4305"/>
              </a:lnSpc>
            </a:pPr>
            <a:r>
              <a:rPr dirty="0" sz="3600" spc="-45" b="1">
                <a:solidFill>
                  <a:srgbClr val="FFFFFF"/>
                </a:solidFill>
                <a:latin typeface="Tahoma"/>
                <a:cs typeface="Tahoma"/>
              </a:rPr>
              <a:t>2022</a:t>
            </a:r>
            <a:endParaRPr sz="3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071676" y="6504127"/>
            <a:ext cx="8648700" cy="38100"/>
          </a:xfrm>
          <a:custGeom>
            <a:avLst/>
            <a:gdLst/>
            <a:ahLst/>
            <a:cxnLst/>
            <a:rect l="l" t="t" r="r" b="b"/>
            <a:pathLst>
              <a:path w="8648700" h="38100">
                <a:moveTo>
                  <a:pt x="2168855" y="0"/>
                </a:moveTo>
                <a:lnTo>
                  <a:pt x="370281" y="0"/>
                </a:lnTo>
                <a:lnTo>
                  <a:pt x="332232" y="0"/>
                </a:lnTo>
                <a:lnTo>
                  <a:pt x="0" y="0"/>
                </a:lnTo>
                <a:lnTo>
                  <a:pt x="0" y="38100"/>
                </a:lnTo>
                <a:lnTo>
                  <a:pt x="332181" y="38100"/>
                </a:lnTo>
                <a:lnTo>
                  <a:pt x="370281" y="38100"/>
                </a:lnTo>
                <a:lnTo>
                  <a:pt x="2168855" y="38100"/>
                </a:lnTo>
                <a:lnTo>
                  <a:pt x="2168855" y="0"/>
                </a:lnTo>
                <a:close/>
              </a:path>
              <a:path w="8648700" h="38100">
                <a:moveTo>
                  <a:pt x="2207069" y="0"/>
                </a:moveTo>
                <a:lnTo>
                  <a:pt x="2168982" y="0"/>
                </a:lnTo>
                <a:lnTo>
                  <a:pt x="2168982" y="38100"/>
                </a:lnTo>
                <a:lnTo>
                  <a:pt x="2207069" y="38100"/>
                </a:lnTo>
                <a:lnTo>
                  <a:pt x="2207069" y="0"/>
                </a:lnTo>
                <a:close/>
              </a:path>
              <a:path w="8648700" h="38100">
                <a:moveTo>
                  <a:pt x="6939661" y="0"/>
                </a:moveTo>
                <a:lnTo>
                  <a:pt x="6939661" y="0"/>
                </a:lnTo>
                <a:lnTo>
                  <a:pt x="2207082" y="0"/>
                </a:lnTo>
                <a:lnTo>
                  <a:pt x="2207082" y="38100"/>
                </a:lnTo>
                <a:lnTo>
                  <a:pt x="6939661" y="38100"/>
                </a:lnTo>
                <a:lnTo>
                  <a:pt x="6939661" y="0"/>
                </a:lnTo>
                <a:close/>
              </a:path>
              <a:path w="8648700" h="38100">
                <a:moveTo>
                  <a:pt x="8648382" y="0"/>
                </a:moveTo>
                <a:lnTo>
                  <a:pt x="8648382" y="0"/>
                </a:lnTo>
                <a:lnTo>
                  <a:pt x="6939737" y="0"/>
                </a:lnTo>
                <a:lnTo>
                  <a:pt x="6939737" y="38100"/>
                </a:lnTo>
                <a:lnTo>
                  <a:pt x="8648382" y="38100"/>
                </a:lnTo>
                <a:lnTo>
                  <a:pt x="86483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1080820" y="1080770"/>
          <a:ext cx="8716010" cy="54006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485"/>
                <a:gridCol w="1836420"/>
                <a:gridCol w="989965"/>
                <a:gridCol w="2698750"/>
                <a:gridCol w="1080134"/>
                <a:gridCol w="1076959"/>
                <a:gridCol w="628650"/>
              </a:tblGrid>
              <a:tr h="4895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175">
                      <a:solidFill>
                        <a:srgbClr val="7E7E7E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Indicador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476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284480" marR="165735" indent="-116205">
                        <a:lnSpc>
                          <a:spcPts val="1150"/>
                        </a:lnSpc>
                        <a:spcBef>
                          <a:spcPts val="85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Unidade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Medida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795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Meta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476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Meta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2022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476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397510" marR="146685" indent="-248920">
                        <a:lnSpc>
                          <a:spcPts val="1150"/>
                        </a:lnSpc>
                        <a:spcBef>
                          <a:spcPts val="85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Realizado</a:t>
                      </a:r>
                      <a:r>
                        <a:rPr dirty="0" sz="10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2022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795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2080">
                        <a:lnSpc>
                          <a:spcPct val="100000"/>
                        </a:lnSpc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Status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4765">
                    <a:lnL w="3175">
                      <a:solidFill>
                        <a:srgbClr val="7E7E7E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505050"/>
                    </a:solidFill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36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 marR="274955">
                        <a:lnSpc>
                          <a:spcPts val="11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12.1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telefonia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fixa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508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R$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47320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5%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ano,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tendo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como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base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nova previsão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gastos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336.000,00/ano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6223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205.000,00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6286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189.366,60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37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1605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344170">
                        <a:lnSpc>
                          <a:spcPts val="1160"/>
                        </a:lnSpc>
                        <a:spcBef>
                          <a:spcPts val="60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12.2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Linhas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Telefônicas Fixas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683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Linhas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16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Manter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quantidade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linhas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contratadas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16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2.200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16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2.200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16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38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 marR="344805">
                        <a:lnSpc>
                          <a:spcPts val="11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12.3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relativo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com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telefonia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fixa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508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R$/Linha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47320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5%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ano,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tendo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como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base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nova previsão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gastos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96,61/linha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61594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93,18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6223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86,08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39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274955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12.4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telefonia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móvel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R$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Manter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dentro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da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previsão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contratual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413.110,00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86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286.194,33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40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344170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12.5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Linhas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Telefônicas Móveis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Linhas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Manter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quantidade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linhas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contratadas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429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359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41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 marR="344805">
                        <a:lnSpc>
                          <a:spcPts val="11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12.6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relativo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com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telefonia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móvel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508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R$/Linha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46050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5%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ano,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tendo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como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base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nova previsão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gastos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854,79/linha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6223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926,96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6223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797,20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42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13.1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Quilometragem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Km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246379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quilometragem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20%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ano,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tendo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por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base 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2019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194.751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223.091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43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70485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13.2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Quantidade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veículos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gasolina,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etanol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flex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Veículos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54940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quantidade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 15%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até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final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2026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27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23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4483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44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1605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70485">
                        <a:lnSpc>
                          <a:spcPts val="1140"/>
                        </a:lnSpc>
                        <a:spcBef>
                          <a:spcPts val="64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13.3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Quantidade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veículos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diesel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128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Veículos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16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54940">
                        <a:lnSpc>
                          <a:spcPts val="1140"/>
                        </a:lnSpc>
                        <a:spcBef>
                          <a:spcPts val="64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quantidade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 20%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até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final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2026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128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0325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dirty="0" sz="1000" spc="-50">
                          <a:latin typeface="Arial MT"/>
                          <a:cs typeface="Arial MT"/>
                        </a:rPr>
                        <a:t>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16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11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16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45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6675" marR="70485">
                        <a:lnSpc>
                          <a:spcPts val="1150"/>
                        </a:lnSpc>
                        <a:spcBef>
                          <a:spcPts val="9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13.4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Quantidade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veículos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movidos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por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fontes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162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Veículos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6675" marR="162560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Ampliar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quantidade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70%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até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final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2026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6032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50">
                          <a:latin typeface="Arial MT"/>
                          <a:cs typeface="Arial MT"/>
                        </a:rPr>
                        <a:t>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12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206" y="1751583"/>
            <a:ext cx="269875" cy="269875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206" y="2272283"/>
            <a:ext cx="269875" cy="26987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206" y="2792983"/>
            <a:ext cx="269875" cy="269875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206" y="3313684"/>
            <a:ext cx="269875" cy="269875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206" y="3761232"/>
            <a:ext cx="269875" cy="269875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206" y="4281932"/>
            <a:ext cx="269875" cy="26987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68206" y="4802632"/>
            <a:ext cx="269875" cy="269875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206" y="5250307"/>
            <a:ext cx="269875" cy="269875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68206" y="5697982"/>
            <a:ext cx="269875" cy="269875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206" y="6145568"/>
            <a:ext cx="269875" cy="269875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9637268" y="6834453"/>
            <a:ext cx="223520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 sz="1400" spc="-25">
                <a:solidFill>
                  <a:srgbClr val="FFFFFF"/>
                </a:solidFill>
                <a:latin typeface="Arial MT"/>
                <a:cs typeface="Arial MT"/>
              </a:rPr>
              <a:t>9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071676" y="6536131"/>
            <a:ext cx="8648700" cy="38100"/>
          </a:xfrm>
          <a:custGeom>
            <a:avLst/>
            <a:gdLst/>
            <a:ahLst/>
            <a:cxnLst/>
            <a:rect l="l" t="t" r="r" b="b"/>
            <a:pathLst>
              <a:path w="8648700" h="38100">
                <a:moveTo>
                  <a:pt x="2168855" y="0"/>
                </a:moveTo>
                <a:lnTo>
                  <a:pt x="370281" y="0"/>
                </a:lnTo>
                <a:lnTo>
                  <a:pt x="332232" y="0"/>
                </a:lnTo>
                <a:lnTo>
                  <a:pt x="0" y="0"/>
                </a:lnTo>
                <a:lnTo>
                  <a:pt x="0" y="38100"/>
                </a:lnTo>
                <a:lnTo>
                  <a:pt x="332181" y="38100"/>
                </a:lnTo>
                <a:lnTo>
                  <a:pt x="370281" y="38100"/>
                </a:lnTo>
                <a:lnTo>
                  <a:pt x="2168855" y="38100"/>
                </a:lnTo>
                <a:lnTo>
                  <a:pt x="2168855" y="0"/>
                </a:lnTo>
                <a:close/>
              </a:path>
              <a:path w="8648700" h="38100">
                <a:moveTo>
                  <a:pt x="2207069" y="0"/>
                </a:moveTo>
                <a:lnTo>
                  <a:pt x="2168982" y="0"/>
                </a:lnTo>
                <a:lnTo>
                  <a:pt x="2168982" y="38100"/>
                </a:lnTo>
                <a:lnTo>
                  <a:pt x="2207069" y="38100"/>
                </a:lnTo>
                <a:lnTo>
                  <a:pt x="2207069" y="0"/>
                </a:lnTo>
                <a:close/>
              </a:path>
              <a:path w="8648700" h="38100">
                <a:moveTo>
                  <a:pt x="6939661" y="0"/>
                </a:moveTo>
                <a:lnTo>
                  <a:pt x="6939661" y="0"/>
                </a:lnTo>
                <a:lnTo>
                  <a:pt x="2207082" y="0"/>
                </a:lnTo>
                <a:lnTo>
                  <a:pt x="2207082" y="38100"/>
                </a:lnTo>
                <a:lnTo>
                  <a:pt x="6939661" y="38100"/>
                </a:lnTo>
                <a:lnTo>
                  <a:pt x="6939661" y="0"/>
                </a:lnTo>
                <a:close/>
              </a:path>
              <a:path w="8648700" h="38100">
                <a:moveTo>
                  <a:pt x="8648382" y="0"/>
                </a:moveTo>
                <a:lnTo>
                  <a:pt x="8648382" y="0"/>
                </a:lnTo>
                <a:lnTo>
                  <a:pt x="6939737" y="0"/>
                </a:lnTo>
                <a:lnTo>
                  <a:pt x="6939737" y="38100"/>
                </a:lnTo>
                <a:lnTo>
                  <a:pt x="8648382" y="38100"/>
                </a:lnTo>
                <a:lnTo>
                  <a:pt x="86483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1080820" y="1080770"/>
          <a:ext cx="8716010" cy="54336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485"/>
                <a:gridCol w="1836420"/>
                <a:gridCol w="989965"/>
                <a:gridCol w="2698750"/>
                <a:gridCol w="1080134"/>
                <a:gridCol w="1076959"/>
                <a:gridCol w="628650"/>
              </a:tblGrid>
              <a:tr h="4895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175">
                      <a:solidFill>
                        <a:srgbClr val="7E7E7E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Indicador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476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284480" marR="165735" indent="-116205">
                        <a:lnSpc>
                          <a:spcPts val="1150"/>
                        </a:lnSpc>
                        <a:spcBef>
                          <a:spcPts val="85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Unidade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Medida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795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Meta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476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Meta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2022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476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397510" marR="146685" indent="-248920">
                        <a:lnSpc>
                          <a:spcPts val="1150"/>
                        </a:lnSpc>
                        <a:spcBef>
                          <a:spcPts val="85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Realizado</a:t>
                      </a:r>
                      <a:r>
                        <a:rPr dirty="0" sz="10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2022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795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2080">
                        <a:lnSpc>
                          <a:spcPct val="100000"/>
                        </a:lnSpc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Status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4765">
                    <a:lnL w="3175">
                      <a:solidFill>
                        <a:srgbClr val="7E7E7E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505050"/>
                    </a:solidFill>
                  </a:tcPr>
                </a:tc>
              </a:tr>
              <a:tr h="354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alternativas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66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46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570230">
                        <a:lnSpc>
                          <a:spcPts val="1140"/>
                        </a:lnSpc>
                        <a:spcBef>
                          <a:spcPts val="63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13.5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Quantidade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Veículos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064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Veículos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54940">
                        <a:lnSpc>
                          <a:spcPts val="1140"/>
                        </a:lnSpc>
                        <a:spcBef>
                          <a:spcPts val="63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quantidade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 10%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até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final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2026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064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39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46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4483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47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1605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70485">
                        <a:lnSpc>
                          <a:spcPts val="1150"/>
                        </a:lnSpc>
                        <a:spcBef>
                          <a:spcPts val="62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13.6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Quantidade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veículos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serviço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74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Veículos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16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54940">
                        <a:lnSpc>
                          <a:spcPts val="1150"/>
                        </a:lnSpc>
                        <a:spcBef>
                          <a:spcPts val="62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quantidade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 10%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até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final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2026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74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21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16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19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16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48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69850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13.7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Usuários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por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veículo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serviço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27000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Usuários/Veíc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ulo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62560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Ampliar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quantidade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10%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até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final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2026,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tendo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base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2020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175,5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193,2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592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49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70485">
                        <a:lnSpc>
                          <a:spcPct val="95500"/>
                        </a:lnSpc>
                        <a:spcBef>
                          <a:spcPts val="59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13.8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Quantidade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veículos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destinados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à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locomoção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de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magistrados(as)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493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Veículos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 marR="154940">
                        <a:lnSpc>
                          <a:spcPts val="114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quantidade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 10%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até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final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2026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35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62230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18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62230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27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50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8580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6675" marR="246379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13.9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Usuários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por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veículo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destinado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à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locomoção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de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magistrados(as)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 marR="127000">
                        <a:lnSpc>
                          <a:spcPts val="115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Usuários/Veíc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ulo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508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 marR="162560">
                        <a:lnSpc>
                          <a:spcPts val="1150"/>
                        </a:lnSpc>
                        <a:spcBef>
                          <a:spcPts val="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Ampliar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quantidade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10%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até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final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2026,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tendo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base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2020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508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62230">
                        <a:lnSpc>
                          <a:spcPct val="100000"/>
                        </a:lnSpc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15,8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858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62230">
                        <a:lnSpc>
                          <a:spcPct val="100000"/>
                        </a:lnSpc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10,6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858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592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51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 marR="387350">
                        <a:lnSpc>
                          <a:spcPts val="11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13.10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com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manutenção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veículos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508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R$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47320">
                        <a:lnSpc>
                          <a:spcPct val="95500"/>
                        </a:lnSpc>
                        <a:spcBef>
                          <a:spcPts val="59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5%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ano,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tendo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como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base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meta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141.000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para 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2021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493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6223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133.950,00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6286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159.158,97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52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 marR="274955">
                        <a:lnSpc>
                          <a:spcPts val="11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13.11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relativo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com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manutenção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por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veículo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508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R$/Veículo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6675" marR="105410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Reduzir 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14%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até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final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2026,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tendo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base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meta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3.615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para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2021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6223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3.434,00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6223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3.459,98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4483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53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1605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14.1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Consumo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gasolina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16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Litro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16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219075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consumo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10%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ano,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tendo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base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 de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2019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19.552,0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16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17.193,0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16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4235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54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28905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14.3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Consumo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diesel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289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Litro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289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consumo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15%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ano,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tendo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095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61594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4.566,0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289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4.031,4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289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206" y="2034158"/>
            <a:ext cx="269875" cy="269875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68206" y="2481833"/>
            <a:ext cx="269875" cy="26987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68206" y="2929508"/>
            <a:ext cx="269875" cy="269875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206" y="3450209"/>
            <a:ext cx="269875" cy="269875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206" y="4043807"/>
            <a:ext cx="269875" cy="26987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206" y="4637532"/>
            <a:ext cx="269875" cy="269875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206" y="5231257"/>
            <a:ext cx="269875" cy="269875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68206" y="5751957"/>
            <a:ext cx="269875" cy="269875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68206" y="6188455"/>
            <a:ext cx="269875" cy="269875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9637268" y="6834453"/>
            <a:ext cx="223520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 sz="1400" spc="-25">
                <a:solidFill>
                  <a:srgbClr val="FFFFFF"/>
                </a:solidFill>
                <a:latin typeface="Arial MT"/>
                <a:cs typeface="Arial MT"/>
              </a:rPr>
              <a:t>10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071676" y="6255715"/>
            <a:ext cx="8648700" cy="38100"/>
          </a:xfrm>
          <a:custGeom>
            <a:avLst/>
            <a:gdLst/>
            <a:ahLst/>
            <a:cxnLst/>
            <a:rect l="l" t="t" r="r" b="b"/>
            <a:pathLst>
              <a:path w="8648700" h="38100">
                <a:moveTo>
                  <a:pt x="2168855" y="0"/>
                </a:moveTo>
                <a:lnTo>
                  <a:pt x="370281" y="0"/>
                </a:lnTo>
                <a:lnTo>
                  <a:pt x="332232" y="0"/>
                </a:lnTo>
                <a:lnTo>
                  <a:pt x="0" y="0"/>
                </a:lnTo>
                <a:lnTo>
                  <a:pt x="0" y="38100"/>
                </a:lnTo>
                <a:lnTo>
                  <a:pt x="332181" y="38100"/>
                </a:lnTo>
                <a:lnTo>
                  <a:pt x="370281" y="38100"/>
                </a:lnTo>
                <a:lnTo>
                  <a:pt x="2168855" y="38100"/>
                </a:lnTo>
                <a:lnTo>
                  <a:pt x="2168855" y="0"/>
                </a:lnTo>
                <a:close/>
              </a:path>
              <a:path w="8648700" h="38100">
                <a:moveTo>
                  <a:pt x="2207069" y="0"/>
                </a:moveTo>
                <a:lnTo>
                  <a:pt x="2168982" y="0"/>
                </a:lnTo>
                <a:lnTo>
                  <a:pt x="2168982" y="38100"/>
                </a:lnTo>
                <a:lnTo>
                  <a:pt x="2207069" y="38100"/>
                </a:lnTo>
                <a:lnTo>
                  <a:pt x="2207069" y="0"/>
                </a:lnTo>
                <a:close/>
              </a:path>
              <a:path w="8648700" h="38100">
                <a:moveTo>
                  <a:pt x="6939661" y="0"/>
                </a:moveTo>
                <a:lnTo>
                  <a:pt x="6939661" y="0"/>
                </a:lnTo>
                <a:lnTo>
                  <a:pt x="2207082" y="0"/>
                </a:lnTo>
                <a:lnTo>
                  <a:pt x="2207082" y="38100"/>
                </a:lnTo>
                <a:lnTo>
                  <a:pt x="6939661" y="38100"/>
                </a:lnTo>
                <a:lnTo>
                  <a:pt x="6939661" y="0"/>
                </a:lnTo>
                <a:close/>
              </a:path>
              <a:path w="8648700" h="38100">
                <a:moveTo>
                  <a:pt x="8648382" y="0"/>
                </a:moveTo>
                <a:lnTo>
                  <a:pt x="8648382" y="0"/>
                </a:lnTo>
                <a:lnTo>
                  <a:pt x="6939737" y="0"/>
                </a:lnTo>
                <a:lnTo>
                  <a:pt x="6939737" y="38100"/>
                </a:lnTo>
                <a:lnTo>
                  <a:pt x="8648382" y="38100"/>
                </a:lnTo>
                <a:lnTo>
                  <a:pt x="86483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1080820" y="1080770"/>
          <a:ext cx="8716010" cy="5153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485"/>
                <a:gridCol w="1836420"/>
                <a:gridCol w="989965"/>
                <a:gridCol w="2698750"/>
                <a:gridCol w="1080134"/>
                <a:gridCol w="1076959"/>
                <a:gridCol w="628650"/>
              </a:tblGrid>
              <a:tr h="4895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175">
                      <a:solidFill>
                        <a:srgbClr val="7E7E7E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Indicador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476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284480" marR="165735" indent="-116205">
                        <a:lnSpc>
                          <a:spcPts val="1150"/>
                        </a:lnSpc>
                        <a:spcBef>
                          <a:spcPts val="85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Unidade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Medida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795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Meta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476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Meta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2022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476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397510" marR="146685" indent="-248920">
                        <a:lnSpc>
                          <a:spcPts val="1150"/>
                        </a:lnSpc>
                        <a:spcBef>
                          <a:spcPts val="85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Realizado</a:t>
                      </a:r>
                      <a:r>
                        <a:rPr dirty="0" sz="10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2022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795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2080">
                        <a:lnSpc>
                          <a:spcPct val="100000"/>
                        </a:lnSpc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Status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4765">
                    <a:lnL w="3175">
                      <a:solidFill>
                        <a:srgbClr val="7E7E7E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505050"/>
                    </a:solidFill>
                  </a:tcPr>
                </a:tc>
              </a:tr>
              <a:tr h="354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como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base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 de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2019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66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55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68580">
                        <a:lnSpc>
                          <a:spcPts val="1140"/>
                        </a:lnSpc>
                        <a:spcBef>
                          <a:spcPts val="63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14.4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Consumo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gasolina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etanol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por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veículo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064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Litros/Veículo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267970">
                        <a:lnSpc>
                          <a:spcPts val="1140"/>
                        </a:lnSpc>
                        <a:spcBef>
                          <a:spcPts val="63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consumo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30%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até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final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2026,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tendo por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base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 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2019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064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724,0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491,2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4483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56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1605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97155">
                        <a:lnSpc>
                          <a:spcPts val="1150"/>
                        </a:lnSpc>
                        <a:spcBef>
                          <a:spcPts val="62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14.5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Consumo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diesel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por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veículo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74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Litros/Veículo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16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267970">
                        <a:lnSpc>
                          <a:spcPts val="1150"/>
                        </a:lnSpc>
                        <a:spcBef>
                          <a:spcPts val="62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consumo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50%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até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final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2026,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tendo por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base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 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2019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74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507,0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16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366,5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16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592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57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14.6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combustível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R$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47320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6%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ano,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tendo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como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base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meta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157.933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para 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2021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6223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148.004,00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6286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118.793,92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58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 marR="224154">
                        <a:lnSpc>
                          <a:spcPts val="11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15.1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Gastos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serviços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gráficos</a:t>
                      </a:r>
                      <a:r>
                        <a:rPr dirty="0" sz="10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no</a:t>
                      </a:r>
                      <a:r>
                        <a:rPr dirty="0" sz="10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período-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base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508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R$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47320">
                        <a:lnSpc>
                          <a:spcPct val="95500"/>
                        </a:lnSpc>
                        <a:spcBef>
                          <a:spcPts val="60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5%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ano,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tendo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como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base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meta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101.700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para 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2021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620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6223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96.615,00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6286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105.814,35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739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59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1605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253365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16.3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Percentual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Aquisições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Contratações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Sustentáveis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sobre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a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totalidade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dirty="0" sz="1000" spc="-50">
                          <a:latin typeface="Arial MT"/>
                          <a:cs typeface="Arial MT"/>
                        </a:rPr>
                        <a:t>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16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 marR="143510">
                        <a:lnSpc>
                          <a:spcPts val="1150"/>
                        </a:lnSpc>
                        <a:spcBef>
                          <a:spcPts val="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Inserir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critérios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sustentabilidade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em,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pelo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menos,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80%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dos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contratos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celebrados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até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2026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508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62230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40,00%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16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62865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49%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16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60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217804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17.1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Participações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ações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qualidade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vida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Participantes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409575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Ampliar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participação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 10%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ano,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tendo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base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2019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1.836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2.558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61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95580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17.2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Quantidade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ações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qualidade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vida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Ações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Realizar,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menos, 8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ações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sobre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tema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032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50">
                          <a:latin typeface="Arial MT"/>
                          <a:cs typeface="Arial MT"/>
                        </a:rPr>
                        <a:t>8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096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50">
                          <a:latin typeface="Arial MT"/>
                          <a:cs typeface="Arial MT"/>
                        </a:rPr>
                        <a:t>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5911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62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8580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6675" marR="281305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17.3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Percentual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participantes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ações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qualidade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vida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dirty="0" sz="1000" spc="-50">
                          <a:latin typeface="Arial MT"/>
                          <a:cs typeface="Arial MT"/>
                        </a:rPr>
                        <a:t>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858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6675" marR="260985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Ampliar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participação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 10%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ano,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tendo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base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meta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4,21%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para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2021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6286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5,78%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858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6286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7,18%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858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206" y="2034158"/>
            <a:ext cx="269875" cy="269875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206" y="2481833"/>
            <a:ext cx="269875" cy="26987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206" y="3002533"/>
            <a:ext cx="269875" cy="269875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68206" y="3596259"/>
            <a:ext cx="269875" cy="269875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206" y="4262882"/>
            <a:ext cx="269875" cy="26987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206" y="4856607"/>
            <a:ext cx="269875" cy="269875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206" y="5304282"/>
            <a:ext cx="269875" cy="269875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206" y="5824982"/>
            <a:ext cx="269875" cy="269875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9637268" y="6834453"/>
            <a:ext cx="223520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 sz="1400" spc="-25">
                <a:solidFill>
                  <a:srgbClr val="FFFFFF"/>
                </a:solidFill>
                <a:latin typeface="Arial MT"/>
                <a:cs typeface="Arial MT"/>
              </a:rPr>
              <a:t>11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071676" y="6494983"/>
            <a:ext cx="8648700" cy="38100"/>
          </a:xfrm>
          <a:custGeom>
            <a:avLst/>
            <a:gdLst/>
            <a:ahLst/>
            <a:cxnLst/>
            <a:rect l="l" t="t" r="r" b="b"/>
            <a:pathLst>
              <a:path w="8648700" h="38100">
                <a:moveTo>
                  <a:pt x="2168855" y="0"/>
                </a:moveTo>
                <a:lnTo>
                  <a:pt x="370281" y="0"/>
                </a:lnTo>
                <a:lnTo>
                  <a:pt x="332232" y="0"/>
                </a:lnTo>
                <a:lnTo>
                  <a:pt x="0" y="0"/>
                </a:lnTo>
                <a:lnTo>
                  <a:pt x="0" y="38100"/>
                </a:lnTo>
                <a:lnTo>
                  <a:pt x="332181" y="38100"/>
                </a:lnTo>
                <a:lnTo>
                  <a:pt x="370281" y="38100"/>
                </a:lnTo>
                <a:lnTo>
                  <a:pt x="2168855" y="38100"/>
                </a:lnTo>
                <a:lnTo>
                  <a:pt x="2168855" y="0"/>
                </a:lnTo>
                <a:close/>
              </a:path>
              <a:path w="8648700" h="38100">
                <a:moveTo>
                  <a:pt x="2207069" y="0"/>
                </a:moveTo>
                <a:lnTo>
                  <a:pt x="2168982" y="0"/>
                </a:lnTo>
                <a:lnTo>
                  <a:pt x="2168982" y="38100"/>
                </a:lnTo>
                <a:lnTo>
                  <a:pt x="2207069" y="38100"/>
                </a:lnTo>
                <a:lnTo>
                  <a:pt x="2207069" y="0"/>
                </a:lnTo>
                <a:close/>
              </a:path>
              <a:path w="8648700" h="38100">
                <a:moveTo>
                  <a:pt x="6939661" y="0"/>
                </a:moveTo>
                <a:lnTo>
                  <a:pt x="6939661" y="0"/>
                </a:lnTo>
                <a:lnTo>
                  <a:pt x="2207082" y="0"/>
                </a:lnTo>
                <a:lnTo>
                  <a:pt x="2207082" y="38100"/>
                </a:lnTo>
                <a:lnTo>
                  <a:pt x="6939661" y="38100"/>
                </a:lnTo>
                <a:lnTo>
                  <a:pt x="6939661" y="0"/>
                </a:lnTo>
                <a:close/>
              </a:path>
              <a:path w="8648700" h="38100">
                <a:moveTo>
                  <a:pt x="8648382" y="0"/>
                </a:moveTo>
                <a:lnTo>
                  <a:pt x="8648382" y="0"/>
                </a:lnTo>
                <a:lnTo>
                  <a:pt x="6939737" y="0"/>
                </a:lnTo>
                <a:lnTo>
                  <a:pt x="6939737" y="38100"/>
                </a:lnTo>
                <a:lnTo>
                  <a:pt x="8648382" y="38100"/>
                </a:lnTo>
                <a:lnTo>
                  <a:pt x="86483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1080820" y="1080770"/>
          <a:ext cx="8716010" cy="53917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485"/>
                <a:gridCol w="1836420"/>
                <a:gridCol w="989965"/>
                <a:gridCol w="2698750"/>
                <a:gridCol w="1080134"/>
                <a:gridCol w="1076959"/>
                <a:gridCol w="628650"/>
              </a:tblGrid>
              <a:tr h="4895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175">
                      <a:solidFill>
                        <a:srgbClr val="7E7E7E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Indicador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476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284480" marR="165735" indent="-116205">
                        <a:lnSpc>
                          <a:spcPts val="1150"/>
                        </a:lnSpc>
                        <a:spcBef>
                          <a:spcPts val="85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Unidade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Medida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795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Meta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476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Meta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2022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476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397510" marR="146685" indent="-248920">
                        <a:lnSpc>
                          <a:spcPts val="1150"/>
                        </a:lnSpc>
                        <a:spcBef>
                          <a:spcPts val="85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Realizado</a:t>
                      </a:r>
                      <a:r>
                        <a:rPr dirty="0" sz="10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2022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795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2080">
                        <a:lnSpc>
                          <a:spcPct val="100000"/>
                        </a:lnSpc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Status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4765">
                    <a:lnL w="3175">
                      <a:solidFill>
                        <a:srgbClr val="7E7E7E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505050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63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429895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17.4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Participações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ações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solidárias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Participantes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409575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Ampliar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participação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 10%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ano,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tendo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base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 de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2019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1.425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1.554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4483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64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95580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17.5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Quantidade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ações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solidárias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Ações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Realizar,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menos,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8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ações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sobre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tema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032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50">
                          <a:latin typeface="Arial MT"/>
                          <a:cs typeface="Arial MT"/>
                        </a:rPr>
                        <a:t>8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096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50">
                          <a:latin typeface="Arial MT"/>
                          <a:cs typeface="Arial MT"/>
                        </a:rPr>
                        <a:t>8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592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65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6675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457834">
                        <a:lnSpc>
                          <a:spcPct val="95500"/>
                        </a:lnSpc>
                        <a:spcBef>
                          <a:spcPts val="59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17.6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Percentual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participantes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ações solidárias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493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dirty="0" sz="1000" spc="-50">
                          <a:latin typeface="Arial MT"/>
                          <a:cs typeface="Arial MT"/>
                        </a:rPr>
                        <a:t>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667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84455">
                        <a:lnSpc>
                          <a:spcPct val="95500"/>
                        </a:lnSpc>
                        <a:spcBef>
                          <a:spcPts val="59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Ampliar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participação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 10%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ano,</a:t>
                      </a:r>
                      <a:r>
                        <a:rPr dirty="0" sz="100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tendo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base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meta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4,1%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para 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ano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2021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493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6286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4,49%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667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6286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4,91%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667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66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95250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17.7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Ações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 sensibilização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equidade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diversidade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Ações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Realizar,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menos, 6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ações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sobre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tema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60325">
                        <a:lnSpc>
                          <a:spcPct val="100000"/>
                        </a:lnSpc>
                      </a:pPr>
                      <a:r>
                        <a:rPr dirty="0" sz="1000" spc="-50">
                          <a:latin typeface="Arial MT"/>
                          <a:cs typeface="Arial MT"/>
                        </a:rPr>
                        <a:t>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60960">
                        <a:lnSpc>
                          <a:spcPct val="100000"/>
                        </a:lnSpc>
                      </a:pPr>
                      <a:r>
                        <a:rPr dirty="0" sz="1000" spc="-50">
                          <a:latin typeface="Arial MT"/>
                          <a:cs typeface="Arial MT"/>
                        </a:rPr>
                        <a:t>7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67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61290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17.8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 Ações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capacitação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equidade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diversidade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Ações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Realizar,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menos, 2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ações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sobre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tema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032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50">
                          <a:latin typeface="Arial MT"/>
                          <a:cs typeface="Arial MT"/>
                        </a:rPr>
                        <a:t>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13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68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61290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18.1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 Ações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capacitação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sustentabilidade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Ações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27000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Realizar,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menos, 4 ações</a:t>
                      </a:r>
                      <a:r>
                        <a:rPr dirty="0" sz="10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capacitação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sobre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tema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032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50">
                          <a:latin typeface="Arial MT"/>
                          <a:cs typeface="Arial MT"/>
                        </a:rPr>
                        <a:t>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096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50">
                          <a:latin typeface="Arial MT"/>
                          <a:cs typeface="Arial MT"/>
                        </a:rPr>
                        <a:t>7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69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762635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18.2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Ações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sensibilização</a:t>
                      </a:r>
                      <a:r>
                        <a:rPr dirty="0" sz="10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sustentabilidade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Ações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 marR="768985">
                        <a:lnSpc>
                          <a:spcPts val="115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Realizar,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 menos, 10</a:t>
                      </a:r>
                      <a:r>
                        <a:rPr dirty="0" sz="10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ações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sensibilização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sobre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tema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508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62230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10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62230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10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593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70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18745">
                        <a:lnSpc>
                          <a:spcPct val="95500"/>
                        </a:lnSpc>
                        <a:spcBef>
                          <a:spcPts val="59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18.3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Participação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ações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capacitação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sustentabilidade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493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Participantes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49860">
                        <a:lnSpc>
                          <a:spcPct val="95500"/>
                        </a:lnSpc>
                        <a:spcBef>
                          <a:spcPts val="59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Ampliar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participação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 10%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ano,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tendo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por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base a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meta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200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participações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para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2021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493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62230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220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62230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666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7385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71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6675" marR="281305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18.4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Percentual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participantes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ações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capacitação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em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sustentabilidade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50">
                          <a:latin typeface="Arial MT"/>
                          <a:cs typeface="Arial MT"/>
                        </a:rPr>
                        <a:t>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 marR="140970">
                        <a:lnSpc>
                          <a:spcPts val="11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Ampliar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participação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 15%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ano,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tendo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por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base a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meta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1,26%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para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ano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2021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508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628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1,39%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628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2,40%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206" y="1678558"/>
            <a:ext cx="269875" cy="269875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206" y="2126233"/>
            <a:ext cx="269875" cy="26987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206" y="2646933"/>
            <a:ext cx="269875" cy="269875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206" y="3240658"/>
            <a:ext cx="269875" cy="269875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206" y="3761232"/>
            <a:ext cx="269875" cy="269875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206" y="4208907"/>
            <a:ext cx="269875" cy="26987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206" y="4729607"/>
            <a:ext cx="269875" cy="269875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206" y="5323332"/>
            <a:ext cx="269875" cy="269875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206" y="5989954"/>
            <a:ext cx="269875" cy="269875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9637268" y="6834453"/>
            <a:ext cx="223520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 sz="1400" spc="-25">
                <a:solidFill>
                  <a:srgbClr val="FFFFFF"/>
                </a:solidFill>
                <a:latin typeface="Arial MT"/>
                <a:cs typeface="Arial MT"/>
              </a:rPr>
              <a:t>12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68120" y="1585315"/>
            <a:ext cx="8714105" cy="497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700"/>
              </a:lnSpc>
              <a:spcBef>
                <a:spcPts val="100"/>
              </a:spcBef>
            </a:pPr>
            <a:r>
              <a:rPr dirty="0" sz="1400">
                <a:latin typeface="Arial MT"/>
                <a:cs typeface="Arial MT"/>
              </a:rPr>
              <a:t>Indicadores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estabelecidos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pela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Resolução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CNJ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nº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400/2021,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mas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que</a:t>
            </a:r>
            <a:r>
              <a:rPr dirty="0" sz="1400" spc="-4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não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possuem</a:t>
            </a:r>
            <a:r>
              <a:rPr dirty="0" sz="1400" spc="-3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metas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vinculadas</a:t>
            </a:r>
            <a:r>
              <a:rPr dirty="0" sz="1400" spc="-3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no</a:t>
            </a:r>
            <a:r>
              <a:rPr dirty="0" sz="1400" spc="-35">
                <a:latin typeface="Arial MT"/>
                <a:cs typeface="Arial MT"/>
              </a:rPr>
              <a:t> </a:t>
            </a:r>
            <a:r>
              <a:rPr dirty="0" sz="1400" spc="-25">
                <a:latin typeface="Arial MT"/>
                <a:cs typeface="Arial MT"/>
              </a:rPr>
              <a:t>PLS </a:t>
            </a:r>
            <a:r>
              <a:rPr dirty="0" sz="1400">
                <a:latin typeface="Arial MT"/>
                <a:cs typeface="Arial MT"/>
              </a:rPr>
              <a:t>do</a:t>
            </a:r>
            <a:r>
              <a:rPr dirty="0" sz="1400" spc="-5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TRT4.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637268" y="6834453"/>
            <a:ext cx="223520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 sz="1400" spc="-25">
                <a:solidFill>
                  <a:srgbClr val="FFFFFF"/>
                </a:solidFill>
                <a:latin typeface="Arial MT"/>
                <a:cs typeface="Arial MT"/>
              </a:rPr>
              <a:t>13</a:t>
            </a:r>
            <a:endParaRPr sz="1400">
              <a:latin typeface="Arial MT"/>
              <a:cs typeface="Arial MT"/>
            </a:endParaRP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1071676" y="2289302"/>
          <a:ext cx="8368030" cy="39611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0135"/>
                <a:gridCol w="988694"/>
                <a:gridCol w="4951730"/>
              </a:tblGrid>
              <a:tr h="4914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44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Indicador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4765">
                    <a:lnR w="3175">
                      <a:solidFill>
                        <a:srgbClr val="BEBEBE"/>
                      </a:solidFill>
                      <a:prstDash val="solid"/>
                    </a:lnR>
                    <a:lnT w="38100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3060" marR="100330" indent="-247015">
                        <a:lnSpc>
                          <a:spcPts val="1140"/>
                        </a:lnSpc>
                        <a:spcBef>
                          <a:spcPts val="869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Realizado</a:t>
                      </a:r>
                      <a:r>
                        <a:rPr dirty="0" sz="10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2022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10489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8100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Detalhamento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respeito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estabelecimento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metas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4765">
                    <a:lnL w="3175">
                      <a:solidFill>
                        <a:srgbClr val="BEBEBE"/>
                      </a:solidFill>
                      <a:prstDash val="solid"/>
                    </a:lnL>
                    <a:lnT w="38100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2.3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Consumo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papel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contratado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6835"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905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1000" spc="-50">
                          <a:latin typeface="Arial MT"/>
                          <a:cs typeface="Arial MT"/>
                        </a:rPr>
                        <a:t>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6835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TRT4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consome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papel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contratado.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6835">
                    <a:lnL w="3175">
                      <a:solidFill>
                        <a:srgbClr val="BEBEBE"/>
                      </a:solidFill>
                      <a:prstDash val="solid"/>
                    </a:lnL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77470" marR="642620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5.4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Gastos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contratos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terceirização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impressão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032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há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contratos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para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terceirização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impressão.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BEBEBE"/>
                      </a:solidFill>
                      <a:prstDash val="solid"/>
                    </a:lnL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6.5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Uso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energia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alternativa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032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SIM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733425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há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meta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vinculada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indicador,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pois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Tribunal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já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conta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energia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fotovoltaica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desde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2018.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BEBEBE"/>
                      </a:solidFill>
                      <a:prstDash val="solid"/>
                    </a:lnL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448309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8.1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Destinação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papel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096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aplica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517525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destinação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resíduos no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TRT4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é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dividida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“reciclável”,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“não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reciclável”.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Portanto,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não é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computada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destinação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do papel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forma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separada.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BEBEBE"/>
                      </a:solidFill>
                      <a:prstDash val="solid"/>
                    </a:lnL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8.2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Destinação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resíduos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plásticos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096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aplica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517525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destinação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resíduos no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TRT4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é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dividida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“reciclável”,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“não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reciclável”.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Portanto,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é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computada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destinação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plástico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forma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separada.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BEBEBE"/>
                      </a:solidFill>
                      <a:prstDash val="solid"/>
                    </a:lnL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8.3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Destinação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resíduos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metais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096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aplica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517525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destinação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resíduos no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TRT4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é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dividida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“reciclável”,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“não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reciclável”.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Portanto,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é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computada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destinação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do metal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forma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separada.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BEBEBE"/>
                      </a:solidFill>
                      <a:prstDash val="solid"/>
                    </a:lnL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8.4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Destinação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resíduos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vidros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096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aplica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517525">
                        <a:lnSpc>
                          <a:spcPts val="1160"/>
                        </a:lnSpc>
                        <a:spcBef>
                          <a:spcPts val="60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destinação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resíduos no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TRT4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é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dividida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“reciclável”,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“não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reciclável”.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Portanto,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é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computada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destinação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do vidro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forma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separada.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6835">
                    <a:lnL w="3175">
                      <a:solidFill>
                        <a:srgbClr val="BEBEBE"/>
                      </a:solidFill>
                      <a:prstDash val="solid"/>
                    </a:lnL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465455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10.2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Área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contratada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81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032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169.413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m²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81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251460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há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meta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vinculada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indicador.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Corresponde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à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área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efetivamente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contratada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para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prestação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dos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serviços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limpeza.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BEBEBE"/>
                      </a:solidFill>
                      <a:prstDash val="solid"/>
                    </a:lnL>
                    <a:lnT w="3175">
                      <a:solidFill>
                        <a:srgbClr val="BEBEBE"/>
                      </a:solidFill>
                      <a:prstDash val="solid"/>
                    </a:lnT>
                    <a:lnB w="3810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1071676" y="1080770"/>
          <a:ext cx="8368030" cy="36518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0135"/>
                <a:gridCol w="988694"/>
                <a:gridCol w="4951730"/>
              </a:tblGrid>
              <a:tr h="337185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10.4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 material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limpeza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94615">
                    <a:lnR w="3175">
                      <a:solidFill>
                        <a:srgbClr val="BEBEBE"/>
                      </a:solidFill>
                      <a:prstDash val="solid"/>
                    </a:lnR>
                    <a:lnT w="38100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032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94615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8100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TRT4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adquire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material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limpeza.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94615">
                    <a:lnL w="3175">
                      <a:solidFill>
                        <a:srgbClr val="BEBEBE"/>
                      </a:solidFill>
                      <a:prstDash val="solid"/>
                    </a:lnL>
                    <a:lnT w="38100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77470" marR="368300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11.2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Quantidade total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pessoas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contratadas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para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serviço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vigilância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armada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desarmada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60960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173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há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meta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vinculada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indicador.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L w="3175">
                      <a:solidFill>
                        <a:srgbClr val="BEBEBE"/>
                      </a:solidFill>
                      <a:prstDash val="solid"/>
                    </a:lnL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77470" marR="500380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13.12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Gastos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contratos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motoristas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032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há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contratos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motoristas.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BEBEBE"/>
                      </a:solidFill>
                      <a:prstDash val="solid"/>
                    </a:lnL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77470" marR="564515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13.13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 contratos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motoristas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por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veículo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032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há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contratos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motoristas.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BEBEBE"/>
                      </a:solidFill>
                      <a:prstDash val="solid"/>
                    </a:lnL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77470" marR="178435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13.14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Gastos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contratos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agenciamento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transporte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terrestre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032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há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contratos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agenciamento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transporte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terrestre.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BEBEBE"/>
                      </a:solidFill>
                      <a:prstDash val="solid"/>
                    </a:lnL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319405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14.2 Consumo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etanol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6835"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905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1000" spc="-50">
                          <a:latin typeface="Arial MT"/>
                          <a:cs typeface="Arial MT"/>
                        </a:rPr>
                        <a:t>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6835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Tendo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 vista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custo/rendimento,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etanol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tem sido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utilizado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no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TRT4.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6835">
                    <a:lnL w="3175">
                      <a:solidFill>
                        <a:srgbClr val="BEBEBE"/>
                      </a:solidFill>
                      <a:prstDash val="solid"/>
                    </a:lnL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448309">
                <a:tc>
                  <a:txBody>
                    <a:bodyPr/>
                    <a:lstStyle/>
                    <a:p>
                      <a:pPr marL="77470" marR="502284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16.1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Aquisições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contratações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realizadas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no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período-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base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096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489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há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meta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vinculada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indicador.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BEBEBE"/>
                      </a:solidFill>
                      <a:prstDash val="solid"/>
                    </a:lnL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611505">
                <a:tc>
                  <a:txBody>
                    <a:bodyPr/>
                    <a:lstStyle/>
                    <a:p>
                      <a:pPr marL="77470" marR="260985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16.2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Aquisições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contratações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sustentáveis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realizadas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no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período-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base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81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60960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239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81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há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meta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vinculada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indicador.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L w="3175">
                      <a:solidFill>
                        <a:srgbClr val="BEBEBE"/>
                      </a:solidFill>
                      <a:prstDash val="solid"/>
                    </a:lnL>
                    <a:lnT w="3175">
                      <a:solidFill>
                        <a:srgbClr val="BEBEBE"/>
                      </a:solidFill>
                      <a:prstDash val="solid"/>
                    </a:lnT>
                    <a:lnB w="3810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 descr=""/>
          <p:cNvSpPr txBox="1"/>
          <p:nvPr/>
        </p:nvSpPr>
        <p:spPr>
          <a:xfrm>
            <a:off x="9637268" y="6834453"/>
            <a:ext cx="223520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 sz="1400" spc="-25">
                <a:solidFill>
                  <a:srgbClr val="FFFFFF"/>
                </a:solidFill>
                <a:latin typeface="Arial MT"/>
                <a:cs typeface="Arial MT"/>
              </a:rPr>
              <a:t>14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100"/>
              <a:t>Análise</a:t>
            </a:r>
            <a:r>
              <a:rPr dirty="0" spc="15"/>
              <a:t> </a:t>
            </a:r>
            <a:r>
              <a:rPr dirty="0" spc="155"/>
              <a:t>do</a:t>
            </a:r>
            <a:r>
              <a:rPr dirty="0"/>
              <a:t> </a:t>
            </a:r>
            <a:r>
              <a:rPr dirty="0" spc="135"/>
              <a:t>desempenho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68120" y="2578583"/>
            <a:ext cx="5791200" cy="523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56565">
              <a:lnSpc>
                <a:spcPct val="116599"/>
              </a:lnSpc>
              <a:spcBef>
                <a:spcPts val="100"/>
              </a:spcBef>
            </a:pPr>
            <a:r>
              <a:rPr dirty="0" sz="1400">
                <a:latin typeface="Verdana"/>
                <a:cs typeface="Verdana"/>
              </a:rPr>
              <a:t>Nesta</a:t>
            </a:r>
            <a:r>
              <a:rPr dirty="0" sz="1400" spc="204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seção</a:t>
            </a:r>
            <a:r>
              <a:rPr dirty="0" sz="1400" spc="19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será</a:t>
            </a:r>
            <a:r>
              <a:rPr dirty="0" sz="1400" spc="21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apresentada</a:t>
            </a:r>
            <a:r>
              <a:rPr dirty="0" sz="1400" spc="195">
                <a:latin typeface="Verdana"/>
                <a:cs typeface="Verdana"/>
              </a:rPr>
              <a:t> </a:t>
            </a:r>
            <a:r>
              <a:rPr dirty="0" sz="1400" spc="50">
                <a:latin typeface="Verdana"/>
                <a:cs typeface="Verdana"/>
              </a:rPr>
              <a:t>uma</a:t>
            </a:r>
            <a:r>
              <a:rPr dirty="0" sz="1400" spc="21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visão</a:t>
            </a:r>
            <a:r>
              <a:rPr dirty="0" sz="1400" spc="21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mais</a:t>
            </a:r>
            <a:r>
              <a:rPr dirty="0" sz="1400" spc="19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ampla</a:t>
            </a:r>
            <a:r>
              <a:rPr dirty="0" sz="1400" spc="210">
                <a:latin typeface="Verdana"/>
                <a:cs typeface="Verdana"/>
              </a:rPr>
              <a:t> </a:t>
            </a:r>
            <a:r>
              <a:rPr dirty="0" sz="1400" spc="25">
                <a:latin typeface="Verdana"/>
                <a:cs typeface="Verdana"/>
              </a:rPr>
              <a:t>do </a:t>
            </a:r>
            <a:r>
              <a:rPr dirty="0" sz="1400">
                <a:latin typeface="Verdana"/>
                <a:cs typeface="Verdana"/>
              </a:rPr>
              <a:t>desempenho</a:t>
            </a:r>
            <a:r>
              <a:rPr dirty="0" sz="1400" spc="-55">
                <a:latin typeface="Verdana"/>
                <a:cs typeface="Verdana"/>
              </a:rPr>
              <a:t> </a:t>
            </a:r>
            <a:r>
              <a:rPr dirty="0" sz="1400" spc="50">
                <a:latin typeface="Verdana"/>
                <a:cs typeface="Verdana"/>
              </a:rPr>
              <a:t>do</a:t>
            </a:r>
            <a:r>
              <a:rPr dirty="0" sz="1400" spc="-6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TRT4</a:t>
            </a:r>
            <a:r>
              <a:rPr dirty="0" sz="1400" spc="-50">
                <a:latin typeface="Verdana"/>
                <a:cs typeface="Verdana"/>
              </a:rPr>
              <a:t> </a:t>
            </a:r>
            <a:r>
              <a:rPr dirty="0" sz="1400" spc="65">
                <a:latin typeface="Verdana"/>
                <a:cs typeface="Verdana"/>
              </a:rPr>
              <a:t>com</a:t>
            </a:r>
            <a:r>
              <a:rPr dirty="0" sz="1400" spc="-70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relação</a:t>
            </a:r>
            <a:r>
              <a:rPr dirty="0" sz="1400" spc="-60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aos</a:t>
            </a:r>
            <a:r>
              <a:rPr dirty="0" sz="1400" spc="-5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indicadores</a:t>
            </a:r>
            <a:r>
              <a:rPr dirty="0" sz="1400" spc="-65">
                <a:latin typeface="Verdana"/>
                <a:cs typeface="Verdana"/>
              </a:rPr>
              <a:t> </a:t>
            </a:r>
            <a:r>
              <a:rPr dirty="0" sz="1400" spc="50">
                <a:latin typeface="Verdana"/>
                <a:cs typeface="Verdana"/>
              </a:rPr>
              <a:t>do</a:t>
            </a:r>
            <a:r>
              <a:rPr dirty="0" sz="1400" spc="-55">
                <a:latin typeface="Verdana"/>
                <a:cs typeface="Verdana"/>
              </a:rPr>
              <a:t> </a:t>
            </a:r>
            <a:r>
              <a:rPr dirty="0" sz="1400" spc="-20">
                <a:latin typeface="Verdana"/>
                <a:cs typeface="Verdana"/>
              </a:rPr>
              <a:t>PLS.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1080820" y="3315334"/>
            <a:ext cx="2839720" cy="2507615"/>
          </a:xfrm>
          <a:custGeom>
            <a:avLst/>
            <a:gdLst/>
            <a:ahLst/>
            <a:cxnLst/>
            <a:rect l="l" t="t" r="r" b="b"/>
            <a:pathLst>
              <a:path w="2839720" h="2507615">
                <a:moveTo>
                  <a:pt x="2839466" y="0"/>
                </a:moveTo>
                <a:lnTo>
                  <a:pt x="0" y="0"/>
                </a:lnTo>
                <a:lnTo>
                  <a:pt x="0" y="2507234"/>
                </a:lnTo>
                <a:lnTo>
                  <a:pt x="2839466" y="2507234"/>
                </a:lnTo>
                <a:lnTo>
                  <a:pt x="283946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1247952" y="3637915"/>
            <a:ext cx="2406650" cy="76454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455295">
              <a:lnSpc>
                <a:spcPct val="101699"/>
              </a:lnSpc>
              <a:spcBef>
                <a:spcPts val="75"/>
              </a:spcBef>
            </a:pP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7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PLS</a:t>
            </a:r>
            <a:r>
              <a:rPr dirty="0" sz="1200" spc="-6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possui</a:t>
            </a:r>
            <a:r>
              <a:rPr dirty="0" sz="1200" spc="-65">
                <a:latin typeface="Verdana"/>
                <a:cs typeface="Verdana"/>
              </a:rPr>
              <a:t> </a:t>
            </a:r>
            <a:r>
              <a:rPr dirty="0" sz="1200" spc="-204">
                <a:latin typeface="Verdana"/>
                <a:cs typeface="Verdana"/>
              </a:rPr>
              <a:t>71</a:t>
            </a:r>
            <a:r>
              <a:rPr dirty="0" sz="1200" spc="-7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metas</a:t>
            </a:r>
            <a:r>
              <a:rPr dirty="0" sz="1200" spc="-65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de </a:t>
            </a:r>
            <a:r>
              <a:rPr dirty="0" sz="1200" spc="-10">
                <a:latin typeface="Verdana"/>
                <a:cs typeface="Verdana"/>
              </a:rPr>
              <a:t>acompanhamento.</a:t>
            </a:r>
            <a:endParaRPr sz="1200">
              <a:latin typeface="Verdana"/>
              <a:cs typeface="Verdana"/>
            </a:endParaRPr>
          </a:p>
          <a:p>
            <a:pPr marL="12700" marR="5080">
              <a:lnSpc>
                <a:spcPts val="1460"/>
              </a:lnSpc>
              <a:spcBef>
                <a:spcPts val="45"/>
              </a:spcBef>
            </a:pPr>
            <a:r>
              <a:rPr dirty="0" sz="1200" b="1">
                <a:latin typeface="Tahoma"/>
                <a:cs typeface="Tahoma"/>
              </a:rPr>
              <a:t>Dessas,</a:t>
            </a:r>
            <a:r>
              <a:rPr dirty="0" sz="1200" spc="9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62</a:t>
            </a:r>
            <a:r>
              <a:rPr dirty="0" sz="1200" spc="9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foram</a:t>
            </a:r>
            <a:r>
              <a:rPr dirty="0" sz="1200" spc="10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atingidas,</a:t>
            </a:r>
            <a:r>
              <a:rPr dirty="0" sz="1200" spc="95" b="1">
                <a:latin typeface="Tahoma"/>
                <a:cs typeface="Tahoma"/>
              </a:rPr>
              <a:t> </a:t>
            </a:r>
            <a:r>
              <a:rPr dirty="0" sz="1200" spc="-50" b="1">
                <a:latin typeface="Tahoma"/>
                <a:cs typeface="Tahoma"/>
              </a:rPr>
              <a:t>o </a:t>
            </a:r>
            <a:r>
              <a:rPr dirty="0" sz="1200" spc="55" b="1">
                <a:latin typeface="Tahoma"/>
                <a:cs typeface="Tahoma"/>
              </a:rPr>
              <a:t>que</a:t>
            </a:r>
            <a:r>
              <a:rPr dirty="0" sz="1200" spc="6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representa</a:t>
            </a:r>
            <a:r>
              <a:rPr dirty="0" sz="1200" spc="80" b="1">
                <a:latin typeface="Tahoma"/>
                <a:cs typeface="Tahoma"/>
              </a:rPr>
              <a:t> </a:t>
            </a:r>
            <a:r>
              <a:rPr dirty="0" sz="1200" spc="-135" b="1">
                <a:latin typeface="Tahoma"/>
                <a:cs typeface="Tahoma"/>
              </a:rPr>
              <a:t>87%</a:t>
            </a:r>
            <a:r>
              <a:rPr dirty="0" sz="1200" spc="70" b="1">
                <a:latin typeface="Tahoma"/>
                <a:cs typeface="Tahoma"/>
              </a:rPr>
              <a:t> </a:t>
            </a:r>
            <a:r>
              <a:rPr dirty="0" sz="1200" spc="55" b="1">
                <a:latin typeface="Tahoma"/>
                <a:cs typeface="Tahoma"/>
              </a:rPr>
              <a:t>do</a:t>
            </a:r>
            <a:r>
              <a:rPr dirty="0" sz="1200" spc="75" b="1">
                <a:latin typeface="Tahoma"/>
                <a:cs typeface="Tahoma"/>
              </a:rPr>
              <a:t> </a:t>
            </a:r>
            <a:r>
              <a:rPr dirty="0" sz="1200" spc="-10" b="1">
                <a:latin typeface="Tahoma"/>
                <a:cs typeface="Tahoma"/>
              </a:rPr>
              <a:t>Plano.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247952" y="4596510"/>
            <a:ext cx="2336165" cy="95250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75"/>
              </a:spcBef>
            </a:pPr>
            <a:r>
              <a:rPr dirty="0" sz="1200">
                <a:latin typeface="Verdana"/>
                <a:cs typeface="Verdana"/>
              </a:rPr>
              <a:t>No</a:t>
            </a:r>
            <a:r>
              <a:rPr dirty="0" sz="1200" spc="-5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relatório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 spc="-30">
                <a:latin typeface="Verdana"/>
                <a:cs typeface="Verdana"/>
              </a:rPr>
              <a:t>anterior,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relativo</a:t>
            </a:r>
            <a:r>
              <a:rPr dirty="0" sz="1200" spc="-50">
                <a:latin typeface="Verdana"/>
                <a:cs typeface="Verdana"/>
              </a:rPr>
              <a:t> a </a:t>
            </a:r>
            <a:r>
              <a:rPr dirty="0" sz="1200" spc="-140">
                <a:latin typeface="Verdana"/>
                <a:cs typeface="Verdana"/>
              </a:rPr>
              <a:t>2021,</a:t>
            </a:r>
            <a:r>
              <a:rPr dirty="0" sz="1200" spc="-95">
                <a:latin typeface="Verdana"/>
                <a:cs typeface="Verdana"/>
              </a:rPr>
              <a:t> </a:t>
            </a:r>
            <a:r>
              <a:rPr dirty="0" sz="1200" spc="-125">
                <a:latin typeface="Verdana"/>
                <a:cs typeface="Verdana"/>
              </a:rPr>
              <a:t>87%</a:t>
            </a:r>
            <a:r>
              <a:rPr dirty="0" sz="1200" spc="-8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das</a:t>
            </a:r>
            <a:r>
              <a:rPr dirty="0" sz="1200" spc="-8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metas</a:t>
            </a:r>
            <a:r>
              <a:rPr dirty="0" sz="1200" spc="-8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também </a:t>
            </a:r>
            <a:r>
              <a:rPr dirty="0" sz="1200">
                <a:latin typeface="Verdana"/>
                <a:cs typeface="Verdana"/>
              </a:rPr>
              <a:t>foram</a:t>
            </a:r>
            <a:r>
              <a:rPr dirty="0" sz="1200" spc="-9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atingidas,</a:t>
            </a:r>
            <a:r>
              <a:rPr dirty="0" sz="1200" spc="-9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85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que </a:t>
            </a:r>
            <a:r>
              <a:rPr dirty="0" sz="1200">
                <a:latin typeface="Verdana"/>
                <a:cs typeface="Verdana"/>
              </a:rPr>
              <a:t>demonstra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 spc="-30">
                <a:latin typeface="Verdana"/>
                <a:cs typeface="Verdana"/>
              </a:rPr>
              <a:t>a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constância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no </a:t>
            </a:r>
            <a:r>
              <a:rPr dirty="0" sz="1200">
                <a:latin typeface="Verdana"/>
                <a:cs typeface="Verdana"/>
              </a:rPr>
              <a:t>empenho</a:t>
            </a:r>
            <a:r>
              <a:rPr dirty="0" sz="1200" spc="7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do</a:t>
            </a:r>
            <a:r>
              <a:rPr dirty="0" sz="1200" spc="7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Regional.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080820" y="3315334"/>
            <a:ext cx="5757545" cy="2508885"/>
            <a:chOff x="1080820" y="3315334"/>
            <a:chExt cx="5757545" cy="2508885"/>
          </a:xfrm>
        </p:grpSpPr>
        <p:sp>
          <p:nvSpPr>
            <p:cNvPr id="8" name="object 8" descr=""/>
            <p:cNvSpPr/>
            <p:nvPr/>
          </p:nvSpPr>
          <p:spPr>
            <a:xfrm>
              <a:off x="1080820" y="3315334"/>
              <a:ext cx="5757545" cy="2508885"/>
            </a:xfrm>
            <a:custGeom>
              <a:avLst/>
              <a:gdLst/>
              <a:ahLst/>
              <a:cxnLst/>
              <a:rect l="l" t="t" r="r" b="b"/>
              <a:pathLst>
                <a:path w="5757545" h="2508885">
                  <a:moveTo>
                    <a:pt x="2839542" y="2328926"/>
                  </a:moveTo>
                  <a:lnTo>
                    <a:pt x="0" y="2328926"/>
                  </a:lnTo>
                  <a:lnTo>
                    <a:pt x="0" y="2508758"/>
                  </a:lnTo>
                  <a:lnTo>
                    <a:pt x="2839542" y="2508758"/>
                  </a:lnTo>
                  <a:lnTo>
                    <a:pt x="2839542" y="2328926"/>
                  </a:lnTo>
                  <a:close/>
                </a:path>
                <a:path w="5757545" h="2508885">
                  <a:moveTo>
                    <a:pt x="5757113" y="0"/>
                  </a:moveTo>
                  <a:lnTo>
                    <a:pt x="5755589" y="0"/>
                  </a:lnTo>
                  <a:lnTo>
                    <a:pt x="2915742" y="0"/>
                  </a:lnTo>
                  <a:lnTo>
                    <a:pt x="2839542" y="0"/>
                  </a:lnTo>
                  <a:lnTo>
                    <a:pt x="2839542" y="179832"/>
                  </a:lnTo>
                  <a:lnTo>
                    <a:pt x="2915742" y="179832"/>
                  </a:lnTo>
                  <a:lnTo>
                    <a:pt x="2915742" y="2328926"/>
                  </a:lnTo>
                  <a:lnTo>
                    <a:pt x="2915742" y="2507234"/>
                  </a:lnTo>
                  <a:lnTo>
                    <a:pt x="2915742" y="2508758"/>
                  </a:lnTo>
                  <a:lnTo>
                    <a:pt x="5755589" y="2508758"/>
                  </a:lnTo>
                  <a:lnTo>
                    <a:pt x="5755589" y="2507234"/>
                  </a:lnTo>
                  <a:lnTo>
                    <a:pt x="5755589" y="2328926"/>
                  </a:lnTo>
                  <a:lnTo>
                    <a:pt x="5755589" y="179832"/>
                  </a:lnTo>
                  <a:lnTo>
                    <a:pt x="5757113" y="179832"/>
                  </a:lnTo>
                  <a:lnTo>
                    <a:pt x="5757113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504435" y="3624198"/>
              <a:ext cx="1800860" cy="1800860"/>
            </a:xfrm>
            <a:custGeom>
              <a:avLst/>
              <a:gdLst/>
              <a:ahLst/>
              <a:cxnLst/>
              <a:rect l="l" t="t" r="r" b="b"/>
              <a:pathLst>
                <a:path w="1800860" h="1800860">
                  <a:moveTo>
                    <a:pt x="900429" y="0"/>
                  </a:moveTo>
                  <a:lnTo>
                    <a:pt x="900429" y="225170"/>
                  </a:lnTo>
                  <a:lnTo>
                    <a:pt x="948371" y="226872"/>
                  </a:lnTo>
                  <a:lnTo>
                    <a:pt x="995796" y="231934"/>
                  </a:lnTo>
                  <a:lnTo>
                    <a:pt x="1042545" y="240288"/>
                  </a:lnTo>
                  <a:lnTo>
                    <a:pt x="1088452" y="251869"/>
                  </a:lnTo>
                  <a:lnTo>
                    <a:pt x="1133357" y="266610"/>
                  </a:lnTo>
                  <a:lnTo>
                    <a:pt x="1177096" y="284445"/>
                  </a:lnTo>
                  <a:lnTo>
                    <a:pt x="1219506" y="305307"/>
                  </a:lnTo>
                  <a:lnTo>
                    <a:pt x="1260426" y="329131"/>
                  </a:lnTo>
                  <a:lnTo>
                    <a:pt x="1299693" y="355849"/>
                  </a:lnTo>
                  <a:lnTo>
                    <a:pt x="1337143" y="385395"/>
                  </a:lnTo>
                  <a:lnTo>
                    <a:pt x="1372615" y="417702"/>
                  </a:lnTo>
                  <a:lnTo>
                    <a:pt x="1405901" y="452630"/>
                  </a:lnTo>
                  <a:lnTo>
                    <a:pt x="1436216" y="489289"/>
                  </a:lnTo>
                  <a:lnTo>
                    <a:pt x="1463558" y="527517"/>
                  </a:lnTo>
                  <a:lnTo>
                    <a:pt x="1487926" y="567153"/>
                  </a:lnTo>
                  <a:lnTo>
                    <a:pt x="1509317" y="608035"/>
                  </a:lnTo>
                  <a:lnTo>
                    <a:pt x="1527730" y="650001"/>
                  </a:lnTo>
                  <a:lnTo>
                    <a:pt x="1543162" y="692890"/>
                  </a:lnTo>
                  <a:lnTo>
                    <a:pt x="1555612" y="736539"/>
                  </a:lnTo>
                  <a:lnTo>
                    <a:pt x="1565078" y="780787"/>
                  </a:lnTo>
                  <a:lnTo>
                    <a:pt x="1571557" y="825473"/>
                  </a:lnTo>
                  <a:lnTo>
                    <a:pt x="1575048" y="870435"/>
                  </a:lnTo>
                  <a:lnTo>
                    <a:pt x="1575549" y="915510"/>
                  </a:lnTo>
                  <a:lnTo>
                    <a:pt x="1573058" y="960538"/>
                  </a:lnTo>
                  <a:lnTo>
                    <a:pt x="1567573" y="1005356"/>
                  </a:lnTo>
                  <a:lnTo>
                    <a:pt x="1559092" y="1049803"/>
                  </a:lnTo>
                  <a:lnTo>
                    <a:pt x="1547613" y="1093718"/>
                  </a:lnTo>
                  <a:lnTo>
                    <a:pt x="1533134" y="1136938"/>
                  </a:lnTo>
                  <a:lnTo>
                    <a:pt x="1515654" y="1179301"/>
                  </a:lnTo>
                  <a:lnTo>
                    <a:pt x="1495170" y="1220647"/>
                  </a:lnTo>
                  <a:lnTo>
                    <a:pt x="1471680" y="1260813"/>
                  </a:lnTo>
                  <a:lnTo>
                    <a:pt x="1445182" y="1299637"/>
                  </a:lnTo>
                  <a:lnTo>
                    <a:pt x="1415675" y="1336959"/>
                  </a:lnTo>
                  <a:lnTo>
                    <a:pt x="1383156" y="1372615"/>
                  </a:lnTo>
                  <a:lnTo>
                    <a:pt x="1348229" y="1405901"/>
                  </a:lnTo>
                  <a:lnTo>
                    <a:pt x="1311570" y="1436216"/>
                  </a:lnTo>
                  <a:lnTo>
                    <a:pt x="1273342" y="1463558"/>
                  </a:lnTo>
                  <a:lnTo>
                    <a:pt x="1233706" y="1487926"/>
                  </a:lnTo>
                  <a:lnTo>
                    <a:pt x="1192824" y="1509317"/>
                  </a:lnTo>
                  <a:lnTo>
                    <a:pt x="1150858" y="1527730"/>
                  </a:lnTo>
                  <a:lnTo>
                    <a:pt x="1107969" y="1543162"/>
                  </a:lnTo>
                  <a:lnTo>
                    <a:pt x="1064320" y="1555612"/>
                  </a:lnTo>
                  <a:lnTo>
                    <a:pt x="1020072" y="1565078"/>
                  </a:lnTo>
                  <a:lnTo>
                    <a:pt x="975386" y="1571557"/>
                  </a:lnTo>
                  <a:lnTo>
                    <a:pt x="930424" y="1575048"/>
                  </a:lnTo>
                  <a:lnTo>
                    <a:pt x="885349" y="1575549"/>
                  </a:lnTo>
                  <a:lnTo>
                    <a:pt x="840321" y="1573058"/>
                  </a:lnTo>
                  <a:lnTo>
                    <a:pt x="795503" y="1567573"/>
                  </a:lnTo>
                  <a:lnTo>
                    <a:pt x="751056" y="1559092"/>
                  </a:lnTo>
                  <a:lnTo>
                    <a:pt x="707141" y="1547613"/>
                  </a:lnTo>
                  <a:lnTo>
                    <a:pt x="663921" y="1533134"/>
                  </a:lnTo>
                  <a:lnTo>
                    <a:pt x="621558" y="1515654"/>
                  </a:lnTo>
                  <a:lnTo>
                    <a:pt x="580212" y="1495170"/>
                  </a:lnTo>
                  <a:lnTo>
                    <a:pt x="540046" y="1471680"/>
                  </a:lnTo>
                  <a:lnTo>
                    <a:pt x="501222" y="1445182"/>
                  </a:lnTo>
                  <a:lnTo>
                    <a:pt x="463900" y="1415675"/>
                  </a:lnTo>
                  <a:lnTo>
                    <a:pt x="428243" y="1383156"/>
                  </a:lnTo>
                  <a:lnTo>
                    <a:pt x="394958" y="1348229"/>
                  </a:lnTo>
                  <a:lnTo>
                    <a:pt x="364643" y="1311570"/>
                  </a:lnTo>
                  <a:lnTo>
                    <a:pt x="337301" y="1273342"/>
                  </a:lnTo>
                  <a:lnTo>
                    <a:pt x="312933" y="1233706"/>
                  </a:lnTo>
                  <a:lnTo>
                    <a:pt x="291542" y="1192824"/>
                  </a:lnTo>
                  <a:lnTo>
                    <a:pt x="273129" y="1150858"/>
                  </a:lnTo>
                  <a:lnTo>
                    <a:pt x="257697" y="1107969"/>
                  </a:lnTo>
                  <a:lnTo>
                    <a:pt x="245247" y="1064320"/>
                  </a:lnTo>
                  <a:lnTo>
                    <a:pt x="235781" y="1020072"/>
                  </a:lnTo>
                  <a:lnTo>
                    <a:pt x="229302" y="975386"/>
                  </a:lnTo>
                  <a:lnTo>
                    <a:pt x="225811" y="930424"/>
                  </a:lnTo>
                  <a:lnTo>
                    <a:pt x="225310" y="885349"/>
                  </a:lnTo>
                  <a:lnTo>
                    <a:pt x="227801" y="840321"/>
                  </a:lnTo>
                  <a:lnTo>
                    <a:pt x="233286" y="795503"/>
                  </a:lnTo>
                  <a:lnTo>
                    <a:pt x="241767" y="751056"/>
                  </a:lnTo>
                  <a:lnTo>
                    <a:pt x="253246" y="707141"/>
                  </a:lnTo>
                  <a:lnTo>
                    <a:pt x="267725" y="663921"/>
                  </a:lnTo>
                  <a:lnTo>
                    <a:pt x="285205" y="621558"/>
                  </a:lnTo>
                  <a:lnTo>
                    <a:pt x="305689" y="580212"/>
                  </a:lnTo>
                  <a:lnTo>
                    <a:pt x="329179" y="540046"/>
                  </a:lnTo>
                  <a:lnTo>
                    <a:pt x="355677" y="501222"/>
                  </a:lnTo>
                  <a:lnTo>
                    <a:pt x="385184" y="463900"/>
                  </a:lnTo>
                  <a:lnTo>
                    <a:pt x="417702" y="428243"/>
                  </a:lnTo>
                  <a:lnTo>
                    <a:pt x="256793" y="270890"/>
                  </a:lnTo>
                  <a:lnTo>
                    <a:pt x="222639" y="307791"/>
                  </a:lnTo>
                  <a:lnTo>
                    <a:pt x="190744" y="346358"/>
                  </a:lnTo>
                  <a:lnTo>
                    <a:pt x="161151" y="386485"/>
                  </a:lnTo>
                  <a:lnTo>
                    <a:pt x="133905" y="428065"/>
                  </a:lnTo>
                  <a:lnTo>
                    <a:pt x="109048" y="470993"/>
                  </a:lnTo>
                  <a:lnTo>
                    <a:pt x="86623" y="515163"/>
                  </a:lnTo>
                  <a:lnTo>
                    <a:pt x="66675" y="560466"/>
                  </a:lnTo>
                  <a:lnTo>
                    <a:pt x="49245" y="606798"/>
                  </a:lnTo>
                  <a:lnTo>
                    <a:pt x="34378" y="654053"/>
                  </a:lnTo>
                  <a:lnTo>
                    <a:pt x="22117" y="702122"/>
                  </a:lnTo>
                  <a:lnTo>
                    <a:pt x="12506" y="750901"/>
                  </a:lnTo>
                  <a:lnTo>
                    <a:pt x="5587" y="800283"/>
                  </a:lnTo>
                  <a:lnTo>
                    <a:pt x="1404" y="850161"/>
                  </a:lnTo>
                  <a:lnTo>
                    <a:pt x="0" y="900429"/>
                  </a:lnTo>
                  <a:lnTo>
                    <a:pt x="1248" y="948242"/>
                  </a:lnTo>
                  <a:lnTo>
                    <a:pt x="4950" y="995406"/>
                  </a:lnTo>
                  <a:lnTo>
                    <a:pt x="11045" y="1041859"/>
                  </a:lnTo>
                  <a:lnTo>
                    <a:pt x="19470" y="1087537"/>
                  </a:lnTo>
                  <a:lnTo>
                    <a:pt x="30163" y="1132380"/>
                  </a:lnTo>
                  <a:lnTo>
                    <a:pt x="43061" y="1176325"/>
                  </a:lnTo>
                  <a:lnTo>
                    <a:pt x="58104" y="1219310"/>
                  </a:lnTo>
                  <a:lnTo>
                    <a:pt x="75227" y="1261271"/>
                  </a:lnTo>
                  <a:lnTo>
                    <a:pt x="94369" y="1302148"/>
                  </a:lnTo>
                  <a:lnTo>
                    <a:pt x="115469" y="1341877"/>
                  </a:lnTo>
                  <a:lnTo>
                    <a:pt x="138463" y="1380397"/>
                  </a:lnTo>
                  <a:lnTo>
                    <a:pt x="163289" y="1417644"/>
                  </a:lnTo>
                  <a:lnTo>
                    <a:pt x="189886" y="1453558"/>
                  </a:lnTo>
                  <a:lnTo>
                    <a:pt x="218191" y="1488075"/>
                  </a:lnTo>
                  <a:lnTo>
                    <a:pt x="248142" y="1521134"/>
                  </a:lnTo>
                  <a:lnTo>
                    <a:pt x="279676" y="1552671"/>
                  </a:lnTo>
                  <a:lnTo>
                    <a:pt x="312732" y="1582625"/>
                  </a:lnTo>
                  <a:lnTo>
                    <a:pt x="347247" y="1610934"/>
                  </a:lnTo>
                  <a:lnTo>
                    <a:pt x="383159" y="1637535"/>
                  </a:lnTo>
                  <a:lnTo>
                    <a:pt x="420406" y="1662365"/>
                  </a:lnTo>
                  <a:lnTo>
                    <a:pt x="458926" y="1685363"/>
                  </a:lnTo>
                  <a:lnTo>
                    <a:pt x="498656" y="1706467"/>
                  </a:lnTo>
                  <a:lnTo>
                    <a:pt x="539534" y="1725613"/>
                  </a:lnTo>
                  <a:lnTo>
                    <a:pt x="581498" y="1742740"/>
                  </a:lnTo>
                  <a:lnTo>
                    <a:pt x="624486" y="1757786"/>
                  </a:lnTo>
                  <a:lnTo>
                    <a:pt x="668435" y="1770688"/>
                  </a:lnTo>
                  <a:lnTo>
                    <a:pt x="713284" y="1781384"/>
                  </a:lnTo>
                  <a:lnTo>
                    <a:pt x="758970" y="1789811"/>
                  </a:lnTo>
                  <a:lnTo>
                    <a:pt x="805431" y="1795907"/>
                  </a:lnTo>
                  <a:lnTo>
                    <a:pt x="852605" y="1799611"/>
                  </a:lnTo>
                  <a:lnTo>
                    <a:pt x="900429" y="1800859"/>
                  </a:lnTo>
                  <a:lnTo>
                    <a:pt x="948242" y="1799611"/>
                  </a:lnTo>
                  <a:lnTo>
                    <a:pt x="995406" y="1795907"/>
                  </a:lnTo>
                  <a:lnTo>
                    <a:pt x="1041859" y="1789811"/>
                  </a:lnTo>
                  <a:lnTo>
                    <a:pt x="1087537" y="1781384"/>
                  </a:lnTo>
                  <a:lnTo>
                    <a:pt x="1132380" y="1770688"/>
                  </a:lnTo>
                  <a:lnTo>
                    <a:pt x="1176325" y="1757786"/>
                  </a:lnTo>
                  <a:lnTo>
                    <a:pt x="1219310" y="1742740"/>
                  </a:lnTo>
                  <a:lnTo>
                    <a:pt x="1261271" y="1725613"/>
                  </a:lnTo>
                  <a:lnTo>
                    <a:pt x="1302148" y="1706467"/>
                  </a:lnTo>
                  <a:lnTo>
                    <a:pt x="1341877" y="1685363"/>
                  </a:lnTo>
                  <a:lnTo>
                    <a:pt x="1380397" y="1662365"/>
                  </a:lnTo>
                  <a:lnTo>
                    <a:pt x="1417644" y="1637535"/>
                  </a:lnTo>
                  <a:lnTo>
                    <a:pt x="1453558" y="1610934"/>
                  </a:lnTo>
                  <a:lnTo>
                    <a:pt x="1488075" y="1582625"/>
                  </a:lnTo>
                  <a:lnTo>
                    <a:pt x="1521134" y="1552671"/>
                  </a:lnTo>
                  <a:lnTo>
                    <a:pt x="1552671" y="1521134"/>
                  </a:lnTo>
                  <a:lnTo>
                    <a:pt x="1582625" y="1488075"/>
                  </a:lnTo>
                  <a:lnTo>
                    <a:pt x="1610934" y="1453558"/>
                  </a:lnTo>
                  <a:lnTo>
                    <a:pt x="1637535" y="1417644"/>
                  </a:lnTo>
                  <a:lnTo>
                    <a:pt x="1662365" y="1380397"/>
                  </a:lnTo>
                  <a:lnTo>
                    <a:pt x="1685363" y="1341877"/>
                  </a:lnTo>
                  <a:lnTo>
                    <a:pt x="1706467" y="1302148"/>
                  </a:lnTo>
                  <a:lnTo>
                    <a:pt x="1725613" y="1261271"/>
                  </a:lnTo>
                  <a:lnTo>
                    <a:pt x="1742740" y="1219310"/>
                  </a:lnTo>
                  <a:lnTo>
                    <a:pt x="1757786" y="1176325"/>
                  </a:lnTo>
                  <a:lnTo>
                    <a:pt x="1770688" y="1132380"/>
                  </a:lnTo>
                  <a:lnTo>
                    <a:pt x="1781384" y="1087537"/>
                  </a:lnTo>
                  <a:lnTo>
                    <a:pt x="1789811" y="1041859"/>
                  </a:lnTo>
                  <a:lnTo>
                    <a:pt x="1795907" y="995406"/>
                  </a:lnTo>
                  <a:lnTo>
                    <a:pt x="1799611" y="948242"/>
                  </a:lnTo>
                  <a:lnTo>
                    <a:pt x="1800860" y="900429"/>
                  </a:lnTo>
                  <a:lnTo>
                    <a:pt x="1799611" y="852605"/>
                  </a:lnTo>
                  <a:lnTo>
                    <a:pt x="1795907" y="805431"/>
                  </a:lnTo>
                  <a:lnTo>
                    <a:pt x="1789811" y="758970"/>
                  </a:lnTo>
                  <a:lnTo>
                    <a:pt x="1781384" y="713284"/>
                  </a:lnTo>
                  <a:lnTo>
                    <a:pt x="1770688" y="668435"/>
                  </a:lnTo>
                  <a:lnTo>
                    <a:pt x="1757786" y="624486"/>
                  </a:lnTo>
                  <a:lnTo>
                    <a:pt x="1742740" y="581498"/>
                  </a:lnTo>
                  <a:lnTo>
                    <a:pt x="1725613" y="539534"/>
                  </a:lnTo>
                  <a:lnTo>
                    <a:pt x="1706467" y="498656"/>
                  </a:lnTo>
                  <a:lnTo>
                    <a:pt x="1685363" y="458926"/>
                  </a:lnTo>
                  <a:lnTo>
                    <a:pt x="1662365" y="420406"/>
                  </a:lnTo>
                  <a:lnTo>
                    <a:pt x="1637535" y="383159"/>
                  </a:lnTo>
                  <a:lnTo>
                    <a:pt x="1610934" y="347247"/>
                  </a:lnTo>
                  <a:lnTo>
                    <a:pt x="1582625" y="312732"/>
                  </a:lnTo>
                  <a:lnTo>
                    <a:pt x="1552671" y="279676"/>
                  </a:lnTo>
                  <a:lnTo>
                    <a:pt x="1521134" y="248142"/>
                  </a:lnTo>
                  <a:lnTo>
                    <a:pt x="1488075" y="218191"/>
                  </a:lnTo>
                  <a:lnTo>
                    <a:pt x="1453558" y="189886"/>
                  </a:lnTo>
                  <a:lnTo>
                    <a:pt x="1417644" y="163289"/>
                  </a:lnTo>
                  <a:lnTo>
                    <a:pt x="1380397" y="138463"/>
                  </a:lnTo>
                  <a:lnTo>
                    <a:pt x="1341877" y="115469"/>
                  </a:lnTo>
                  <a:lnTo>
                    <a:pt x="1302148" y="94369"/>
                  </a:lnTo>
                  <a:lnTo>
                    <a:pt x="1261271" y="75227"/>
                  </a:lnTo>
                  <a:lnTo>
                    <a:pt x="1219310" y="58104"/>
                  </a:lnTo>
                  <a:lnTo>
                    <a:pt x="1176325" y="43061"/>
                  </a:lnTo>
                  <a:lnTo>
                    <a:pt x="1132380" y="30163"/>
                  </a:lnTo>
                  <a:lnTo>
                    <a:pt x="1087537" y="19470"/>
                  </a:lnTo>
                  <a:lnTo>
                    <a:pt x="1041859" y="11045"/>
                  </a:lnTo>
                  <a:lnTo>
                    <a:pt x="995406" y="4950"/>
                  </a:lnTo>
                  <a:lnTo>
                    <a:pt x="948242" y="1248"/>
                  </a:lnTo>
                  <a:lnTo>
                    <a:pt x="90042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504435" y="3624198"/>
              <a:ext cx="1800860" cy="1800860"/>
            </a:xfrm>
            <a:custGeom>
              <a:avLst/>
              <a:gdLst/>
              <a:ahLst/>
              <a:cxnLst/>
              <a:rect l="l" t="t" r="r" b="b"/>
              <a:pathLst>
                <a:path w="1800860" h="1800860">
                  <a:moveTo>
                    <a:pt x="900429" y="0"/>
                  </a:moveTo>
                  <a:lnTo>
                    <a:pt x="948242" y="1248"/>
                  </a:lnTo>
                  <a:lnTo>
                    <a:pt x="995406" y="4950"/>
                  </a:lnTo>
                  <a:lnTo>
                    <a:pt x="1041859" y="11045"/>
                  </a:lnTo>
                  <a:lnTo>
                    <a:pt x="1087537" y="19470"/>
                  </a:lnTo>
                  <a:lnTo>
                    <a:pt x="1132380" y="30163"/>
                  </a:lnTo>
                  <a:lnTo>
                    <a:pt x="1176325" y="43061"/>
                  </a:lnTo>
                  <a:lnTo>
                    <a:pt x="1219310" y="58104"/>
                  </a:lnTo>
                  <a:lnTo>
                    <a:pt x="1261271" y="75227"/>
                  </a:lnTo>
                  <a:lnTo>
                    <a:pt x="1302148" y="94369"/>
                  </a:lnTo>
                  <a:lnTo>
                    <a:pt x="1341877" y="115469"/>
                  </a:lnTo>
                  <a:lnTo>
                    <a:pt x="1380397" y="138463"/>
                  </a:lnTo>
                  <a:lnTo>
                    <a:pt x="1417644" y="163289"/>
                  </a:lnTo>
                  <a:lnTo>
                    <a:pt x="1453558" y="189886"/>
                  </a:lnTo>
                  <a:lnTo>
                    <a:pt x="1488075" y="218191"/>
                  </a:lnTo>
                  <a:lnTo>
                    <a:pt x="1521134" y="248142"/>
                  </a:lnTo>
                  <a:lnTo>
                    <a:pt x="1552671" y="279676"/>
                  </a:lnTo>
                  <a:lnTo>
                    <a:pt x="1582625" y="312732"/>
                  </a:lnTo>
                  <a:lnTo>
                    <a:pt x="1610934" y="347247"/>
                  </a:lnTo>
                  <a:lnTo>
                    <a:pt x="1637535" y="383159"/>
                  </a:lnTo>
                  <a:lnTo>
                    <a:pt x="1662365" y="420406"/>
                  </a:lnTo>
                  <a:lnTo>
                    <a:pt x="1685363" y="458926"/>
                  </a:lnTo>
                  <a:lnTo>
                    <a:pt x="1706467" y="498656"/>
                  </a:lnTo>
                  <a:lnTo>
                    <a:pt x="1725613" y="539534"/>
                  </a:lnTo>
                  <a:lnTo>
                    <a:pt x="1742740" y="581498"/>
                  </a:lnTo>
                  <a:lnTo>
                    <a:pt x="1757786" y="624486"/>
                  </a:lnTo>
                  <a:lnTo>
                    <a:pt x="1770688" y="668435"/>
                  </a:lnTo>
                  <a:lnTo>
                    <a:pt x="1781384" y="713284"/>
                  </a:lnTo>
                  <a:lnTo>
                    <a:pt x="1789811" y="758970"/>
                  </a:lnTo>
                  <a:lnTo>
                    <a:pt x="1795907" y="805431"/>
                  </a:lnTo>
                  <a:lnTo>
                    <a:pt x="1799611" y="852605"/>
                  </a:lnTo>
                  <a:lnTo>
                    <a:pt x="1800860" y="900429"/>
                  </a:lnTo>
                  <a:lnTo>
                    <a:pt x="1799611" y="948242"/>
                  </a:lnTo>
                  <a:lnTo>
                    <a:pt x="1795907" y="995406"/>
                  </a:lnTo>
                  <a:lnTo>
                    <a:pt x="1789811" y="1041859"/>
                  </a:lnTo>
                  <a:lnTo>
                    <a:pt x="1781384" y="1087537"/>
                  </a:lnTo>
                  <a:lnTo>
                    <a:pt x="1770688" y="1132380"/>
                  </a:lnTo>
                  <a:lnTo>
                    <a:pt x="1757786" y="1176325"/>
                  </a:lnTo>
                  <a:lnTo>
                    <a:pt x="1742740" y="1219310"/>
                  </a:lnTo>
                  <a:lnTo>
                    <a:pt x="1725613" y="1261271"/>
                  </a:lnTo>
                  <a:lnTo>
                    <a:pt x="1706467" y="1302148"/>
                  </a:lnTo>
                  <a:lnTo>
                    <a:pt x="1685363" y="1341877"/>
                  </a:lnTo>
                  <a:lnTo>
                    <a:pt x="1662365" y="1380397"/>
                  </a:lnTo>
                  <a:lnTo>
                    <a:pt x="1637535" y="1417644"/>
                  </a:lnTo>
                  <a:lnTo>
                    <a:pt x="1610934" y="1453558"/>
                  </a:lnTo>
                  <a:lnTo>
                    <a:pt x="1582625" y="1488075"/>
                  </a:lnTo>
                  <a:lnTo>
                    <a:pt x="1552671" y="1521134"/>
                  </a:lnTo>
                  <a:lnTo>
                    <a:pt x="1521134" y="1552671"/>
                  </a:lnTo>
                  <a:lnTo>
                    <a:pt x="1488075" y="1582625"/>
                  </a:lnTo>
                  <a:lnTo>
                    <a:pt x="1453558" y="1610934"/>
                  </a:lnTo>
                  <a:lnTo>
                    <a:pt x="1417644" y="1637535"/>
                  </a:lnTo>
                  <a:lnTo>
                    <a:pt x="1380397" y="1662365"/>
                  </a:lnTo>
                  <a:lnTo>
                    <a:pt x="1341877" y="1685363"/>
                  </a:lnTo>
                  <a:lnTo>
                    <a:pt x="1302148" y="1706467"/>
                  </a:lnTo>
                  <a:lnTo>
                    <a:pt x="1261271" y="1725613"/>
                  </a:lnTo>
                  <a:lnTo>
                    <a:pt x="1219310" y="1742740"/>
                  </a:lnTo>
                  <a:lnTo>
                    <a:pt x="1176325" y="1757786"/>
                  </a:lnTo>
                  <a:lnTo>
                    <a:pt x="1132380" y="1770688"/>
                  </a:lnTo>
                  <a:lnTo>
                    <a:pt x="1087537" y="1781384"/>
                  </a:lnTo>
                  <a:lnTo>
                    <a:pt x="1041859" y="1789811"/>
                  </a:lnTo>
                  <a:lnTo>
                    <a:pt x="995406" y="1795907"/>
                  </a:lnTo>
                  <a:lnTo>
                    <a:pt x="948242" y="1799611"/>
                  </a:lnTo>
                  <a:lnTo>
                    <a:pt x="900429" y="1800859"/>
                  </a:lnTo>
                  <a:lnTo>
                    <a:pt x="852605" y="1799611"/>
                  </a:lnTo>
                  <a:lnTo>
                    <a:pt x="805431" y="1795907"/>
                  </a:lnTo>
                  <a:lnTo>
                    <a:pt x="758970" y="1789811"/>
                  </a:lnTo>
                  <a:lnTo>
                    <a:pt x="713284" y="1781384"/>
                  </a:lnTo>
                  <a:lnTo>
                    <a:pt x="668435" y="1770688"/>
                  </a:lnTo>
                  <a:lnTo>
                    <a:pt x="624486" y="1757786"/>
                  </a:lnTo>
                  <a:lnTo>
                    <a:pt x="581498" y="1742740"/>
                  </a:lnTo>
                  <a:lnTo>
                    <a:pt x="539534" y="1725613"/>
                  </a:lnTo>
                  <a:lnTo>
                    <a:pt x="498656" y="1706467"/>
                  </a:lnTo>
                  <a:lnTo>
                    <a:pt x="458926" y="1685363"/>
                  </a:lnTo>
                  <a:lnTo>
                    <a:pt x="420406" y="1662365"/>
                  </a:lnTo>
                  <a:lnTo>
                    <a:pt x="383159" y="1637535"/>
                  </a:lnTo>
                  <a:lnTo>
                    <a:pt x="347247" y="1610934"/>
                  </a:lnTo>
                  <a:lnTo>
                    <a:pt x="312732" y="1582625"/>
                  </a:lnTo>
                  <a:lnTo>
                    <a:pt x="279676" y="1552671"/>
                  </a:lnTo>
                  <a:lnTo>
                    <a:pt x="248142" y="1521134"/>
                  </a:lnTo>
                  <a:lnTo>
                    <a:pt x="218191" y="1488075"/>
                  </a:lnTo>
                  <a:lnTo>
                    <a:pt x="189886" y="1453558"/>
                  </a:lnTo>
                  <a:lnTo>
                    <a:pt x="163289" y="1417644"/>
                  </a:lnTo>
                  <a:lnTo>
                    <a:pt x="138463" y="1380397"/>
                  </a:lnTo>
                  <a:lnTo>
                    <a:pt x="115469" y="1341877"/>
                  </a:lnTo>
                  <a:lnTo>
                    <a:pt x="94369" y="1302148"/>
                  </a:lnTo>
                  <a:lnTo>
                    <a:pt x="75227" y="1261271"/>
                  </a:lnTo>
                  <a:lnTo>
                    <a:pt x="58104" y="1219310"/>
                  </a:lnTo>
                  <a:lnTo>
                    <a:pt x="43061" y="1176325"/>
                  </a:lnTo>
                  <a:lnTo>
                    <a:pt x="30163" y="1132380"/>
                  </a:lnTo>
                  <a:lnTo>
                    <a:pt x="19470" y="1087537"/>
                  </a:lnTo>
                  <a:lnTo>
                    <a:pt x="11045" y="1041859"/>
                  </a:lnTo>
                  <a:lnTo>
                    <a:pt x="4950" y="995406"/>
                  </a:lnTo>
                  <a:lnTo>
                    <a:pt x="1248" y="948242"/>
                  </a:lnTo>
                  <a:lnTo>
                    <a:pt x="0" y="900429"/>
                  </a:lnTo>
                  <a:lnTo>
                    <a:pt x="1404" y="850161"/>
                  </a:lnTo>
                  <a:lnTo>
                    <a:pt x="5587" y="800283"/>
                  </a:lnTo>
                  <a:lnTo>
                    <a:pt x="12506" y="750901"/>
                  </a:lnTo>
                  <a:lnTo>
                    <a:pt x="22117" y="702122"/>
                  </a:lnTo>
                  <a:lnTo>
                    <a:pt x="34378" y="654053"/>
                  </a:lnTo>
                  <a:lnTo>
                    <a:pt x="49245" y="606798"/>
                  </a:lnTo>
                  <a:lnTo>
                    <a:pt x="66675" y="560466"/>
                  </a:lnTo>
                  <a:lnTo>
                    <a:pt x="86623" y="515163"/>
                  </a:lnTo>
                  <a:lnTo>
                    <a:pt x="109048" y="470993"/>
                  </a:lnTo>
                  <a:lnTo>
                    <a:pt x="133905" y="428065"/>
                  </a:lnTo>
                  <a:lnTo>
                    <a:pt x="161151" y="386485"/>
                  </a:lnTo>
                  <a:lnTo>
                    <a:pt x="190744" y="346358"/>
                  </a:lnTo>
                  <a:lnTo>
                    <a:pt x="222639" y="307791"/>
                  </a:lnTo>
                  <a:lnTo>
                    <a:pt x="256793" y="270890"/>
                  </a:lnTo>
                  <a:lnTo>
                    <a:pt x="417702" y="428243"/>
                  </a:lnTo>
                  <a:lnTo>
                    <a:pt x="385184" y="463900"/>
                  </a:lnTo>
                  <a:lnTo>
                    <a:pt x="355677" y="501222"/>
                  </a:lnTo>
                  <a:lnTo>
                    <a:pt x="329179" y="540046"/>
                  </a:lnTo>
                  <a:lnTo>
                    <a:pt x="305689" y="580212"/>
                  </a:lnTo>
                  <a:lnTo>
                    <a:pt x="285205" y="621558"/>
                  </a:lnTo>
                  <a:lnTo>
                    <a:pt x="267725" y="663921"/>
                  </a:lnTo>
                  <a:lnTo>
                    <a:pt x="253246" y="707141"/>
                  </a:lnTo>
                  <a:lnTo>
                    <a:pt x="241767" y="751056"/>
                  </a:lnTo>
                  <a:lnTo>
                    <a:pt x="233286" y="795503"/>
                  </a:lnTo>
                  <a:lnTo>
                    <a:pt x="227801" y="840321"/>
                  </a:lnTo>
                  <a:lnTo>
                    <a:pt x="225310" y="885349"/>
                  </a:lnTo>
                  <a:lnTo>
                    <a:pt x="225811" y="930424"/>
                  </a:lnTo>
                  <a:lnTo>
                    <a:pt x="229302" y="975386"/>
                  </a:lnTo>
                  <a:lnTo>
                    <a:pt x="235781" y="1020072"/>
                  </a:lnTo>
                  <a:lnTo>
                    <a:pt x="245247" y="1064320"/>
                  </a:lnTo>
                  <a:lnTo>
                    <a:pt x="257697" y="1107969"/>
                  </a:lnTo>
                  <a:lnTo>
                    <a:pt x="273129" y="1150858"/>
                  </a:lnTo>
                  <a:lnTo>
                    <a:pt x="291542" y="1192824"/>
                  </a:lnTo>
                  <a:lnTo>
                    <a:pt x="312933" y="1233706"/>
                  </a:lnTo>
                  <a:lnTo>
                    <a:pt x="337301" y="1273342"/>
                  </a:lnTo>
                  <a:lnTo>
                    <a:pt x="364643" y="1311570"/>
                  </a:lnTo>
                  <a:lnTo>
                    <a:pt x="394958" y="1348229"/>
                  </a:lnTo>
                  <a:lnTo>
                    <a:pt x="428243" y="1383156"/>
                  </a:lnTo>
                  <a:lnTo>
                    <a:pt x="463900" y="1415675"/>
                  </a:lnTo>
                  <a:lnTo>
                    <a:pt x="501222" y="1445182"/>
                  </a:lnTo>
                  <a:lnTo>
                    <a:pt x="540046" y="1471680"/>
                  </a:lnTo>
                  <a:lnTo>
                    <a:pt x="580212" y="1495170"/>
                  </a:lnTo>
                  <a:lnTo>
                    <a:pt x="621558" y="1515654"/>
                  </a:lnTo>
                  <a:lnTo>
                    <a:pt x="663921" y="1533134"/>
                  </a:lnTo>
                  <a:lnTo>
                    <a:pt x="707141" y="1547613"/>
                  </a:lnTo>
                  <a:lnTo>
                    <a:pt x="751056" y="1559092"/>
                  </a:lnTo>
                  <a:lnTo>
                    <a:pt x="795503" y="1567573"/>
                  </a:lnTo>
                  <a:lnTo>
                    <a:pt x="840321" y="1573058"/>
                  </a:lnTo>
                  <a:lnTo>
                    <a:pt x="885349" y="1575549"/>
                  </a:lnTo>
                  <a:lnTo>
                    <a:pt x="930424" y="1575048"/>
                  </a:lnTo>
                  <a:lnTo>
                    <a:pt x="975386" y="1571557"/>
                  </a:lnTo>
                  <a:lnTo>
                    <a:pt x="1020072" y="1565078"/>
                  </a:lnTo>
                  <a:lnTo>
                    <a:pt x="1064320" y="1555612"/>
                  </a:lnTo>
                  <a:lnTo>
                    <a:pt x="1107969" y="1543162"/>
                  </a:lnTo>
                  <a:lnTo>
                    <a:pt x="1150858" y="1527730"/>
                  </a:lnTo>
                  <a:lnTo>
                    <a:pt x="1192824" y="1509317"/>
                  </a:lnTo>
                  <a:lnTo>
                    <a:pt x="1233706" y="1487926"/>
                  </a:lnTo>
                  <a:lnTo>
                    <a:pt x="1273342" y="1463558"/>
                  </a:lnTo>
                  <a:lnTo>
                    <a:pt x="1311570" y="1436216"/>
                  </a:lnTo>
                  <a:lnTo>
                    <a:pt x="1348229" y="1405901"/>
                  </a:lnTo>
                  <a:lnTo>
                    <a:pt x="1383156" y="1372615"/>
                  </a:lnTo>
                  <a:lnTo>
                    <a:pt x="1415675" y="1336959"/>
                  </a:lnTo>
                  <a:lnTo>
                    <a:pt x="1445182" y="1299637"/>
                  </a:lnTo>
                  <a:lnTo>
                    <a:pt x="1471680" y="1260813"/>
                  </a:lnTo>
                  <a:lnTo>
                    <a:pt x="1495170" y="1220647"/>
                  </a:lnTo>
                  <a:lnTo>
                    <a:pt x="1515654" y="1179301"/>
                  </a:lnTo>
                  <a:lnTo>
                    <a:pt x="1533134" y="1136938"/>
                  </a:lnTo>
                  <a:lnTo>
                    <a:pt x="1547613" y="1093718"/>
                  </a:lnTo>
                  <a:lnTo>
                    <a:pt x="1559092" y="1049803"/>
                  </a:lnTo>
                  <a:lnTo>
                    <a:pt x="1567573" y="1005356"/>
                  </a:lnTo>
                  <a:lnTo>
                    <a:pt x="1573058" y="960538"/>
                  </a:lnTo>
                  <a:lnTo>
                    <a:pt x="1575549" y="915510"/>
                  </a:lnTo>
                  <a:lnTo>
                    <a:pt x="1575048" y="870435"/>
                  </a:lnTo>
                  <a:lnTo>
                    <a:pt x="1571557" y="825473"/>
                  </a:lnTo>
                  <a:lnTo>
                    <a:pt x="1565078" y="780787"/>
                  </a:lnTo>
                  <a:lnTo>
                    <a:pt x="1555612" y="736539"/>
                  </a:lnTo>
                  <a:lnTo>
                    <a:pt x="1543162" y="692890"/>
                  </a:lnTo>
                  <a:lnTo>
                    <a:pt x="1527730" y="650001"/>
                  </a:lnTo>
                  <a:lnTo>
                    <a:pt x="1509317" y="608035"/>
                  </a:lnTo>
                  <a:lnTo>
                    <a:pt x="1487926" y="567153"/>
                  </a:lnTo>
                  <a:lnTo>
                    <a:pt x="1463558" y="527517"/>
                  </a:lnTo>
                  <a:lnTo>
                    <a:pt x="1436216" y="489289"/>
                  </a:lnTo>
                  <a:lnTo>
                    <a:pt x="1405901" y="452630"/>
                  </a:lnTo>
                  <a:lnTo>
                    <a:pt x="1372615" y="417702"/>
                  </a:lnTo>
                  <a:lnTo>
                    <a:pt x="1337143" y="385395"/>
                  </a:lnTo>
                  <a:lnTo>
                    <a:pt x="1299693" y="355849"/>
                  </a:lnTo>
                  <a:lnTo>
                    <a:pt x="1260426" y="329131"/>
                  </a:lnTo>
                  <a:lnTo>
                    <a:pt x="1219506" y="305307"/>
                  </a:lnTo>
                  <a:lnTo>
                    <a:pt x="1177096" y="284445"/>
                  </a:lnTo>
                  <a:lnTo>
                    <a:pt x="1133357" y="266610"/>
                  </a:lnTo>
                  <a:lnTo>
                    <a:pt x="1088452" y="251869"/>
                  </a:lnTo>
                  <a:lnTo>
                    <a:pt x="1042545" y="240288"/>
                  </a:lnTo>
                  <a:lnTo>
                    <a:pt x="995796" y="231934"/>
                  </a:lnTo>
                  <a:lnTo>
                    <a:pt x="948371" y="226872"/>
                  </a:lnTo>
                  <a:lnTo>
                    <a:pt x="900429" y="225170"/>
                  </a:lnTo>
                  <a:lnTo>
                    <a:pt x="900429" y="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761229" y="3624198"/>
              <a:ext cx="643890" cy="428625"/>
            </a:xfrm>
            <a:custGeom>
              <a:avLst/>
              <a:gdLst/>
              <a:ahLst/>
              <a:cxnLst/>
              <a:rect l="l" t="t" r="r" b="b"/>
              <a:pathLst>
                <a:path w="643889" h="428625">
                  <a:moveTo>
                    <a:pt x="643636" y="0"/>
                  </a:moveTo>
                  <a:lnTo>
                    <a:pt x="591887" y="1486"/>
                  </a:lnTo>
                  <a:lnTo>
                    <a:pt x="540569" y="5914"/>
                  </a:lnTo>
                  <a:lnTo>
                    <a:pt x="489794" y="13236"/>
                  </a:lnTo>
                  <a:lnTo>
                    <a:pt x="439679" y="23402"/>
                  </a:lnTo>
                  <a:lnTo>
                    <a:pt x="390337" y="36364"/>
                  </a:lnTo>
                  <a:lnTo>
                    <a:pt x="341884" y="52074"/>
                  </a:lnTo>
                  <a:lnTo>
                    <a:pt x="294433" y="70485"/>
                  </a:lnTo>
                  <a:lnTo>
                    <a:pt x="248100" y="91546"/>
                  </a:lnTo>
                  <a:lnTo>
                    <a:pt x="203000" y="115211"/>
                  </a:lnTo>
                  <a:lnTo>
                    <a:pt x="159247" y="141430"/>
                  </a:lnTo>
                  <a:lnTo>
                    <a:pt x="116956" y="170157"/>
                  </a:lnTo>
                  <a:lnTo>
                    <a:pt x="76241" y="201341"/>
                  </a:lnTo>
                  <a:lnTo>
                    <a:pt x="37217" y="234935"/>
                  </a:lnTo>
                  <a:lnTo>
                    <a:pt x="0" y="270890"/>
                  </a:lnTo>
                  <a:lnTo>
                    <a:pt x="160909" y="428243"/>
                  </a:lnTo>
                  <a:lnTo>
                    <a:pt x="196680" y="394230"/>
                  </a:lnTo>
                  <a:lnTo>
                    <a:pt x="234606" y="363106"/>
                  </a:lnTo>
                  <a:lnTo>
                    <a:pt x="274507" y="334944"/>
                  </a:lnTo>
                  <a:lnTo>
                    <a:pt x="316208" y="309819"/>
                  </a:lnTo>
                  <a:lnTo>
                    <a:pt x="359531" y="287804"/>
                  </a:lnTo>
                  <a:lnTo>
                    <a:pt x="404300" y="268974"/>
                  </a:lnTo>
                  <a:lnTo>
                    <a:pt x="450337" y="253402"/>
                  </a:lnTo>
                  <a:lnTo>
                    <a:pt x="497466" y="241161"/>
                  </a:lnTo>
                  <a:lnTo>
                    <a:pt x="545510" y="232327"/>
                  </a:lnTo>
                  <a:lnTo>
                    <a:pt x="594292" y="226972"/>
                  </a:lnTo>
                  <a:lnTo>
                    <a:pt x="643636" y="225170"/>
                  </a:lnTo>
                  <a:lnTo>
                    <a:pt x="64363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761229" y="3624198"/>
              <a:ext cx="643890" cy="428625"/>
            </a:xfrm>
            <a:custGeom>
              <a:avLst/>
              <a:gdLst/>
              <a:ahLst/>
              <a:cxnLst/>
              <a:rect l="l" t="t" r="r" b="b"/>
              <a:pathLst>
                <a:path w="643889" h="428625">
                  <a:moveTo>
                    <a:pt x="0" y="270890"/>
                  </a:moveTo>
                  <a:lnTo>
                    <a:pt x="37217" y="234935"/>
                  </a:lnTo>
                  <a:lnTo>
                    <a:pt x="76241" y="201341"/>
                  </a:lnTo>
                  <a:lnTo>
                    <a:pt x="116956" y="170157"/>
                  </a:lnTo>
                  <a:lnTo>
                    <a:pt x="159247" y="141430"/>
                  </a:lnTo>
                  <a:lnTo>
                    <a:pt x="203000" y="115211"/>
                  </a:lnTo>
                  <a:lnTo>
                    <a:pt x="248100" y="91546"/>
                  </a:lnTo>
                  <a:lnTo>
                    <a:pt x="294433" y="70485"/>
                  </a:lnTo>
                  <a:lnTo>
                    <a:pt x="341884" y="52074"/>
                  </a:lnTo>
                  <a:lnTo>
                    <a:pt x="390337" y="36364"/>
                  </a:lnTo>
                  <a:lnTo>
                    <a:pt x="439679" y="23402"/>
                  </a:lnTo>
                  <a:lnTo>
                    <a:pt x="489794" y="13236"/>
                  </a:lnTo>
                  <a:lnTo>
                    <a:pt x="540569" y="5914"/>
                  </a:lnTo>
                  <a:lnTo>
                    <a:pt x="591887" y="1486"/>
                  </a:lnTo>
                  <a:lnTo>
                    <a:pt x="643636" y="0"/>
                  </a:lnTo>
                  <a:lnTo>
                    <a:pt x="643636" y="225170"/>
                  </a:lnTo>
                  <a:lnTo>
                    <a:pt x="594292" y="226972"/>
                  </a:lnTo>
                  <a:lnTo>
                    <a:pt x="545510" y="232327"/>
                  </a:lnTo>
                  <a:lnTo>
                    <a:pt x="497466" y="241161"/>
                  </a:lnTo>
                  <a:lnTo>
                    <a:pt x="450337" y="253402"/>
                  </a:lnTo>
                  <a:lnTo>
                    <a:pt x="404300" y="268974"/>
                  </a:lnTo>
                  <a:lnTo>
                    <a:pt x="359531" y="287804"/>
                  </a:lnTo>
                  <a:lnTo>
                    <a:pt x="316208" y="309819"/>
                  </a:lnTo>
                  <a:lnTo>
                    <a:pt x="274507" y="334944"/>
                  </a:lnTo>
                  <a:lnTo>
                    <a:pt x="234606" y="363106"/>
                  </a:lnTo>
                  <a:lnTo>
                    <a:pt x="196680" y="394230"/>
                  </a:lnTo>
                  <a:lnTo>
                    <a:pt x="160909" y="428243"/>
                  </a:lnTo>
                  <a:lnTo>
                    <a:pt x="0" y="27089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1068120" y="6138138"/>
            <a:ext cx="5791200" cy="12725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 indent="456565">
              <a:lnSpc>
                <a:spcPct val="116799"/>
              </a:lnSpc>
              <a:spcBef>
                <a:spcPts val="105"/>
              </a:spcBef>
            </a:pPr>
            <a:r>
              <a:rPr dirty="0" sz="1400" spc="75">
                <a:latin typeface="Verdana"/>
                <a:cs typeface="Verdana"/>
              </a:rPr>
              <a:t>Em</a:t>
            </a:r>
            <a:r>
              <a:rPr dirty="0" sz="1400" spc="85">
                <a:latin typeface="Verdana"/>
                <a:cs typeface="Verdana"/>
              </a:rPr>
              <a:t>  </a:t>
            </a:r>
            <a:r>
              <a:rPr dirty="0" sz="1400">
                <a:latin typeface="Verdana"/>
                <a:cs typeface="Verdana"/>
              </a:rPr>
              <a:t>2022,</a:t>
            </a:r>
            <a:r>
              <a:rPr dirty="0" sz="1400" spc="90">
                <a:latin typeface="Verdana"/>
                <a:cs typeface="Verdana"/>
              </a:rPr>
              <a:t>  </a:t>
            </a:r>
            <a:r>
              <a:rPr dirty="0" sz="1400" spc="-20">
                <a:latin typeface="Verdana"/>
                <a:cs typeface="Verdana"/>
              </a:rPr>
              <a:t>verificou-</a:t>
            </a:r>
            <a:r>
              <a:rPr dirty="0" sz="1400">
                <a:latin typeface="Verdana"/>
                <a:cs typeface="Verdana"/>
              </a:rPr>
              <a:t>se</a:t>
            </a:r>
            <a:r>
              <a:rPr dirty="0" sz="1400" spc="85">
                <a:latin typeface="Verdana"/>
                <a:cs typeface="Verdana"/>
              </a:rPr>
              <a:t>  um</a:t>
            </a:r>
            <a:r>
              <a:rPr dirty="0" sz="1400" spc="80">
                <a:latin typeface="Verdana"/>
                <a:cs typeface="Verdana"/>
              </a:rPr>
              <a:t>  </a:t>
            </a:r>
            <a:r>
              <a:rPr dirty="0" sz="1400">
                <a:latin typeface="Verdana"/>
                <a:cs typeface="Verdana"/>
              </a:rPr>
              <a:t>aumento</a:t>
            </a:r>
            <a:r>
              <a:rPr dirty="0" sz="1400" spc="85">
                <a:latin typeface="Verdana"/>
                <a:cs typeface="Verdana"/>
              </a:rPr>
              <a:t>  </a:t>
            </a:r>
            <a:r>
              <a:rPr dirty="0" sz="1400">
                <a:latin typeface="Verdana"/>
                <a:cs typeface="Verdana"/>
              </a:rPr>
              <a:t>nas</a:t>
            </a:r>
            <a:r>
              <a:rPr dirty="0" sz="1400" spc="80">
                <a:latin typeface="Verdana"/>
                <a:cs typeface="Verdana"/>
              </a:rPr>
              <a:t>  </a:t>
            </a:r>
            <a:r>
              <a:rPr dirty="0" sz="1400" spc="-10">
                <a:latin typeface="Verdana"/>
                <a:cs typeface="Verdana"/>
              </a:rPr>
              <a:t>capacitações </a:t>
            </a:r>
            <a:r>
              <a:rPr dirty="0" sz="1400">
                <a:latin typeface="Verdana"/>
                <a:cs typeface="Verdana"/>
              </a:rPr>
              <a:t>envolvendo</a:t>
            </a:r>
            <a:r>
              <a:rPr dirty="0" sz="1400" spc="-125">
                <a:latin typeface="Verdana"/>
                <a:cs typeface="Verdana"/>
              </a:rPr>
              <a:t> </a:t>
            </a:r>
            <a:r>
              <a:rPr dirty="0" sz="1400" spc="-35">
                <a:latin typeface="Verdana"/>
                <a:cs typeface="Verdana"/>
              </a:rPr>
              <a:t>as</a:t>
            </a:r>
            <a:r>
              <a:rPr dirty="0" sz="1400" spc="-8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temáticas</a:t>
            </a:r>
            <a:r>
              <a:rPr dirty="0" sz="1400" spc="-20">
                <a:latin typeface="Verdana"/>
                <a:cs typeface="Verdana"/>
              </a:rPr>
              <a:t> </a:t>
            </a:r>
            <a:r>
              <a:rPr dirty="0" sz="1400" spc="50">
                <a:latin typeface="Verdana"/>
                <a:cs typeface="Verdana"/>
              </a:rPr>
              <a:t>do</a:t>
            </a:r>
            <a:r>
              <a:rPr dirty="0" sz="1400" spc="15">
                <a:latin typeface="Verdana"/>
                <a:cs typeface="Verdana"/>
              </a:rPr>
              <a:t> </a:t>
            </a:r>
            <a:r>
              <a:rPr dirty="0" sz="1400" spc="-45">
                <a:latin typeface="Verdana"/>
                <a:cs typeface="Verdana"/>
              </a:rPr>
              <a:t>PLS.</a:t>
            </a:r>
            <a:r>
              <a:rPr dirty="0" sz="1400" spc="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Foram</a:t>
            </a:r>
            <a:r>
              <a:rPr dirty="0" sz="1400" spc="25">
                <a:latin typeface="Verdana"/>
                <a:cs typeface="Verdana"/>
              </a:rPr>
              <a:t> </a:t>
            </a:r>
            <a:r>
              <a:rPr dirty="0" sz="1400" spc="-430">
                <a:latin typeface="Verdana"/>
                <a:cs typeface="Verdana"/>
              </a:rPr>
              <a:t>13</a:t>
            </a:r>
            <a:r>
              <a:rPr dirty="0" sz="1400" spc="31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ações</a:t>
            </a:r>
            <a:r>
              <a:rPr dirty="0" sz="1400" spc="1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de</a:t>
            </a:r>
            <a:r>
              <a:rPr dirty="0" sz="1400" spc="2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capacitação </a:t>
            </a:r>
            <a:r>
              <a:rPr dirty="0" sz="1400">
                <a:latin typeface="Verdana"/>
                <a:cs typeface="Verdana"/>
              </a:rPr>
              <a:t>a</a:t>
            </a:r>
            <a:r>
              <a:rPr dirty="0" sz="1400" spc="140">
                <a:latin typeface="Verdana"/>
                <a:cs typeface="Verdana"/>
              </a:rPr>
              <a:t>  </a:t>
            </a:r>
            <a:r>
              <a:rPr dirty="0" sz="1400">
                <a:latin typeface="Verdana"/>
                <a:cs typeface="Verdana"/>
              </a:rPr>
              <a:t>respeito</a:t>
            </a:r>
            <a:r>
              <a:rPr dirty="0" sz="1400" spc="140">
                <a:latin typeface="Verdana"/>
                <a:cs typeface="Verdana"/>
              </a:rPr>
              <a:t>  </a:t>
            </a:r>
            <a:r>
              <a:rPr dirty="0" sz="1400">
                <a:latin typeface="Verdana"/>
                <a:cs typeface="Verdana"/>
              </a:rPr>
              <a:t>da</a:t>
            </a:r>
            <a:r>
              <a:rPr dirty="0" sz="1400" spc="140">
                <a:latin typeface="Verdana"/>
                <a:cs typeface="Verdana"/>
              </a:rPr>
              <a:t>  </a:t>
            </a:r>
            <a:r>
              <a:rPr dirty="0" sz="1400">
                <a:latin typeface="Verdana"/>
                <a:cs typeface="Verdana"/>
              </a:rPr>
              <a:t>promoção</a:t>
            </a:r>
            <a:r>
              <a:rPr dirty="0" sz="1400" spc="140">
                <a:latin typeface="Verdana"/>
                <a:cs typeface="Verdana"/>
              </a:rPr>
              <a:t>  </a:t>
            </a:r>
            <a:r>
              <a:rPr dirty="0" sz="1400">
                <a:latin typeface="Verdana"/>
                <a:cs typeface="Verdana"/>
              </a:rPr>
              <a:t>da</a:t>
            </a:r>
            <a:r>
              <a:rPr dirty="0" sz="1400" spc="135">
                <a:latin typeface="Verdana"/>
                <a:cs typeface="Verdana"/>
              </a:rPr>
              <a:t>  </a:t>
            </a:r>
            <a:r>
              <a:rPr dirty="0" sz="1400">
                <a:latin typeface="Verdana"/>
                <a:cs typeface="Verdana"/>
              </a:rPr>
              <a:t>equidade</a:t>
            </a:r>
            <a:r>
              <a:rPr dirty="0" sz="1400" spc="140">
                <a:latin typeface="Verdana"/>
                <a:cs typeface="Verdana"/>
              </a:rPr>
              <a:t>  </a:t>
            </a:r>
            <a:r>
              <a:rPr dirty="0" sz="1400">
                <a:latin typeface="Verdana"/>
                <a:cs typeface="Verdana"/>
              </a:rPr>
              <a:t>e</a:t>
            </a:r>
            <a:r>
              <a:rPr dirty="0" sz="1400" spc="145">
                <a:latin typeface="Verdana"/>
                <a:cs typeface="Verdana"/>
              </a:rPr>
              <a:t>  </a:t>
            </a:r>
            <a:r>
              <a:rPr dirty="0" sz="1400">
                <a:latin typeface="Verdana"/>
                <a:cs typeface="Verdana"/>
              </a:rPr>
              <a:t>diversidade,</a:t>
            </a:r>
            <a:r>
              <a:rPr dirty="0" sz="1400" spc="140">
                <a:latin typeface="Verdana"/>
                <a:cs typeface="Verdana"/>
              </a:rPr>
              <a:t>  </a:t>
            </a:r>
            <a:r>
              <a:rPr dirty="0" sz="1400" spc="35">
                <a:latin typeface="Verdana"/>
                <a:cs typeface="Verdana"/>
              </a:rPr>
              <a:t>em </a:t>
            </a:r>
            <a:r>
              <a:rPr dirty="0" sz="1400">
                <a:latin typeface="Verdana"/>
                <a:cs typeface="Verdana"/>
              </a:rPr>
              <a:t>comparação</a:t>
            </a:r>
            <a:r>
              <a:rPr dirty="0" sz="1400" spc="32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a</a:t>
            </a:r>
            <a:r>
              <a:rPr dirty="0" sz="1400" spc="31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4</a:t>
            </a:r>
            <a:r>
              <a:rPr dirty="0" sz="1400" spc="33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realizadas</a:t>
            </a:r>
            <a:r>
              <a:rPr dirty="0" sz="1400" spc="310">
                <a:latin typeface="Verdana"/>
                <a:cs typeface="Verdana"/>
              </a:rPr>
              <a:t> </a:t>
            </a:r>
            <a:r>
              <a:rPr dirty="0" sz="1400" spc="65">
                <a:latin typeface="Verdana"/>
                <a:cs typeface="Verdana"/>
              </a:rPr>
              <a:t>em</a:t>
            </a:r>
            <a:r>
              <a:rPr dirty="0" sz="1400" spc="330">
                <a:latin typeface="Verdana"/>
                <a:cs typeface="Verdana"/>
              </a:rPr>
              <a:t> </a:t>
            </a:r>
            <a:r>
              <a:rPr dirty="0" sz="1400" spc="-80">
                <a:latin typeface="Verdana"/>
                <a:cs typeface="Verdana"/>
              </a:rPr>
              <a:t>2021.</a:t>
            </a:r>
            <a:r>
              <a:rPr dirty="0" sz="1400" spc="34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Sobre</a:t>
            </a:r>
            <a:r>
              <a:rPr dirty="0" sz="1400" spc="330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sustentabilidade, </a:t>
            </a:r>
            <a:r>
              <a:rPr dirty="0" sz="1400">
                <a:latin typeface="Verdana"/>
                <a:cs typeface="Verdana"/>
              </a:rPr>
              <a:t>foram</a:t>
            </a:r>
            <a:r>
              <a:rPr dirty="0" sz="1400" spc="-85">
                <a:latin typeface="Verdana"/>
                <a:cs typeface="Verdana"/>
              </a:rPr>
              <a:t> </a:t>
            </a:r>
            <a:r>
              <a:rPr dirty="0" sz="1400" spc="-70">
                <a:latin typeface="Verdana"/>
                <a:cs typeface="Verdana"/>
              </a:rPr>
              <a:t>7 </a:t>
            </a:r>
            <a:r>
              <a:rPr dirty="0" sz="1400">
                <a:latin typeface="Verdana"/>
                <a:cs typeface="Verdana"/>
              </a:rPr>
              <a:t>ações</a:t>
            </a:r>
            <a:r>
              <a:rPr dirty="0" sz="1400" spc="-7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de</a:t>
            </a:r>
            <a:r>
              <a:rPr dirty="0" sz="1400" spc="-8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capacitação</a:t>
            </a:r>
            <a:r>
              <a:rPr dirty="0" sz="1400" spc="-90">
                <a:latin typeface="Verdana"/>
                <a:cs typeface="Verdana"/>
              </a:rPr>
              <a:t> </a:t>
            </a:r>
            <a:r>
              <a:rPr dirty="0" sz="1400" spc="65">
                <a:latin typeface="Verdana"/>
                <a:cs typeface="Verdana"/>
              </a:rPr>
              <a:t>em</a:t>
            </a:r>
            <a:r>
              <a:rPr dirty="0" sz="1400" spc="-95">
                <a:latin typeface="Verdana"/>
                <a:cs typeface="Verdana"/>
              </a:rPr>
              <a:t> </a:t>
            </a:r>
            <a:r>
              <a:rPr dirty="0" sz="1400" spc="-80">
                <a:latin typeface="Verdana"/>
                <a:cs typeface="Verdana"/>
              </a:rPr>
              <a:t>2022</a:t>
            </a:r>
            <a:r>
              <a:rPr dirty="0" sz="1400" spc="-75">
                <a:latin typeface="Verdana"/>
                <a:cs typeface="Verdana"/>
              </a:rPr>
              <a:t> </a:t>
            </a:r>
            <a:r>
              <a:rPr dirty="0" sz="1400" spc="-25">
                <a:latin typeface="Verdana"/>
                <a:cs typeface="Verdana"/>
              </a:rPr>
              <a:t>(em</a:t>
            </a:r>
            <a:r>
              <a:rPr dirty="0" sz="1400" spc="-75">
                <a:latin typeface="Verdana"/>
                <a:cs typeface="Verdana"/>
              </a:rPr>
              <a:t> </a:t>
            </a:r>
            <a:r>
              <a:rPr dirty="0" sz="1400" spc="-150">
                <a:latin typeface="Verdana"/>
                <a:cs typeface="Verdana"/>
              </a:rPr>
              <a:t>2021</a:t>
            </a:r>
            <a:r>
              <a:rPr dirty="0" sz="1400" spc="-7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foram</a:t>
            </a:r>
            <a:r>
              <a:rPr dirty="0" sz="1400" spc="-70">
                <a:latin typeface="Verdana"/>
                <a:cs typeface="Verdana"/>
              </a:rPr>
              <a:t> </a:t>
            </a:r>
            <a:r>
              <a:rPr dirty="0" sz="1400" spc="-25">
                <a:latin typeface="Verdana"/>
                <a:cs typeface="Verdana"/>
              </a:rPr>
              <a:t>4).</a:t>
            </a:r>
            <a:endParaRPr sz="1400">
              <a:latin typeface="Verdana"/>
              <a:cs typeface="Verdana"/>
            </a:endParaRPr>
          </a:p>
        </p:txBody>
      </p:sp>
      <p:graphicFrame>
        <p:nvGraphicFramePr>
          <p:cNvPr id="14" name="object 14" descr=""/>
          <p:cNvGraphicFramePr>
            <a:graphicFrameLocks noGrp="1"/>
          </p:cNvGraphicFramePr>
          <p:nvPr/>
        </p:nvGraphicFramePr>
        <p:xfrm>
          <a:off x="1080820" y="7624317"/>
          <a:ext cx="5831840" cy="916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9810"/>
                <a:gridCol w="1858644"/>
                <a:gridCol w="850264"/>
                <a:gridCol w="2028189"/>
              </a:tblGrid>
              <a:tr h="179705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737235">
                <a:tc>
                  <a:txBody>
                    <a:bodyPr/>
                    <a:lstStyle/>
                    <a:p>
                      <a:pPr marL="85090">
                        <a:lnSpc>
                          <a:spcPts val="4200"/>
                        </a:lnSpc>
                      </a:pPr>
                      <a:r>
                        <a:rPr dirty="0" sz="3600" spc="-25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666</a:t>
                      </a:r>
                      <a:endParaRPr sz="3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42545" marR="271145">
                        <a:lnSpc>
                          <a:spcPct val="100899"/>
                        </a:lnSpc>
                        <a:spcBef>
                          <a:spcPts val="135"/>
                        </a:spcBef>
                      </a:pPr>
                      <a:r>
                        <a:rPr dirty="0" sz="1100" b="1">
                          <a:latin typeface="Tahoma"/>
                          <a:cs typeface="Tahoma"/>
                        </a:rPr>
                        <a:t>pessoas</a:t>
                      </a:r>
                      <a:r>
                        <a:rPr dirty="0" sz="1100" spc="30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10" b="1">
                          <a:latin typeface="Tahoma"/>
                          <a:cs typeface="Tahoma"/>
                        </a:rPr>
                        <a:t>capacitadas </a:t>
                      </a:r>
                      <a:r>
                        <a:rPr dirty="0" sz="1100" b="1">
                          <a:latin typeface="Tahoma"/>
                          <a:cs typeface="Tahoma"/>
                        </a:rPr>
                        <a:t>na</a:t>
                      </a:r>
                      <a:r>
                        <a:rPr dirty="0" sz="1100" spc="9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10" b="1">
                          <a:latin typeface="Tahoma"/>
                          <a:cs typeface="Tahoma"/>
                        </a:rPr>
                        <a:t>temática</a:t>
                      </a:r>
                      <a:endParaRPr sz="1100">
                        <a:latin typeface="Tahoma"/>
                        <a:cs typeface="Tahoma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65" b="1">
                          <a:latin typeface="Tahoma"/>
                          <a:cs typeface="Tahoma"/>
                        </a:rPr>
                        <a:t>de</a:t>
                      </a:r>
                      <a:r>
                        <a:rPr dirty="0" sz="1100" spc="-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10" b="1">
                          <a:latin typeface="Tahoma"/>
                          <a:cs typeface="Tahoma"/>
                        </a:rPr>
                        <a:t>sustentabilidade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17145">
                    <a:lnR w="76200">
                      <a:solidFill>
                        <a:srgbClr val="FFFFFF"/>
                      </a:solidFill>
                      <a:prstDash val="solid"/>
                    </a:lnR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338455">
                        <a:lnSpc>
                          <a:spcPts val="4200"/>
                        </a:lnSpc>
                      </a:pPr>
                      <a:r>
                        <a:rPr dirty="0" sz="3600" spc="-455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17</a:t>
                      </a:r>
                      <a:endParaRPr sz="3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76200">
                      <a:solidFill>
                        <a:srgbClr val="FFFFFF"/>
                      </a:solidFill>
                      <a:prstDash val="solid"/>
                    </a:lnL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35560" marR="240665">
                        <a:lnSpc>
                          <a:spcPct val="101400"/>
                        </a:lnSpc>
                        <a:spcBef>
                          <a:spcPts val="130"/>
                        </a:spcBef>
                      </a:pPr>
                      <a:r>
                        <a:rPr dirty="0" sz="1100" spc="50" b="1">
                          <a:latin typeface="Tahoma"/>
                          <a:cs typeface="Tahoma"/>
                        </a:rPr>
                        <a:t>ações</a:t>
                      </a:r>
                      <a:r>
                        <a:rPr dirty="0" sz="1100" spc="-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65" b="1">
                          <a:latin typeface="Tahoma"/>
                          <a:cs typeface="Tahoma"/>
                        </a:rPr>
                        <a:t>de</a:t>
                      </a:r>
                      <a:r>
                        <a:rPr dirty="0" sz="110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10" b="1">
                          <a:latin typeface="Tahoma"/>
                          <a:cs typeface="Tahoma"/>
                        </a:rPr>
                        <a:t>sensibilização </a:t>
                      </a:r>
                      <a:r>
                        <a:rPr dirty="0" sz="1100" spc="70" b="1">
                          <a:latin typeface="Tahoma"/>
                          <a:cs typeface="Tahoma"/>
                        </a:rPr>
                        <a:t>em</a:t>
                      </a:r>
                      <a:r>
                        <a:rPr dirty="0" sz="1100" spc="16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20" b="1">
                          <a:latin typeface="Tahoma"/>
                          <a:cs typeface="Tahoma"/>
                        </a:rPr>
                        <a:t>sustentabilidade</a:t>
                      </a:r>
                      <a:r>
                        <a:rPr dirty="0" sz="1100" spc="13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5" b="1">
                          <a:latin typeface="Tahoma"/>
                          <a:cs typeface="Tahoma"/>
                        </a:rPr>
                        <a:t>e </a:t>
                      </a:r>
                      <a:r>
                        <a:rPr dirty="0" sz="1100" spc="50" b="1">
                          <a:latin typeface="Tahoma"/>
                          <a:cs typeface="Tahoma"/>
                        </a:rPr>
                        <a:t>equidade</a:t>
                      </a:r>
                      <a:r>
                        <a:rPr dirty="0" sz="110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55" b="1">
                          <a:latin typeface="Tahoma"/>
                          <a:cs typeface="Tahoma"/>
                        </a:rPr>
                        <a:t>e</a:t>
                      </a:r>
                      <a:r>
                        <a:rPr dirty="0" sz="1100" spc="-10" b="1">
                          <a:latin typeface="Tahoma"/>
                          <a:cs typeface="Tahoma"/>
                        </a:rPr>
                        <a:t> diversidade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16510">
                    <a:solidFill>
                      <a:srgbClr val="BEBEBE"/>
                    </a:solidFill>
                  </a:tcPr>
                </a:tc>
              </a:tr>
            </a:tbl>
          </a:graphicData>
        </a:graphic>
      </p:graphicFrame>
      <p:sp>
        <p:nvSpPr>
          <p:cNvPr id="15" name="object 15" descr=""/>
          <p:cNvSpPr/>
          <p:nvPr/>
        </p:nvSpPr>
        <p:spPr>
          <a:xfrm>
            <a:off x="1099185" y="1809114"/>
            <a:ext cx="1329690" cy="13970"/>
          </a:xfrm>
          <a:custGeom>
            <a:avLst/>
            <a:gdLst/>
            <a:ahLst/>
            <a:cxnLst/>
            <a:rect l="l" t="t" r="r" b="b"/>
            <a:pathLst>
              <a:path w="1329689" h="13969">
                <a:moveTo>
                  <a:pt x="0" y="13970"/>
                </a:moveTo>
                <a:lnTo>
                  <a:pt x="132969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4907660" y="4223130"/>
            <a:ext cx="103187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370" b="1">
                <a:latin typeface="Tahoma"/>
                <a:cs typeface="Tahoma"/>
              </a:rPr>
              <a:t>87%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17" name="object 1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50"/>
              </a:lnSpc>
            </a:pPr>
            <a:r>
              <a:rPr dirty="0" spc="-25"/>
              <a:t>15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403975" y="9855327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215900" y="0"/>
                </a:moveTo>
                <a:lnTo>
                  <a:pt x="166391" y="5701"/>
                </a:lnTo>
                <a:lnTo>
                  <a:pt x="120946" y="21943"/>
                </a:lnTo>
                <a:lnTo>
                  <a:pt x="80859" y="47430"/>
                </a:lnTo>
                <a:lnTo>
                  <a:pt x="47426" y="80864"/>
                </a:lnTo>
                <a:lnTo>
                  <a:pt x="21941" y="120951"/>
                </a:lnTo>
                <a:lnTo>
                  <a:pt x="5701" y="166395"/>
                </a:lnTo>
                <a:lnTo>
                  <a:pt x="0" y="215899"/>
                </a:lnTo>
                <a:lnTo>
                  <a:pt x="5701" y="265404"/>
                </a:lnTo>
                <a:lnTo>
                  <a:pt x="21941" y="310848"/>
                </a:lnTo>
                <a:lnTo>
                  <a:pt x="47426" y="350935"/>
                </a:lnTo>
                <a:lnTo>
                  <a:pt x="80859" y="384369"/>
                </a:lnTo>
                <a:lnTo>
                  <a:pt x="120946" y="409856"/>
                </a:lnTo>
                <a:lnTo>
                  <a:pt x="166391" y="426098"/>
                </a:lnTo>
                <a:lnTo>
                  <a:pt x="215900" y="431799"/>
                </a:lnTo>
                <a:lnTo>
                  <a:pt x="265408" y="426098"/>
                </a:lnTo>
                <a:lnTo>
                  <a:pt x="310853" y="409856"/>
                </a:lnTo>
                <a:lnTo>
                  <a:pt x="350940" y="384369"/>
                </a:lnTo>
                <a:lnTo>
                  <a:pt x="384373" y="350935"/>
                </a:lnTo>
                <a:lnTo>
                  <a:pt x="409858" y="310848"/>
                </a:lnTo>
                <a:lnTo>
                  <a:pt x="426098" y="265404"/>
                </a:lnTo>
                <a:lnTo>
                  <a:pt x="431800" y="215899"/>
                </a:lnTo>
                <a:lnTo>
                  <a:pt x="426098" y="166395"/>
                </a:lnTo>
                <a:lnTo>
                  <a:pt x="409858" y="120951"/>
                </a:lnTo>
                <a:lnTo>
                  <a:pt x="384373" y="80864"/>
                </a:lnTo>
                <a:lnTo>
                  <a:pt x="350940" y="47430"/>
                </a:lnTo>
                <a:lnTo>
                  <a:pt x="310853" y="21943"/>
                </a:lnTo>
                <a:lnTo>
                  <a:pt x="265408" y="5701"/>
                </a:lnTo>
                <a:lnTo>
                  <a:pt x="21590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1068120" y="1027531"/>
            <a:ext cx="5789295" cy="30511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6985" indent="456565">
              <a:lnSpc>
                <a:spcPct val="116799"/>
              </a:lnSpc>
              <a:spcBef>
                <a:spcPts val="90"/>
              </a:spcBef>
            </a:pPr>
            <a:r>
              <a:rPr dirty="0" sz="1400" spc="75">
                <a:latin typeface="Verdana"/>
                <a:cs typeface="Verdana"/>
              </a:rPr>
              <a:t>O</a:t>
            </a:r>
            <a:r>
              <a:rPr dirty="0" sz="1400" spc="-45">
                <a:latin typeface="Verdana"/>
                <a:cs typeface="Verdana"/>
              </a:rPr>
              <a:t> </a:t>
            </a:r>
            <a:r>
              <a:rPr dirty="0" sz="1400" spc="35">
                <a:latin typeface="Verdana"/>
                <a:cs typeface="Verdana"/>
              </a:rPr>
              <a:t>acompanhamento</a:t>
            </a:r>
            <a:r>
              <a:rPr dirty="0" sz="1400" spc="-55">
                <a:latin typeface="Verdana"/>
                <a:cs typeface="Verdana"/>
              </a:rPr>
              <a:t> </a:t>
            </a:r>
            <a:r>
              <a:rPr dirty="0" sz="1400" spc="50">
                <a:latin typeface="Verdana"/>
                <a:cs typeface="Verdana"/>
              </a:rPr>
              <a:t>do</a:t>
            </a:r>
            <a:r>
              <a:rPr dirty="0" sz="1400" spc="-60">
                <a:latin typeface="Verdana"/>
                <a:cs typeface="Verdana"/>
              </a:rPr>
              <a:t> </a:t>
            </a:r>
            <a:r>
              <a:rPr dirty="0" sz="1400" spc="30">
                <a:latin typeface="Verdana"/>
                <a:cs typeface="Verdana"/>
              </a:rPr>
              <a:t>PLS</a:t>
            </a:r>
            <a:r>
              <a:rPr dirty="0" sz="1400" spc="-50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possibilitou</a:t>
            </a:r>
            <a:r>
              <a:rPr dirty="0" sz="1400" spc="-35">
                <a:latin typeface="Verdana"/>
                <a:cs typeface="Verdana"/>
              </a:rPr>
              <a:t> </a:t>
            </a:r>
            <a:r>
              <a:rPr dirty="0" sz="1400" spc="-25">
                <a:latin typeface="Verdana"/>
                <a:cs typeface="Verdana"/>
              </a:rPr>
              <a:t>diversas</a:t>
            </a:r>
            <a:r>
              <a:rPr dirty="0" sz="1400" spc="-65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reduções</a:t>
            </a:r>
            <a:r>
              <a:rPr dirty="0" sz="1400" spc="5">
                <a:latin typeface="Verdana"/>
                <a:cs typeface="Verdana"/>
              </a:rPr>
              <a:t> </a:t>
            </a:r>
            <a:r>
              <a:rPr dirty="0" sz="1400" spc="10">
                <a:latin typeface="Verdana"/>
                <a:cs typeface="Verdana"/>
              </a:rPr>
              <a:t>nos</a:t>
            </a:r>
            <a:r>
              <a:rPr dirty="0" sz="1400" spc="-3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últimos</a:t>
            </a:r>
            <a:r>
              <a:rPr dirty="0" sz="1400" spc="-30">
                <a:latin typeface="Verdana"/>
                <a:cs typeface="Verdana"/>
              </a:rPr>
              <a:t> </a:t>
            </a:r>
            <a:r>
              <a:rPr dirty="0" sz="1400" spc="-45">
                <a:latin typeface="Verdana"/>
                <a:cs typeface="Verdana"/>
              </a:rPr>
              <a:t>anos.</a:t>
            </a:r>
            <a:r>
              <a:rPr dirty="0" sz="1400" spc="-2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As</a:t>
            </a:r>
            <a:r>
              <a:rPr dirty="0" sz="1400" spc="-3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maiores</a:t>
            </a:r>
            <a:r>
              <a:rPr dirty="0" sz="1400" spc="-20">
                <a:latin typeface="Verdana"/>
                <a:cs typeface="Verdana"/>
              </a:rPr>
              <a:t> </a:t>
            </a:r>
            <a:r>
              <a:rPr dirty="0" sz="1400" spc="60">
                <a:latin typeface="Verdana"/>
                <a:cs typeface="Verdana"/>
              </a:rPr>
              <a:t>em</a:t>
            </a:r>
            <a:r>
              <a:rPr dirty="0" sz="1400" spc="-4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percentual</a:t>
            </a:r>
            <a:r>
              <a:rPr dirty="0" sz="1400" spc="-35">
                <a:latin typeface="Verdana"/>
                <a:cs typeface="Verdana"/>
              </a:rPr>
              <a:t> </a:t>
            </a:r>
            <a:r>
              <a:rPr dirty="0" sz="1400" spc="10">
                <a:latin typeface="Verdana"/>
                <a:cs typeface="Verdana"/>
              </a:rPr>
              <a:t>nos</a:t>
            </a:r>
            <a:r>
              <a:rPr dirty="0" sz="1400" spc="-4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últimos</a:t>
            </a:r>
            <a:r>
              <a:rPr dirty="0" sz="1400" spc="-30">
                <a:latin typeface="Verdana"/>
                <a:cs typeface="Verdana"/>
              </a:rPr>
              <a:t> </a:t>
            </a:r>
            <a:r>
              <a:rPr dirty="0" sz="1400" spc="-100">
                <a:latin typeface="Verdana"/>
                <a:cs typeface="Verdana"/>
              </a:rPr>
              <a:t>5</a:t>
            </a:r>
            <a:r>
              <a:rPr dirty="0" sz="1400" spc="-30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anos</a:t>
            </a:r>
            <a:r>
              <a:rPr dirty="0" sz="1400" spc="-30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são</a:t>
            </a:r>
            <a:r>
              <a:rPr dirty="0" sz="1400" spc="-130">
                <a:latin typeface="Verdana"/>
                <a:cs typeface="Verdana"/>
              </a:rPr>
              <a:t> </a:t>
            </a:r>
            <a:r>
              <a:rPr dirty="0" sz="1400" spc="-35">
                <a:latin typeface="Verdana"/>
                <a:cs typeface="Verdana"/>
              </a:rPr>
              <a:t>as</a:t>
            </a:r>
            <a:r>
              <a:rPr dirty="0" sz="1400" spc="-120">
                <a:latin typeface="Verdana"/>
                <a:cs typeface="Verdana"/>
              </a:rPr>
              <a:t> </a:t>
            </a:r>
            <a:r>
              <a:rPr dirty="0" sz="1400" spc="-30">
                <a:latin typeface="Verdana"/>
                <a:cs typeface="Verdana"/>
              </a:rPr>
              <a:t>seguintes: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790"/>
              </a:spcBef>
            </a:pP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600" spc="75" b="1">
                <a:latin typeface="Tahoma"/>
                <a:cs typeface="Tahoma"/>
              </a:rPr>
              <a:t>Consumo</a:t>
            </a:r>
            <a:r>
              <a:rPr dirty="0" sz="1600" spc="15" b="1">
                <a:latin typeface="Tahoma"/>
                <a:cs typeface="Tahoma"/>
              </a:rPr>
              <a:t> </a:t>
            </a:r>
            <a:r>
              <a:rPr dirty="0" sz="1600" spc="80" b="1">
                <a:latin typeface="Tahoma"/>
                <a:cs typeface="Tahoma"/>
              </a:rPr>
              <a:t>de</a:t>
            </a:r>
            <a:r>
              <a:rPr dirty="0" sz="1600" spc="15" b="1">
                <a:latin typeface="Tahoma"/>
                <a:cs typeface="Tahoma"/>
              </a:rPr>
              <a:t> </a:t>
            </a:r>
            <a:r>
              <a:rPr dirty="0" sz="1600" spc="50" b="1">
                <a:latin typeface="Tahoma"/>
                <a:cs typeface="Tahoma"/>
              </a:rPr>
              <a:t>energia</a:t>
            </a:r>
            <a:r>
              <a:rPr dirty="0" sz="1600" spc="15" b="1">
                <a:latin typeface="Tahoma"/>
                <a:cs typeface="Tahoma"/>
              </a:rPr>
              <a:t> </a:t>
            </a:r>
            <a:r>
              <a:rPr dirty="0" sz="1600" spc="-10" b="1">
                <a:latin typeface="Tahoma"/>
                <a:cs typeface="Tahoma"/>
              </a:rPr>
              <a:t>elétrica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600">
              <a:latin typeface="Tahoma"/>
              <a:cs typeface="Tahoma"/>
            </a:endParaRPr>
          </a:p>
          <a:p>
            <a:pPr algn="just" marL="12700" marR="5080" indent="456565">
              <a:lnSpc>
                <a:spcPct val="116799"/>
              </a:lnSpc>
            </a:pPr>
            <a:r>
              <a:rPr dirty="0" sz="1400" spc="75">
                <a:latin typeface="Verdana"/>
                <a:cs typeface="Verdana"/>
              </a:rPr>
              <a:t>O</a:t>
            </a:r>
            <a:r>
              <a:rPr dirty="0" sz="1400">
                <a:latin typeface="Verdana"/>
                <a:cs typeface="Verdana"/>
              </a:rPr>
              <a:t> gráfico </a:t>
            </a:r>
            <a:r>
              <a:rPr dirty="0" sz="1400" spc="-10">
                <a:latin typeface="Verdana"/>
                <a:cs typeface="Verdana"/>
              </a:rPr>
              <a:t>abaixo</a:t>
            </a:r>
            <a:r>
              <a:rPr dirty="0" sz="1400">
                <a:latin typeface="Verdana"/>
                <a:cs typeface="Verdana"/>
              </a:rPr>
              <a:t> demonstra</a:t>
            </a:r>
            <a:r>
              <a:rPr dirty="0" sz="1400" spc="1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o</a:t>
            </a:r>
            <a:r>
              <a:rPr dirty="0" sz="1400" spc="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consumo</a:t>
            </a:r>
            <a:r>
              <a:rPr dirty="0" sz="1400" spc="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de energia</a:t>
            </a:r>
            <a:r>
              <a:rPr dirty="0" sz="1400" spc="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elétrica, </a:t>
            </a:r>
            <a:r>
              <a:rPr dirty="0" sz="1400" spc="65">
                <a:latin typeface="Verdana"/>
                <a:cs typeface="Verdana"/>
              </a:rPr>
              <a:t>em</a:t>
            </a:r>
            <a:r>
              <a:rPr dirty="0" sz="1400" spc="13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kWh,</a:t>
            </a:r>
            <a:r>
              <a:rPr dirty="0" sz="1400" spc="13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de</a:t>
            </a:r>
            <a:r>
              <a:rPr dirty="0" sz="1400" spc="11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todas</a:t>
            </a:r>
            <a:r>
              <a:rPr dirty="0" sz="1400" spc="12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as</a:t>
            </a:r>
            <a:r>
              <a:rPr dirty="0" sz="1400" spc="12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edificações</a:t>
            </a:r>
            <a:r>
              <a:rPr dirty="0" sz="1400" spc="114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da</a:t>
            </a:r>
            <a:r>
              <a:rPr dirty="0" sz="1400" spc="12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Justiça</a:t>
            </a:r>
            <a:r>
              <a:rPr dirty="0" sz="1400" spc="114">
                <a:latin typeface="Verdana"/>
                <a:cs typeface="Verdana"/>
              </a:rPr>
              <a:t> </a:t>
            </a:r>
            <a:r>
              <a:rPr dirty="0" sz="1400" spc="50">
                <a:latin typeface="Verdana"/>
                <a:cs typeface="Verdana"/>
              </a:rPr>
              <a:t>do</a:t>
            </a:r>
            <a:r>
              <a:rPr dirty="0" sz="1400" spc="12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Trabalho</a:t>
            </a:r>
            <a:r>
              <a:rPr dirty="0" sz="1400" spc="12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da</a:t>
            </a:r>
            <a:r>
              <a:rPr dirty="0" sz="1400" spc="125">
                <a:latin typeface="Verdana"/>
                <a:cs typeface="Verdana"/>
              </a:rPr>
              <a:t> </a:t>
            </a:r>
            <a:r>
              <a:rPr dirty="0" sz="1400" spc="-25">
                <a:latin typeface="Verdana"/>
                <a:cs typeface="Verdana"/>
              </a:rPr>
              <a:t>4ª </a:t>
            </a:r>
            <a:r>
              <a:rPr dirty="0" sz="1400">
                <a:latin typeface="Verdana"/>
                <a:cs typeface="Verdana"/>
              </a:rPr>
              <a:t>Região.</a:t>
            </a:r>
            <a:r>
              <a:rPr dirty="0" sz="1400" spc="484">
                <a:latin typeface="Verdana"/>
                <a:cs typeface="Verdana"/>
              </a:rPr>
              <a:t> </a:t>
            </a:r>
            <a:r>
              <a:rPr dirty="0" sz="1400" spc="75">
                <a:latin typeface="Verdana"/>
                <a:cs typeface="Verdana"/>
              </a:rPr>
              <a:t>O</a:t>
            </a:r>
            <a:r>
              <a:rPr dirty="0" sz="1400" spc="47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trabalho</a:t>
            </a:r>
            <a:r>
              <a:rPr dirty="0" sz="1400" spc="49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remoto</a:t>
            </a:r>
            <a:r>
              <a:rPr dirty="0" sz="1400" spc="484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e</a:t>
            </a:r>
            <a:r>
              <a:rPr dirty="0" sz="1400" spc="49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os</a:t>
            </a:r>
            <a:r>
              <a:rPr dirty="0" sz="1400" spc="5">
                <a:latin typeface="Verdana"/>
                <a:cs typeface="Verdana"/>
              </a:rPr>
              <a:t>  </a:t>
            </a:r>
            <a:r>
              <a:rPr dirty="0" sz="1400">
                <a:latin typeface="Verdana"/>
                <a:cs typeface="Verdana"/>
              </a:rPr>
              <a:t>investimentos</a:t>
            </a:r>
            <a:r>
              <a:rPr dirty="0" sz="1400" spc="490">
                <a:latin typeface="Verdana"/>
                <a:cs typeface="Verdana"/>
              </a:rPr>
              <a:t> </a:t>
            </a:r>
            <a:r>
              <a:rPr dirty="0" sz="1400" spc="60">
                <a:latin typeface="Verdana"/>
                <a:cs typeface="Verdana"/>
              </a:rPr>
              <a:t>em</a:t>
            </a:r>
            <a:r>
              <a:rPr dirty="0" sz="1400" spc="480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energia </a:t>
            </a:r>
            <a:r>
              <a:rPr dirty="0" sz="1400">
                <a:latin typeface="Verdana"/>
                <a:cs typeface="Verdana"/>
              </a:rPr>
              <a:t>fotovoltaica</a:t>
            </a:r>
            <a:r>
              <a:rPr dirty="0" sz="1400" spc="2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colaboraram</a:t>
            </a:r>
            <a:r>
              <a:rPr dirty="0" sz="1400" spc="4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para</a:t>
            </a:r>
            <a:r>
              <a:rPr dirty="0" sz="1400" spc="2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a</a:t>
            </a:r>
            <a:r>
              <a:rPr dirty="0" sz="1400" spc="1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queda</a:t>
            </a:r>
            <a:r>
              <a:rPr dirty="0" sz="1400" spc="2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no</a:t>
            </a:r>
            <a:r>
              <a:rPr dirty="0" sz="1400" spc="1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consumo</a:t>
            </a:r>
            <a:r>
              <a:rPr dirty="0" sz="1400" spc="3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dos</a:t>
            </a:r>
            <a:r>
              <a:rPr dirty="0" sz="1400" spc="20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últimos anos.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069204" y="4054576"/>
            <a:ext cx="1774825" cy="12712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16799"/>
              </a:lnSpc>
              <a:spcBef>
                <a:spcPts val="90"/>
              </a:spcBef>
            </a:pPr>
            <a:r>
              <a:rPr dirty="0" sz="1400" spc="75">
                <a:latin typeface="Verdana"/>
                <a:cs typeface="Verdana"/>
              </a:rPr>
              <a:t>O</a:t>
            </a:r>
            <a:r>
              <a:rPr dirty="0" sz="1400" spc="3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consumo</a:t>
            </a:r>
            <a:r>
              <a:rPr dirty="0" sz="1400" spc="20">
                <a:latin typeface="Verdana"/>
                <a:cs typeface="Verdana"/>
              </a:rPr>
              <a:t> </a:t>
            </a:r>
            <a:r>
              <a:rPr dirty="0" sz="1400" spc="-25">
                <a:latin typeface="Verdana"/>
                <a:cs typeface="Verdana"/>
              </a:rPr>
              <a:t>de </a:t>
            </a:r>
            <a:r>
              <a:rPr dirty="0" sz="1400">
                <a:latin typeface="Verdana"/>
                <a:cs typeface="Verdana"/>
              </a:rPr>
              <a:t>energia</a:t>
            </a:r>
            <a:r>
              <a:rPr dirty="0" sz="1400" spc="-6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no</a:t>
            </a:r>
            <a:r>
              <a:rPr dirty="0" sz="1400" spc="-3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ano</a:t>
            </a:r>
            <a:r>
              <a:rPr dirty="0" sz="1400" spc="-55">
                <a:latin typeface="Verdana"/>
                <a:cs typeface="Verdana"/>
              </a:rPr>
              <a:t> </a:t>
            </a:r>
            <a:r>
              <a:rPr dirty="0" sz="1400" spc="-25">
                <a:latin typeface="Verdana"/>
                <a:cs typeface="Verdana"/>
              </a:rPr>
              <a:t>de </a:t>
            </a:r>
            <a:r>
              <a:rPr dirty="0" sz="1400" spc="-80">
                <a:latin typeface="Verdana"/>
                <a:cs typeface="Verdana"/>
              </a:rPr>
              <a:t>2022</a:t>
            </a:r>
            <a:r>
              <a:rPr dirty="0" sz="1400" spc="-114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equivale</a:t>
            </a:r>
            <a:r>
              <a:rPr dirty="0" sz="1400" spc="-105">
                <a:latin typeface="Verdana"/>
                <a:cs typeface="Verdana"/>
              </a:rPr>
              <a:t> </a:t>
            </a:r>
            <a:r>
              <a:rPr dirty="0" sz="1400" spc="-25">
                <a:latin typeface="Verdana"/>
                <a:cs typeface="Verdana"/>
              </a:rPr>
              <a:t>a</a:t>
            </a:r>
            <a:r>
              <a:rPr dirty="0" sz="1400" spc="-114">
                <a:latin typeface="Verdana"/>
                <a:cs typeface="Verdana"/>
              </a:rPr>
              <a:t> </a:t>
            </a:r>
            <a:r>
              <a:rPr dirty="0" sz="1400" spc="-315" b="1">
                <a:latin typeface="Tahoma"/>
                <a:cs typeface="Tahoma"/>
              </a:rPr>
              <a:t>51%</a:t>
            </a:r>
            <a:r>
              <a:rPr dirty="0" sz="1400" spc="65" b="1">
                <a:latin typeface="Tahoma"/>
                <a:cs typeface="Tahoma"/>
              </a:rPr>
              <a:t> do</a:t>
            </a:r>
            <a:r>
              <a:rPr dirty="0" sz="1400" spc="-5" b="1">
                <a:latin typeface="Tahoma"/>
                <a:cs typeface="Tahoma"/>
              </a:rPr>
              <a:t> </a:t>
            </a:r>
            <a:r>
              <a:rPr dirty="0" sz="1400" spc="65" b="1">
                <a:latin typeface="Tahoma"/>
                <a:cs typeface="Tahoma"/>
              </a:rPr>
              <a:t>consumo</a:t>
            </a:r>
            <a:r>
              <a:rPr dirty="0" sz="1400" spc="-5" b="1">
                <a:latin typeface="Tahoma"/>
                <a:cs typeface="Tahoma"/>
              </a:rPr>
              <a:t> </a:t>
            </a:r>
            <a:r>
              <a:rPr dirty="0" sz="1400" spc="40" b="1">
                <a:latin typeface="Tahoma"/>
                <a:cs typeface="Tahoma"/>
              </a:rPr>
              <a:t>do </a:t>
            </a:r>
            <a:r>
              <a:rPr dirty="0" sz="1400" spc="50" b="1">
                <a:latin typeface="Tahoma"/>
                <a:cs typeface="Tahoma"/>
              </a:rPr>
              <a:t>ano</a:t>
            </a:r>
            <a:r>
              <a:rPr dirty="0" sz="1400" spc="-10" b="1">
                <a:latin typeface="Tahoma"/>
                <a:cs typeface="Tahoma"/>
              </a:rPr>
              <a:t> </a:t>
            </a:r>
            <a:r>
              <a:rPr dirty="0" sz="1400" spc="60" b="1">
                <a:latin typeface="Tahoma"/>
                <a:cs typeface="Tahoma"/>
              </a:rPr>
              <a:t>de</a:t>
            </a:r>
            <a:r>
              <a:rPr dirty="0" sz="1400" spc="-10" b="1">
                <a:latin typeface="Tahoma"/>
                <a:cs typeface="Tahoma"/>
              </a:rPr>
              <a:t> </a:t>
            </a:r>
            <a:r>
              <a:rPr dirty="0" sz="1400" spc="-20" b="1">
                <a:latin typeface="Tahoma"/>
                <a:cs typeface="Tahoma"/>
              </a:rPr>
              <a:t>2015.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069204" y="5548350"/>
            <a:ext cx="1692910" cy="177101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16799"/>
              </a:lnSpc>
              <a:spcBef>
                <a:spcPts val="105"/>
              </a:spcBef>
            </a:pPr>
            <a:r>
              <a:rPr dirty="0" sz="1400">
                <a:latin typeface="Verdana"/>
                <a:cs typeface="Verdana"/>
              </a:rPr>
              <a:t>Os</a:t>
            </a:r>
            <a:r>
              <a:rPr dirty="0" sz="1400" spc="-90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painéis </a:t>
            </a:r>
            <a:r>
              <a:rPr dirty="0" sz="1400">
                <a:latin typeface="Verdana"/>
                <a:cs typeface="Verdana"/>
              </a:rPr>
              <a:t>fotovoltaicos</a:t>
            </a:r>
            <a:r>
              <a:rPr dirty="0" sz="1400" spc="-120">
                <a:latin typeface="Verdana"/>
                <a:cs typeface="Verdana"/>
              </a:rPr>
              <a:t> </a:t>
            </a:r>
            <a:r>
              <a:rPr dirty="0" sz="1400" spc="-25">
                <a:latin typeface="Verdana"/>
                <a:cs typeface="Verdana"/>
              </a:rPr>
              <a:t>já </a:t>
            </a:r>
            <a:r>
              <a:rPr dirty="0" sz="1400">
                <a:latin typeface="Verdana"/>
                <a:cs typeface="Verdana"/>
              </a:rPr>
              <a:t>geraram</a:t>
            </a:r>
            <a:r>
              <a:rPr dirty="0" sz="1400" spc="-5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mais</a:t>
            </a:r>
            <a:r>
              <a:rPr dirty="0" sz="1400" spc="-5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de</a:t>
            </a:r>
            <a:r>
              <a:rPr dirty="0" sz="1400" spc="-60">
                <a:latin typeface="Verdana"/>
                <a:cs typeface="Verdana"/>
              </a:rPr>
              <a:t> </a:t>
            </a:r>
            <a:r>
              <a:rPr dirty="0" sz="1400" spc="-85">
                <a:latin typeface="Verdana"/>
                <a:cs typeface="Verdana"/>
              </a:rPr>
              <a:t>2 </a:t>
            </a:r>
            <a:r>
              <a:rPr dirty="0" sz="1400">
                <a:latin typeface="Verdana"/>
                <a:cs typeface="Verdana"/>
              </a:rPr>
              <a:t>milhões</a:t>
            </a:r>
            <a:r>
              <a:rPr dirty="0" sz="1400" spc="-2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de</a:t>
            </a:r>
            <a:r>
              <a:rPr dirty="0" sz="1400" spc="-25">
                <a:latin typeface="Verdana"/>
                <a:cs typeface="Verdana"/>
              </a:rPr>
              <a:t> </a:t>
            </a:r>
            <a:r>
              <a:rPr dirty="0" sz="1400" spc="45">
                <a:latin typeface="Verdana"/>
                <a:cs typeface="Verdana"/>
              </a:rPr>
              <a:t>kWh </a:t>
            </a:r>
            <a:r>
              <a:rPr dirty="0" sz="1400">
                <a:latin typeface="Verdana"/>
                <a:cs typeface="Verdana"/>
              </a:rPr>
              <a:t>desde</a:t>
            </a:r>
            <a:r>
              <a:rPr dirty="0" sz="1400" spc="-75">
                <a:latin typeface="Verdana"/>
                <a:cs typeface="Verdana"/>
              </a:rPr>
              <a:t> </a:t>
            </a:r>
            <a:r>
              <a:rPr dirty="0" sz="1400" spc="-155">
                <a:latin typeface="Verdana"/>
                <a:cs typeface="Verdana"/>
              </a:rPr>
              <a:t>2019,</a:t>
            </a:r>
            <a:r>
              <a:rPr dirty="0" sz="1400" spc="-70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nas</a:t>
            </a:r>
            <a:r>
              <a:rPr dirty="0" sz="1400" spc="-75">
                <a:latin typeface="Verdana"/>
                <a:cs typeface="Verdana"/>
              </a:rPr>
              <a:t> </a:t>
            </a:r>
            <a:r>
              <a:rPr dirty="0" sz="1400" spc="-35">
                <a:latin typeface="Verdana"/>
                <a:cs typeface="Verdana"/>
              </a:rPr>
              <a:t>12 </a:t>
            </a:r>
            <a:r>
              <a:rPr dirty="0" sz="1400">
                <a:latin typeface="Verdana"/>
                <a:cs typeface="Verdana"/>
              </a:rPr>
              <a:t>unidades</a:t>
            </a:r>
            <a:r>
              <a:rPr dirty="0" sz="1400" spc="-55">
                <a:latin typeface="Verdana"/>
                <a:cs typeface="Verdana"/>
              </a:rPr>
              <a:t> </a:t>
            </a:r>
            <a:r>
              <a:rPr dirty="0" sz="1400" spc="65">
                <a:latin typeface="Verdana"/>
                <a:cs typeface="Verdana"/>
              </a:rPr>
              <a:t>em</a:t>
            </a:r>
            <a:r>
              <a:rPr dirty="0" sz="1400" spc="-35">
                <a:latin typeface="Verdana"/>
                <a:cs typeface="Verdana"/>
              </a:rPr>
              <a:t> </a:t>
            </a:r>
            <a:r>
              <a:rPr dirty="0" sz="1400" spc="-25">
                <a:latin typeface="Verdana"/>
                <a:cs typeface="Verdana"/>
              </a:rPr>
              <a:t>que </a:t>
            </a:r>
            <a:r>
              <a:rPr dirty="0" sz="1400">
                <a:latin typeface="Verdana"/>
                <a:cs typeface="Verdana"/>
              </a:rPr>
              <a:t>estão</a:t>
            </a:r>
            <a:r>
              <a:rPr dirty="0" sz="1400" spc="-14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instalados.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068120" y="7828026"/>
            <a:ext cx="20453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75" b="1">
                <a:latin typeface="Tahoma"/>
                <a:cs typeface="Tahoma"/>
              </a:rPr>
              <a:t>Consumo</a:t>
            </a:r>
            <a:r>
              <a:rPr dirty="0" sz="1600" spc="15" b="1">
                <a:latin typeface="Tahoma"/>
                <a:cs typeface="Tahoma"/>
              </a:rPr>
              <a:t> </a:t>
            </a:r>
            <a:r>
              <a:rPr dirty="0" sz="1600" spc="80" b="1">
                <a:latin typeface="Tahoma"/>
                <a:cs typeface="Tahoma"/>
              </a:rPr>
              <a:t>de</a:t>
            </a:r>
            <a:r>
              <a:rPr dirty="0" sz="1600" spc="20" b="1">
                <a:latin typeface="Tahoma"/>
                <a:cs typeface="Tahoma"/>
              </a:rPr>
              <a:t> </a:t>
            </a:r>
            <a:r>
              <a:rPr dirty="0" sz="1600" spc="40" b="1">
                <a:latin typeface="Tahoma"/>
                <a:cs typeface="Tahoma"/>
              </a:rPr>
              <a:t>papel</a:t>
            </a:r>
            <a:endParaRPr sz="1600">
              <a:latin typeface="Tahoma"/>
              <a:cs typeface="Tahoma"/>
            </a:endParaRPr>
          </a:p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1080820" y="8416747"/>
          <a:ext cx="5831840" cy="1103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1770"/>
                <a:gridCol w="4293870"/>
              </a:tblGrid>
              <a:tr h="1103630"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dirty="0" sz="4800" spc="-54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95%</a:t>
                      </a:r>
                      <a:endParaRPr sz="4800">
                        <a:latin typeface="Tahoma"/>
                        <a:cs typeface="Tahoma"/>
                      </a:endParaRPr>
                    </a:p>
                  </a:txBody>
                  <a:tcPr marL="0" marR="0" marB="0" marT="160020"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0165" marR="814069">
                        <a:lnSpc>
                          <a:spcPct val="101800"/>
                        </a:lnSpc>
                      </a:pPr>
                      <a:r>
                        <a:rPr dirty="0" sz="1100" spc="65" b="1">
                          <a:latin typeface="Tahoma"/>
                          <a:cs typeface="Tahoma"/>
                        </a:rPr>
                        <a:t>de</a:t>
                      </a:r>
                      <a:r>
                        <a:rPr dirty="0" sz="1100" spc="6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b="1">
                          <a:latin typeface="Tahoma"/>
                          <a:cs typeface="Tahoma"/>
                        </a:rPr>
                        <a:t>redução</a:t>
                      </a:r>
                      <a:r>
                        <a:rPr dirty="0" sz="1100" spc="6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60" b="1">
                          <a:latin typeface="Tahoma"/>
                          <a:cs typeface="Tahoma"/>
                        </a:rPr>
                        <a:t>no consumo </a:t>
                      </a:r>
                      <a:r>
                        <a:rPr dirty="0" sz="1100" spc="65" b="1">
                          <a:latin typeface="Tahoma"/>
                          <a:cs typeface="Tahoma"/>
                        </a:rPr>
                        <a:t>de </a:t>
                      </a:r>
                      <a:r>
                        <a:rPr dirty="0" sz="1100" b="1">
                          <a:latin typeface="Tahoma"/>
                          <a:cs typeface="Tahoma"/>
                        </a:rPr>
                        <a:t>papel</a:t>
                      </a:r>
                      <a:r>
                        <a:rPr dirty="0" sz="1100" spc="5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75" b="1">
                          <a:latin typeface="Tahoma"/>
                          <a:cs typeface="Tahoma"/>
                        </a:rPr>
                        <a:t>em</a:t>
                      </a:r>
                      <a:r>
                        <a:rPr dirty="0" sz="1100" spc="6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10" b="1">
                          <a:latin typeface="Tahoma"/>
                          <a:cs typeface="Tahoma"/>
                        </a:rPr>
                        <a:t>2022</a:t>
                      </a:r>
                      <a:r>
                        <a:rPr dirty="0" sz="1100" spc="6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50" b="1">
                          <a:latin typeface="Tahoma"/>
                          <a:cs typeface="Tahoma"/>
                        </a:rPr>
                        <a:t>em comparação</a:t>
                      </a:r>
                      <a:r>
                        <a:rPr dirty="0" sz="1100" spc="3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75" b="1">
                          <a:latin typeface="Tahoma"/>
                          <a:cs typeface="Tahoma"/>
                        </a:rPr>
                        <a:t>com</a:t>
                      </a:r>
                      <a:r>
                        <a:rPr dirty="0" sz="1100" spc="2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50" b="1">
                          <a:latin typeface="Tahoma"/>
                          <a:cs typeface="Tahoma"/>
                        </a:rPr>
                        <a:t>o</a:t>
                      </a:r>
                      <a:r>
                        <a:rPr dirty="0" sz="1100" spc="1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b="1">
                          <a:latin typeface="Tahoma"/>
                          <a:cs typeface="Tahoma"/>
                        </a:rPr>
                        <a:t>ano</a:t>
                      </a:r>
                      <a:r>
                        <a:rPr dirty="0" sz="1100" spc="3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65" b="1">
                          <a:latin typeface="Tahoma"/>
                          <a:cs typeface="Tahoma"/>
                        </a:rPr>
                        <a:t>de</a:t>
                      </a:r>
                      <a:r>
                        <a:rPr dirty="0" sz="1100" spc="3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20" b="1">
                          <a:latin typeface="Tahoma"/>
                          <a:cs typeface="Tahoma"/>
                        </a:rPr>
                        <a:t>2015.</a:t>
                      </a:r>
                      <a:endParaRPr sz="1100">
                        <a:latin typeface="Tahoma"/>
                        <a:cs typeface="Tahoma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100" spc="75" b="1">
                          <a:latin typeface="Tahoma"/>
                          <a:cs typeface="Tahoma"/>
                        </a:rPr>
                        <a:t>Em</a:t>
                      </a:r>
                      <a:r>
                        <a:rPr dirty="0" sz="1100" spc="5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75" b="1">
                          <a:latin typeface="Tahoma"/>
                          <a:cs typeface="Tahoma"/>
                        </a:rPr>
                        <a:t>2015</a:t>
                      </a:r>
                      <a:r>
                        <a:rPr dirty="0" sz="1100" spc="4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b="1">
                          <a:latin typeface="Tahoma"/>
                          <a:cs typeface="Tahoma"/>
                        </a:rPr>
                        <a:t>foram</a:t>
                      </a:r>
                      <a:r>
                        <a:rPr dirty="0" sz="1100" spc="50" b="1">
                          <a:latin typeface="Tahoma"/>
                          <a:cs typeface="Tahoma"/>
                        </a:rPr>
                        <a:t> consumidas</a:t>
                      </a:r>
                      <a:r>
                        <a:rPr dirty="0" sz="1100" spc="5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10" b="1">
                          <a:latin typeface="Tahoma"/>
                          <a:cs typeface="Tahoma"/>
                        </a:rPr>
                        <a:t>32.020</a:t>
                      </a:r>
                      <a:r>
                        <a:rPr dirty="0" sz="1100" spc="4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b="1">
                          <a:latin typeface="Tahoma"/>
                          <a:cs typeface="Tahoma"/>
                        </a:rPr>
                        <a:t>resmas</a:t>
                      </a:r>
                      <a:r>
                        <a:rPr dirty="0" sz="1100" spc="55" b="1">
                          <a:latin typeface="Tahoma"/>
                          <a:cs typeface="Tahoma"/>
                        </a:rPr>
                        <a:t> e</a:t>
                      </a:r>
                      <a:r>
                        <a:rPr dirty="0" sz="1100" spc="6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75" b="1">
                          <a:latin typeface="Tahoma"/>
                          <a:cs typeface="Tahoma"/>
                        </a:rPr>
                        <a:t>em</a:t>
                      </a:r>
                      <a:r>
                        <a:rPr dirty="0" sz="1100" spc="3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20" b="1">
                          <a:latin typeface="Tahoma"/>
                          <a:cs typeface="Tahoma"/>
                        </a:rPr>
                        <a:t>2022</a:t>
                      </a:r>
                      <a:endParaRPr sz="1100">
                        <a:latin typeface="Tahoma"/>
                        <a:cs typeface="Tahoma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100" b="1">
                          <a:latin typeface="Tahoma"/>
                          <a:cs typeface="Tahoma"/>
                        </a:rPr>
                        <a:t>apenas</a:t>
                      </a:r>
                      <a:r>
                        <a:rPr dirty="0" sz="1100" spc="26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10" b="1">
                          <a:latin typeface="Tahoma"/>
                          <a:cs typeface="Tahoma"/>
                        </a:rPr>
                        <a:t>1.636.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40640">
                    <a:solidFill>
                      <a:srgbClr val="BEBEBE"/>
                    </a:solidFill>
                  </a:tcPr>
                </a:tc>
              </a:tr>
            </a:tbl>
          </a:graphicData>
        </a:graphic>
      </p:graphicFrame>
      <p:grpSp>
        <p:nvGrpSpPr>
          <p:cNvPr id="8" name="object 8" descr=""/>
          <p:cNvGrpSpPr/>
          <p:nvPr/>
        </p:nvGrpSpPr>
        <p:grpSpPr>
          <a:xfrm>
            <a:off x="1215072" y="4536947"/>
            <a:ext cx="3601085" cy="2348865"/>
            <a:chOff x="1215072" y="4536947"/>
            <a:chExt cx="3601085" cy="2348865"/>
          </a:xfrm>
        </p:grpSpPr>
        <p:sp>
          <p:nvSpPr>
            <p:cNvPr id="9" name="object 9" descr=""/>
            <p:cNvSpPr/>
            <p:nvPr/>
          </p:nvSpPr>
          <p:spPr>
            <a:xfrm>
              <a:off x="1316736" y="4536947"/>
              <a:ext cx="3398520" cy="2343785"/>
            </a:xfrm>
            <a:custGeom>
              <a:avLst/>
              <a:gdLst/>
              <a:ahLst/>
              <a:cxnLst/>
              <a:rect l="l" t="t" r="r" b="b"/>
              <a:pathLst>
                <a:path w="3398520" h="2343784">
                  <a:moveTo>
                    <a:pt x="256032" y="0"/>
                  </a:moveTo>
                  <a:lnTo>
                    <a:pt x="0" y="0"/>
                  </a:lnTo>
                  <a:lnTo>
                    <a:pt x="0" y="2343658"/>
                  </a:lnTo>
                  <a:lnTo>
                    <a:pt x="256032" y="2343658"/>
                  </a:lnTo>
                  <a:lnTo>
                    <a:pt x="256032" y="0"/>
                  </a:lnTo>
                  <a:close/>
                </a:path>
                <a:path w="3398520" h="2343784">
                  <a:moveTo>
                    <a:pt x="704088" y="256032"/>
                  </a:moveTo>
                  <a:lnTo>
                    <a:pt x="448056" y="256032"/>
                  </a:lnTo>
                  <a:lnTo>
                    <a:pt x="448056" y="2343658"/>
                  </a:lnTo>
                  <a:lnTo>
                    <a:pt x="704088" y="2343658"/>
                  </a:lnTo>
                  <a:lnTo>
                    <a:pt x="704088" y="256032"/>
                  </a:lnTo>
                  <a:close/>
                </a:path>
                <a:path w="3398520" h="2343784">
                  <a:moveTo>
                    <a:pt x="1153668" y="345948"/>
                  </a:moveTo>
                  <a:lnTo>
                    <a:pt x="897636" y="345948"/>
                  </a:lnTo>
                  <a:lnTo>
                    <a:pt x="897636" y="2343658"/>
                  </a:lnTo>
                  <a:lnTo>
                    <a:pt x="1153668" y="2343658"/>
                  </a:lnTo>
                  <a:lnTo>
                    <a:pt x="1153668" y="345948"/>
                  </a:lnTo>
                  <a:close/>
                </a:path>
                <a:path w="3398520" h="2343784">
                  <a:moveTo>
                    <a:pt x="1603248" y="396240"/>
                  </a:moveTo>
                  <a:lnTo>
                    <a:pt x="1345692" y="396240"/>
                  </a:lnTo>
                  <a:lnTo>
                    <a:pt x="1345692" y="2343658"/>
                  </a:lnTo>
                  <a:lnTo>
                    <a:pt x="1603248" y="2343658"/>
                  </a:lnTo>
                  <a:lnTo>
                    <a:pt x="1603248" y="396240"/>
                  </a:lnTo>
                  <a:close/>
                </a:path>
                <a:path w="3398520" h="2343784">
                  <a:moveTo>
                    <a:pt x="2051304" y="522732"/>
                  </a:moveTo>
                  <a:lnTo>
                    <a:pt x="1795272" y="522732"/>
                  </a:lnTo>
                  <a:lnTo>
                    <a:pt x="1795272" y="2343658"/>
                  </a:lnTo>
                  <a:lnTo>
                    <a:pt x="2051304" y="2343658"/>
                  </a:lnTo>
                  <a:lnTo>
                    <a:pt x="2051304" y="522732"/>
                  </a:lnTo>
                  <a:close/>
                </a:path>
                <a:path w="3398520" h="2343784">
                  <a:moveTo>
                    <a:pt x="2500884" y="1075944"/>
                  </a:moveTo>
                  <a:lnTo>
                    <a:pt x="2243328" y="1075944"/>
                  </a:lnTo>
                  <a:lnTo>
                    <a:pt x="2243328" y="2343658"/>
                  </a:lnTo>
                  <a:lnTo>
                    <a:pt x="2500884" y="2343658"/>
                  </a:lnTo>
                  <a:lnTo>
                    <a:pt x="2500884" y="1075944"/>
                  </a:lnTo>
                  <a:close/>
                </a:path>
                <a:path w="3398520" h="2343784">
                  <a:moveTo>
                    <a:pt x="2948940" y="1245108"/>
                  </a:moveTo>
                  <a:lnTo>
                    <a:pt x="2692908" y="1245108"/>
                  </a:lnTo>
                  <a:lnTo>
                    <a:pt x="2692908" y="2343658"/>
                  </a:lnTo>
                  <a:lnTo>
                    <a:pt x="2948940" y="2343658"/>
                  </a:lnTo>
                  <a:lnTo>
                    <a:pt x="2948940" y="1245108"/>
                  </a:lnTo>
                  <a:close/>
                </a:path>
                <a:path w="3398520" h="2343784">
                  <a:moveTo>
                    <a:pt x="3398520" y="1130808"/>
                  </a:moveTo>
                  <a:lnTo>
                    <a:pt x="3142488" y="1130808"/>
                  </a:lnTo>
                  <a:lnTo>
                    <a:pt x="3142488" y="2343658"/>
                  </a:lnTo>
                  <a:lnTo>
                    <a:pt x="3398520" y="2343658"/>
                  </a:lnTo>
                  <a:lnTo>
                    <a:pt x="3398520" y="1130808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219835" y="6880605"/>
              <a:ext cx="3591560" cy="0"/>
            </a:xfrm>
            <a:custGeom>
              <a:avLst/>
              <a:gdLst/>
              <a:ahLst/>
              <a:cxnLst/>
              <a:rect l="l" t="t" r="r" b="b"/>
              <a:pathLst>
                <a:path w="3591560" h="0">
                  <a:moveTo>
                    <a:pt x="0" y="0"/>
                  </a:moveTo>
                  <a:lnTo>
                    <a:pt x="35915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1217371" y="4344669"/>
            <a:ext cx="46545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800" spc="-10">
                <a:solidFill>
                  <a:srgbClr val="404040"/>
                </a:solidFill>
                <a:latin typeface="Arial MT"/>
                <a:cs typeface="Arial MT"/>
              </a:rPr>
              <a:t>8.902.364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641220" y="4601336"/>
            <a:ext cx="1863725" cy="4146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5400">
              <a:lnSpc>
                <a:spcPts val="830"/>
              </a:lnSpc>
              <a:spcBef>
                <a:spcPts val="105"/>
              </a:spcBef>
            </a:pPr>
            <a:r>
              <a:rPr dirty="0" sz="800" spc="-10">
                <a:solidFill>
                  <a:srgbClr val="404040"/>
                </a:solidFill>
                <a:latin typeface="Arial MT"/>
                <a:cs typeface="Arial MT"/>
              </a:rPr>
              <a:t>7.927.645</a:t>
            </a:r>
            <a:endParaRPr sz="800">
              <a:latin typeface="Arial MT"/>
              <a:cs typeface="Arial MT"/>
            </a:endParaRPr>
          </a:p>
          <a:p>
            <a:pPr marL="474345">
              <a:lnSpc>
                <a:spcPts val="830"/>
              </a:lnSpc>
            </a:pPr>
            <a:r>
              <a:rPr dirty="0" sz="800" spc="-10">
                <a:solidFill>
                  <a:srgbClr val="404040"/>
                </a:solidFill>
                <a:latin typeface="Arial MT"/>
                <a:cs typeface="Arial MT"/>
              </a:rPr>
              <a:t>7.588.028</a:t>
            </a:r>
            <a:r>
              <a:rPr dirty="0" baseline="-27777" sz="1200" spc="-15">
                <a:solidFill>
                  <a:srgbClr val="404040"/>
                </a:solidFill>
                <a:latin typeface="Arial MT"/>
                <a:cs typeface="Arial MT"/>
              </a:rPr>
              <a:t>7.397.578</a:t>
            </a:r>
            <a:endParaRPr baseline="-27777" sz="1200">
              <a:latin typeface="Arial MT"/>
              <a:cs typeface="Arial MT"/>
            </a:endParaRPr>
          </a:p>
          <a:p>
            <a:pPr algn="r" marR="30480">
              <a:lnSpc>
                <a:spcPct val="100000"/>
              </a:lnSpc>
              <a:spcBef>
                <a:spcPts val="434"/>
              </a:spcBef>
            </a:pPr>
            <a:r>
              <a:rPr dirty="0" sz="800" spc="-10">
                <a:solidFill>
                  <a:srgbClr val="404040"/>
                </a:solidFill>
                <a:latin typeface="Arial MT"/>
                <a:cs typeface="Arial MT"/>
              </a:rPr>
              <a:t>6.914.553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462528" y="5420613"/>
            <a:ext cx="46545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800" spc="-10">
                <a:solidFill>
                  <a:srgbClr val="404040"/>
                </a:solidFill>
                <a:latin typeface="Arial MT"/>
                <a:cs typeface="Arial MT"/>
              </a:rPr>
              <a:t>4.816.507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911472" y="5590793"/>
            <a:ext cx="46545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800" spc="-10">
                <a:solidFill>
                  <a:srgbClr val="404040"/>
                </a:solidFill>
                <a:latin typeface="Arial MT"/>
                <a:cs typeface="Arial MT"/>
              </a:rPr>
              <a:t>4.170.288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360798" y="5475477"/>
            <a:ext cx="46545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800" spc="-10">
                <a:solidFill>
                  <a:srgbClr val="404040"/>
                </a:solidFill>
                <a:latin typeface="Arial MT"/>
                <a:cs typeface="Arial MT"/>
              </a:rPr>
              <a:t>4.607.681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1444371" y="4435094"/>
            <a:ext cx="3142615" cy="1314450"/>
          </a:xfrm>
          <a:custGeom>
            <a:avLst/>
            <a:gdLst/>
            <a:ahLst/>
            <a:cxnLst/>
            <a:rect l="l" t="t" r="r" b="b"/>
            <a:pathLst>
              <a:path w="3142615" h="1314450">
                <a:moveTo>
                  <a:pt x="0" y="0"/>
                </a:moveTo>
                <a:lnTo>
                  <a:pt x="8000" y="4317"/>
                </a:lnTo>
                <a:lnTo>
                  <a:pt x="17144" y="10413"/>
                </a:lnTo>
                <a:lnTo>
                  <a:pt x="24765" y="14986"/>
                </a:lnTo>
                <a:lnTo>
                  <a:pt x="33909" y="19557"/>
                </a:lnTo>
                <a:lnTo>
                  <a:pt x="41528" y="24129"/>
                </a:lnTo>
                <a:lnTo>
                  <a:pt x="50672" y="30225"/>
                </a:lnTo>
                <a:lnTo>
                  <a:pt x="58292" y="34797"/>
                </a:lnTo>
                <a:lnTo>
                  <a:pt x="65912" y="39369"/>
                </a:lnTo>
                <a:lnTo>
                  <a:pt x="75056" y="43941"/>
                </a:lnTo>
                <a:lnTo>
                  <a:pt x="82676" y="50037"/>
                </a:lnTo>
                <a:lnTo>
                  <a:pt x="91820" y="54609"/>
                </a:lnTo>
                <a:lnTo>
                  <a:pt x="99440" y="59181"/>
                </a:lnTo>
                <a:lnTo>
                  <a:pt x="108584" y="63753"/>
                </a:lnTo>
                <a:lnTo>
                  <a:pt x="116204" y="68325"/>
                </a:lnTo>
                <a:lnTo>
                  <a:pt x="125348" y="74421"/>
                </a:lnTo>
                <a:lnTo>
                  <a:pt x="132969" y="78993"/>
                </a:lnTo>
                <a:lnTo>
                  <a:pt x="142112" y="83565"/>
                </a:lnTo>
                <a:lnTo>
                  <a:pt x="149732" y="88137"/>
                </a:lnTo>
                <a:lnTo>
                  <a:pt x="158876" y="92709"/>
                </a:lnTo>
                <a:lnTo>
                  <a:pt x="166497" y="97281"/>
                </a:lnTo>
                <a:lnTo>
                  <a:pt x="175640" y="103377"/>
                </a:lnTo>
                <a:lnTo>
                  <a:pt x="183260" y="107950"/>
                </a:lnTo>
                <a:lnTo>
                  <a:pt x="192404" y="112521"/>
                </a:lnTo>
                <a:lnTo>
                  <a:pt x="200024" y="117093"/>
                </a:lnTo>
                <a:lnTo>
                  <a:pt x="207645" y="121665"/>
                </a:lnTo>
                <a:lnTo>
                  <a:pt x="216789" y="126237"/>
                </a:lnTo>
                <a:lnTo>
                  <a:pt x="224409" y="130809"/>
                </a:lnTo>
                <a:lnTo>
                  <a:pt x="233553" y="135381"/>
                </a:lnTo>
                <a:lnTo>
                  <a:pt x="241172" y="141477"/>
                </a:lnTo>
                <a:lnTo>
                  <a:pt x="250316" y="146050"/>
                </a:lnTo>
                <a:lnTo>
                  <a:pt x="257936" y="150621"/>
                </a:lnTo>
                <a:lnTo>
                  <a:pt x="267080" y="155193"/>
                </a:lnTo>
                <a:lnTo>
                  <a:pt x="274701" y="159765"/>
                </a:lnTo>
                <a:lnTo>
                  <a:pt x="283845" y="164337"/>
                </a:lnTo>
                <a:lnTo>
                  <a:pt x="291465" y="168909"/>
                </a:lnTo>
                <a:lnTo>
                  <a:pt x="300609" y="173481"/>
                </a:lnTo>
                <a:lnTo>
                  <a:pt x="308228" y="178053"/>
                </a:lnTo>
                <a:lnTo>
                  <a:pt x="317372" y="182625"/>
                </a:lnTo>
                <a:lnTo>
                  <a:pt x="324992" y="187197"/>
                </a:lnTo>
                <a:lnTo>
                  <a:pt x="332612" y="191769"/>
                </a:lnTo>
                <a:lnTo>
                  <a:pt x="341756" y="196341"/>
                </a:lnTo>
                <a:lnTo>
                  <a:pt x="349377" y="200913"/>
                </a:lnTo>
                <a:lnTo>
                  <a:pt x="358521" y="205486"/>
                </a:lnTo>
                <a:lnTo>
                  <a:pt x="366141" y="210057"/>
                </a:lnTo>
                <a:lnTo>
                  <a:pt x="375284" y="214629"/>
                </a:lnTo>
                <a:lnTo>
                  <a:pt x="382904" y="219201"/>
                </a:lnTo>
                <a:lnTo>
                  <a:pt x="392048" y="223774"/>
                </a:lnTo>
                <a:lnTo>
                  <a:pt x="399668" y="228345"/>
                </a:lnTo>
                <a:lnTo>
                  <a:pt x="408812" y="232917"/>
                </a:lnTo>
                <a:lnTo>
                  <a:pt x="416433" y="237489"/>
                </a:lnTo>
                <a:lnTo>
                  <a:pt x="425577" y="242062"/>
                </a:lnTo>
                <a:lnTo>
                  <a:pt x="433197" y="246633"/>
                </a:lnTo>
                <a:lnTo>
                  <a:pt x="442341" y="251205"/>
                </a:lnTo>
                <a:lnTo>
                  <a:pt x="449960" y="255777"/>
                </a:lnTo>
                <a:lnTo>
                  <a:pt x="459104" y="260350"/>
                </a:lnTo>
                <a:lnTo>
                  <a:pt x="466724" y="264921"/>
                </a:lnTo>
                <a:lnTo>
                  <a:pt x="474345" y="269493"/>
                </a:lnTo>
                <a:lnTo>
                  <a:pt x="483489" y="274065"/>
                </a:lnTo>
                <a:lnTo>
                  <a:pt x="491109" y="278638"/>
                </a:lnTo>
                <a:lnTo>
                  <a:pt x="500253" y="281686"/>
                </a:lnTo>
                <a:lnTo>
                  <a:pt x="507872" y="286257"/>
                </a:lnTo>
                <a:lnTo>
                  <a:pt x="517016" y="290829"/>
                </a:lnTo>
                <a:lnTo>
                  <a:pt x="524636" y="295401"/>
                </a:lnTo>
                <a:lnTo>
                  <a:pt x="533780" y="299974"/>
                </a:lnTo>
                <a:lnTo>
                  <a:pt x="541401" y="304545"/>
                </a:lnTo>
                <a:lnTo>
                  <a:pt x="550545" y="309117"/>
                </a:lnTo>
                <a:lnTo>
                  <a:pt x="558165" y="313689"/>
                </a:lnTo>
                <a:lnTo>
                  <a:pt x="567309" y="316738"/>
                </a:lnTo>
                <a:lnTo>
                  <a:pt x="574929" y="321309"/>
                </a:lnTo>
                <a:lnTo>
                  <a:pt x="584072" y="325881"/>
                </a:lnTo>
                <a:lnTo>
                  <a:pt x="591692" y="330453"/>
                </a:lnTo>
                <a:lnTo>
                  <a:pt x="600836" y="335025"/>
                </a:lnTo>
                <a:lnTo>
                  <a:pt x="608456" y="339597"/>
                </a:lnTo>
                <a:lnTo>
                  <a:pt x="616077" y="344169"/>
                </a:lnTo>
                <a:lnTo>
                  <a:pt x="625221" y="347217"/>
                </a:lnTo>
                <a:lnTo>
                  <a:pt x="632841" y="351789"/>
                </a:lnTo>
                <a:lnTo>
                  <a:pt x="641985" y="356362"/>
                </a:lnTo>
                <a:lnTo>
                  <a:pt x="649604" y="360933"/>
                </a:lnTo>
                <a:lnTo>
                  <a:pt x="658748" y="365505"/>
                </a:lnTo>
                <a:lnTo>
                  <a:pt x="666368" y="368553"/>
                </a:lnTo>
                <a:lnTo>
                  <a:pt x="675512" y="373125"/>
                </a:lnTo>
                <a:lnTo>
                  <a:pt x="683133" y="377697"/>
                </a:lnTo>
                <a:lnTo>
                  <a:pt x="692277" y="382269"/>
                </a:lnTo>
                <a:lnTo>
                  <a:pt x="699897" y="385317"/>
                </a:lnTo>
                <a:lnTo>
                  <a:pt x="709041" y="389889"/>
                </a:lnTo>
                <a:lnTo>
                  <a:pt x="716660" y="394462"/>
                </a:lnTo>
                <a:lnTo>
                  <a:pt x="725804" y="399033"/>
                </a:lnTo>
                <a:lnTo>
                  <a:pt x="733424" y="402081"/>
                </a:lnTo>
                <a:lnTo>
                  <a:pt x="742568" y="406653"/>
                </a:lnTo>
                <a:lnTo>
                  <a:pt x="750189" y="411225"/>
                </a:lnTo>
                <a:lnTo>
                  <a:pt x="757809" y="415797"/>
                </a:lnTo>
                <a:lnTo>
                  <a:pt x="766953" y="418845"/>
                </a:lnTo>
                <a:lnTo>
                  <a:pt x="774572" y="423417"/>
                </a:lnTo>
                <a:lnTo>
                  <a:pt x="783716" y="427989"/>
                </a:lnTo>
                <a:lnTo>
                  <a:pt x="791336" y="432562"/>
                </a:lnTo>
                <a:lnTo>
                  <a:pt x="800480" y="435609"/>
                </a:lnTo>
                <a:lnTo>
                  <a:pt x="808101" y="440181"/>
                </a:lnTo>
                <a:lnTo>
                  <a:pt x="817245" y="444753"/>
                </a:lnTo>
                <a:lnTo>
                  <a:pt x="824865" y="447801"/>
                </a:lnTo>
                <a:lnTo>
                  <a:pt x="834009" y="452374"/>
                </a:lnTo>
                <a:lnTo>
                  <a:pt x="841629" y="456945"/>
                </a:lnTo>
                <a:lnTo>
                  <a:pt x="850772" y="459993"/>
                </a:lnTo>
                <a:lnTo>
                  <a:pt x="858392" y="464565"/>
                </a:lnTo>
                <a:lnTo>
                  <a:pt x="867536" y="469138"/>
                </a:lnTo>
                <a:lnTo>
                  <a:pt x="875156" y="472186"/>
                </a:lnTo>
                <a:lnTo>
                  <a:pt x="882777" y="476757"/>
                </a:lnTo>
                <a:lnTo>
                  <a:pt x="891921" y="481329"/>
                </a:lnTo>
                <a:lnTo>
                  <a:pt x="899541" y="484377"/>
                </a:lnTo>
                <a:lnTo>
                  <a:pt x="908685" y="488950"/>
                </a:lnTo>
                <a:lnTo>
                  <a:pt x="916304" y="491997"/>
                </a:lnTo>
                <a:lnTo>
                  <a:pt x="925448" y="496569"/>
                </a:lnTo>
                <a:lnTo>
                  <a:pt x="933068" y="501141"/>
                </a:lnTo>
                <a:lnTo>
                  <a:pt x="942212" y="504189"/>
                </a:lnTo>
                <a:lnTo>
                  <a:pt x="949833" y="508762"/>
                </a:lnTo>
                <a:lnTo>
                  <a:pt x="958977" y="511809"/>
                </a:lnTo>
                <a:lnTo>
                  <a:pt x="966597" y="516381"/>
                </a:lnTo>
                <a:lnTo>
                  <a:pt x="975741" y="520953"/>
                </a:lnTo>
                <a:lnTo>
                  <a:pt x="983360" y="524001"/>
                </a:lnTo>
                <a:lnTo>
                  <a:pt x="992504" y="528574"/>
                </a:lnTo>
                <a:lnTo>
                  <a:pt x="1000124" y="531621"/>
                </a:lnTo>
                <a:lnTo>
                  <a:pt x="1009268" y="536193"/>
                </a:lnTo>
                <a:lnTo>
                  <a:pt x="1016889" y="540765"/>
                </a:lnTo>
                <a:lnTo>
                  <a:pt x="1024509" y="543813"/>
                </a:lnTo>
                <a:lnTo>
                  <a:pt x="1033653" y="548386"/>
                </a:lnTo>
                <a:lnTo>
                  <a:pt x="1041272" y="551433"/>
                </a:lnTo>
                <a:lnTo>
                  <a:pt x="1050417" y="556005"/>
                </a:lnTo>
                <a:lnTo>
                  <a:pt x="1058036" y="559053"/>
                </a:lnTo>
                <a:lnTo>
                  <a:pt x="1067180" y="563626"/>
                </a:lnTo>
                <a:lnTo>
                  <a:pt x="1074801" y="566674"/>
                </a:lnTo>
                <a:lnTo>
                  <a:pt x="1083945" y="571245"/>
                </a:lnTo>
                <a:lnTo>
                  <a:pt x="1091565" y="574293"/>
                </a:lnTo>
                <a:lnTo>
                  <a:pt x="1100709" y="578865"/>
                </a:lnTo>
                <a:lnTo>
                  <a:pt x="1108329" y="581913"/>
                </a:lnTo>
                <a:lnTo>
                  <a:pt x="1117473" y="586486"/>
                </a:lnTo>
                <a:lnTo>
                  <a:pt x="1125092" y="589533"/>
                </a:lnTo>
                <a:lnTo>
                  <a:pt x="1134236" y="594105"/>
                </a:lnTo>
                <a:lnTo>
                  <a:pt x="1141856" y="597153"/>
                </a:lnTo>
                <a:lnTo>
                  <a:pt x="1151001" y="601726"/>
                </a:lnTo>
                <a:lnTo>
                  <a:pt x="1158621" y="604774"/>
                </a:lnTo>
                <a:lnTo>
                  <a:pt x="1166241" y="609345"/>
                </a:lnTo>
                <a:lnTo>
                  <a:pt x="1175385" y="612393"/>
                </a:lnTo>
                <a:lnTo>
                  <a:pt x="1183005" y="616965"/>
                </a:lnTo>
                <a:lnTo>
                  <a:pt x="1192148" y="620013"/>
                </a:lnTo>
                <a:lnTo>
                  <a:pt x="1199768" y="624586"/>
                </a:lnTo>
                <a:lnTo>
                  <a:pt x="1208912" y="627633"/>
                </a:lnTo>
                <a:lnTo>
                  <a:pt x="1216533" y="630681"/>
                </a:lnTo>
                <a:lnTo>
                  <a:pt x="1225677" y="635253"/>
                </a:lnTo>
                <a:lnTo>
                  <a:pt x="1233297" y="638301"/>
                </a:lnTo>
                <a:lnTo>
                  <a:pt x="1242441" y="642874"/>
                </a:lnTo>
                <a:lnTo>
                  <a:pt x="1250061" y="645921"/>
                </a:lnTo>
                <a:lnTo>
                  <a:pt x="1259205" y="650493"/>
                </a:lnTo>
                <a:lnTo>
                  <a:pt x="1266824" y="653541"/>
                </a:lnTo>
                <a:lnTo>
                  <a:pt x="1275968" y="656589"/>
                </a:lnTo>
                <a:lnTo>
                  <a:pt x="1283589" y="661162"/>
                </a:lnTo>
                <a:lnTo>
                  <a:pt x="1292733" y="664209"/>
                </a:lnTo>
                <a:lnTo>
                  <a:pt x="1300353" y="668781"/>
                </a:lnTo>
                <a:lnTo>
                  <a:pt x="1307973" y="671829"/>
                </a:lnTo>
                <a:lnTo>
                  <a:pt x="1317117" y="674877"/>
                </a:lnTo>
                <a:lnTo>
                  <a:pt x="1324736" y="679450"/>
                </a:lnTo>
                <a:lnTo>
                  <a:pt x="1333880" y="682497"/>
                </a:lnTo>
                <a:lnTo>
                  <a:pt x="1341501" y="685545"/>
                </a:lnTo>
                <a:lnTo>
                  <a:pt x="1350645" y="690117"/>
                </a:lnTo>
                <a:lnTo>
                  <a:pt x="1358265" y="693165"/>
                </a:lnTo>
                <a:lnTo>
                  <a:pt x="1367409" y="696213"/>
                </a:lnTo>
                <a:lnTo>
                  <a:pt x="1375029" y="700786"/>
                </a:lnTo>
                <a:lnTo>
                  <a:pt x="1384173" y="703833"/>
                </a:lnTo>
                <a:lnTo>
                  <a:pt x="1391792" y="706881"/>
                </a:lnTo>
                <a:lnTo>
                  <a:pt x="1400936" y="711453"/>
                </a:lnTo>
                <a:lnTo>
                  <a:pt x="1408556" y="714501"/>
                </a:lnTo>
                <a:lnTo>
                  <a:pt x="1417701" y="717550"/>
                </a:lnTo>
                <a:lnTo>
                  <a:pt x="1425321" y="722121"/>
                </a:lnTo>
                <a:lnTo>
                  <a:pt x="1434465" y="725169"/>
                </a:lnTo>
                <a:lnTo>
                  <a:pt x="1442085" y="728217"/>
                </a:lnTo>
                <a:lnTo>
                  <a:pt x="1449705" y="732789"/>
                </a:lnTo>
                <a:lnTo>
                  <a:pt x="1458848" y="735838"/>
                </a:lnTo>
                <a:lnTo>
                  <a:pt x="1466468" y="738886"/>
                </a:lnTo>
                <a:lnTo>
                  <a:pt x="1475612" y="743457"/>
                </a:lnTo>
                <a:lnTo>
                  <a:pt x="1483233" y="746505"/>
                </a:lnTo>
                <a:lnTo>
                  <a:pt x="1492377" y="749553"/>
                </a:lnTo>
                <a:lnTo>
                  <a:pt x="1499997" y="752601"/>
                </a:lnTo>
                <a:lnTo>
                  <a:pt x="1509141" y="757174"/>
                </a:lnTo>
                <a:lnTo>
                  <a:pt x="1516761" y="760221"/>
                </a:lnTo>
                <a:lnTo>
                  <a:pt x="1525905" y="763269"/>
                </a:lnTo>
                <a:lnTo>
                  <a:pt x="1533524" y="766317"/>
                </a:lnTo>
                <a:lnTo>
                  <a:pt x="1542668" y="770889"/>
                </a:lnTo>
                <a:lnTo>
                  <a:pt x="1550289" y="773938"/>
                </a:lnTo>
                <a:lnTo>
                  <a:pt x="1559433" y="776986"/>
                </a:lnTo>
                <a:lnTo>
                  <a:pt x="1567053" y="780033"/>
                </a:lnTo>
                <a:lnTo>
                  <a:pt x="1574673" y="784605"/>
                </a:lnTo>
                <a:lnTo>
                  <a:pt x="1583817" y="787653"/>
                </a:lnTo>
                <a:lnTo>
                  <a:pt x="1591436" y="790701"/>
                </a:lnTo>
                <a:lnTo>
                  <a:pt x="1600580" y="793750"/>
                </a:lnTo>
                <a:lnTo>
                  <a:pt x="1608201" y="798321"/>
                </a:lnTo>
                <a:lnTo>
                  <a:pt x="1617345" y="801369"/>
                </a:lnTo>
                <a:lnTo>
                  <a:pt x="1624965" y="804417"/>
                </a:lnTo>
                <a:lnTo>
                  <a:pt x="1634109" y="807465"/>
                </a:lnTo>
                <a:lnTo>
                  <a:pt x="1641728" y="810513"/>
                </a:lnTo>
                <a:lnTo>
                  <a:pt x="1650873" y="815086"/>
                </a:lnTo>
                <a:lnTo>
                  <a:pt x="1658492" y="818133"/>
                </a:lnTo>
                <a:lnTo>
                  <a:pt x="1667637" y="821181"/>
                </a:lnTo>
                <a:lnTo>
                  <a:pt x="1675256" y="824229"/>
                </a:lnTo>
                <a:lnTo>
                  <a:pt x="1684401" y="827277"/>
                </a:lnTo>
                <a:lnTo>
                  <a:pt x="1692021" y="830326"/>
                </a:lnTo>
                <a:lnTo>
                  <a:pt x="1701164" y="834897"/>
                </a:lnTo>
                <a:lnTo>
                  <a:pt x="1708785" y="837945"/>
                </a:lnTo>
                <a:lnTo>
                  <a:pt x="1716404" y="840993"/>
                </a:lnTo>
                <a:lnTo>
                  <a:pt x="1725549" y="844041"/>
                </a:lnTo>
                <a:lnTo>
                  <a:pt x="1733168" y="847089"/>
                </a:lnTo>
                <a:lnTo>
                  <a:pt x="1742313" y="850138"/>
                </a:lnTo>
                <a:lnTo>
                  <a:pt x="1749933" y="853186"/>
                </a:lnTo>
                <a:lnTo>
                  <a:pt x="1759077" y="857757"/>
                </a:lnTo>
                <a:lnTo>
                  <a:pt x="1766697" y="860805"/>
                </a:lnTo>
                <a:lnTo>
                  <a:pt x="1775840" y="863853"/>
                </a:lnTo>
                <a:lnTo>
                  <a:pt x="1783461" y="866901"/>
                </a:lnTo>
                <a:lnTo>
                  <a:pt x="1792604" y="869950"/>
                </a:lnTo>
                <a:lnTo>
                  <a:pt x="1800225" y="872997"/>
                </a:lnTo>
                <a:lnTo>
                  <a:pt x="1809368" y="876045"/>
                </a:lnTo>
                <a:lnTo>
                  <a:pt x="1816989" y="879093"/>
                </a:lnTo>
                <a:lnTo>
                  <a:pt x="1826132" y="883665"/>
                </a:lnTo>
                <a:lnTo>
                  <a:pt x="1833752" y="886713"/>
                </a:lnTo>
                <a:lnTo>
                  <a:pt x="1842896" y="889762"/>
                </a:lnTo>
                <a:lnTo>
                  <a:pt x="1850516" y="892809"/>
                </a:lnTo>
                <a:lnTo>
                  <a:pt x="1858137" y="895857"/>
                </a:lnTo>
                <a:lnTo>
                  <a:pt x="1867280" y="898905"/>
                </a:lnTo>
                <a:lnTo>
                  <a:pt x="1874901" y="901953"/>
                </a:lnTo>
                <a:lnTo>
                  <a:pt x="1884044" y="905001"/>
                </a:lnTo>
                <a:lnTo>
                  <a:pt x="1891664" y="908050"/>
                </a:lnTo>
                <a:lnTo>
                  <a:pt x="1900808" y="911097"/>
                </a:lnTo>
                <a:lnTo>
                  <a:pt x="1908428" y="914145"/>
                </a:lnTo>
                <a:lnTo>
                  <a:pt x="1917573" y="917193"/>
                </a:lnTo>
                <a:lnTo>
                  <a:pt x="1925192" y="920241"/>
                </a:lnTo>
                <a:lnTo>
                  <a:pt x="1934337" y="923289"/>
                </a:lnTo>
                <a:lnTo>
                  <a:pt x="1941956" y="926338"/>
                </a:lnTo>
                <a:lnTo>
                  <a:pt x="1951101" y="929386"/>
                </a:lnTo>
                <a:lnTo>
                  <a:pt x="1958720" y="933957"/>
                </a:lnTo>
                <a:lnTo>
                  <a:pt x="1967864" y="937005"/>
                </a:lnTo>
                <a:lnTo>
                  <a:pt x="1975484" y="940053"/>
                </a:lnTo>
                <a:lnTo>
                  <a:pt x="1984628" y="943101"/>
                </a:lnTo>
                <a:lnTo>
                  <a:pt x="1992249" y="946150"/>
                </a:lnTo>
                <a:lnTo>
                  <a:pt x="1999868" y="949197"/>
                </a:lnTo>
                <a:lnTo>
                  <a:pt x="2009013" y="952245"/>
                </a:lnTo>
                <a:lnTo>
                  <a:pt x="2016632" y="955293"/>
                </a:lnTo>
                <a:lnTo>
                  <a:pt x="2025777" y="958341"/>
                </a:lnTo>
                <a:lnTo>
                  <a:pt x="2033396" y="961389"/>
                </a:lnTo>
                <a:lnTo>
                  <a:pt x="2042540" y="964438"/>
                </a:lnTo>
                <a:lnTo>
                  <a:pt x="2050161" y="967486"/>
                </a:lnTo>
                <a:lnTo>
                  <a:pt x="2059304" y="970533"/>
                </a:lnTo>
                <a:lnTo>
                  <a:pt x="2066925" y="973581"/>
                </a:lnTo>
                <a:lnTo>
                  <a:pt x="2076068" y="976629"/>
                </a:lnTo>
                <a:lnTo>
                  <a:pt x="2083689" y="979677"/>
                </a:lnTo>
                <a:lnTo>
                  <a:pt x="2092832" y="981201"/>
                </a:lnTo>
                <a:lnTo>
                  <a:pt x="2100453" y="984250"/>
                </a:lnTo>
                <a:lnTo>
                  <a:pt x="2109596" y="987297"/>
                </a:lnTo>
                <a:lnTo>
                  <a:pt x="2117216" y="990345"/>
                </a:lnTo>
                <a:lnTo>
                  <a:pt x="2124837" y="993393"/>
                </a:lnTo>
                <a:lnTo>
                  <a:pt x="2133980" y="996441"/>
                </a:lnTo>
                <a:lnTo>
                  <a:pt x="2141601" y="999489"/>
                </a:lnTo>
                <a:lnTo>
                  <a:pt x="2150744" y="1002538"/>
                </a:lnTo>
                <a:lnTo>
                  <a:pt x="2158365" y="1005586"/>
                </a:lnTo>
                <a:lnTo>
                  <a:pt x="2167508" y="1008633"/>
                </a:lnTo>
                <a:lnTo>
                  <a:pt x="2175129" y="1011681"/>
                </a:lnTo>
                <a:lnTo>
                  <a:pt x="2184273" y="1014729"/>
                </a:lnTo>
                <a:lnTo>
                  <a:pt x="2191892" y="1017777"/>
                </a:lnTo>
                <a:lnTo>
                  <a:pt x="2201037" y="1020826"/>
                </a:lnTo>
                <a:lnTo>
                  <a:pt x="2208656" y="1023874"/>
                </a:lnTo>
                <a:lnTo>
                  <a:pt x="2217801" y="1025397"/>
                </a:lnTo>
                <a:lnTo>
                  <a:pt x="2225420" y="1028445"/>
                </a:lnTo>
                <a:lnTo>
                  <a:pt x="2234565" y="1031493"/>
                </a:lnTo>
                <a:lnTo>
                  <a:pt x="2242184" y="1034541"/>
                </a:lnTo>
                <a:lnTo>
                  <a:pt x="2251329" y="1037589"/>
                </a:lnTo>
                <a:lnTo>
                  <a:pt x="2258949" y="1040638"/>
                </a:lnTo>
                <a:lnTo>
                  <a:pt x="2266568" y="1043686"/>
                </a:lnTo>
                <a:lnTo>
                  <a:pt x="2275713" y="1046733"/>
                </a:lnTo>
                <a:lnTo>
                  <a:pt x="2283332" y="1049781"/>
                </a:lnTo>
                <a:lnTo>
                  <a:pt x="2292477" y="1051305"/>
                </a:lnTo>
                <a:lnTo>
                  <a:pt x="2300096" y="1054353"/>
                </a:lnTo>
                <a:lnTo>
                  <a:pt x="2309241" y="1057402"/>
                </a:lnTo>
                <a:lnTo>
                  <a:pt x="2316861" y="1060450"/>
                </a:lnTo>
                <a:lnTo>
                  <a:pt x="2326004" y="1063497"/>
                </a:lnTo>
                <a:lnTo>
                  <a:pt x="2333625" y="1066545"/>
                </a:lnTo>
                <a:lnTo>
                  <a:pt x="2342768" y="1069593"/>
                </a:lnTo>
                <a:lnTo>
                  <a:pt x="2350389" y="1071117"/>
                </a:lnTo>
                <a:lnTo>
                  <a:pt x="2359532" y="1074165"/>
                </a:lnTo>
                <a:lnTo>
                  <a:pt x="2367153" y="1077214"/>
                </a:lnTo>
                <a:lnTo>
                  <a:pt x="2376296" y="1080262"/>
                </a:lnTo>
                <a:lnTo>
                  <a:pt x="2383916" y="1083309"/>
                </a:lnTo>
                <a:lnTo>
                  <a:pt x="2393061" y="1086357"/>
                </a:lnTo>
                <a:lnTo>
                  <a:pt x="2400680" y="1087881"/>
                </a:lnTo>
                <a:lnTo>
                  <a:pt x="2408301" y="1090929"/>
                </a:lnTo>
                <a:lnTo>
                  <a:pt x="2417444" y="1093977"/>
                </a:lnTo>
                <a:lnTo>
                  <a:pt x="2425065" y="1097026"/>
                </a:lnTo>
                <a:lnTo>
                  <a:pt x="2434208" y="1100074"/>
                </a:lnTo>
                <a:lnTo>
                  <a:pt x="2441829" y="1103121"/>
                </a:lnTo>
                <a:lnTo>
                  <a:pt x="2450973" y="1104645"/>
                </a:lnTo>
                <a:lnTo>
                  <a:pt x="2458592" y="1107693"/>
                </a:lnTo>
                <a:lnTo>
                  <a:pt x="2467737" y="1110741"/>
                </a:lnTo>
                <a:lnTo>
                  <a:pt x="2475356" y="1113789"/>
                </a:lnTo>
                <a:lnTo>
                  <a:pt x="2484501" y="1115314"/>
                </a:lnTo>
                <a:lnTo>
                  <a:pt x="2492120" y="1118362"/>
                </a:lnTo>
                <a:lnTo>
                  <a:pt x="2501265" y="1121409"/>
                </a:lnTo>
                <a:lnTo>
                  <a:pt x="2508884" y="1124457"/>
                </a:lnTo>
                <a:lnTo>
                  <a:pt x="2518029" y="1127505"/>
                </a:lnTo>
                <a:lnTo>
                  <a:pt x="2525649" y="1129029"/>
                </a:lnTo>
                <a:lnTo>
                  <a:pt x="2534792" y="1132077"/>
                </a:lnTo>
                <a:lnTo>
                  <a:pt x="2542413" y="1135126"/>
                </a:lnTo>
                <a:lnTo>
                  <a:pt x="2550032" y="1138174"/>
                </a:lnTo>
                <a:lnTo>
                  <a:pt x="2559177" y="1139697"/>
                </a:lnTo>
                <a:lnTo>
                  <a:pt x="2566796" y="1142745"/>
                </a:lnTo>
                <a:lnTo>
                  <a:pt x="2575941" y="1145793"/>
                </a:lnTo>
                <a:lnTo>
                  <a:pt x="2583561" y="1148841"/>
                </a:lnTo>
                <a:lnTo>
                  <a:pt x="2592704" y="1150365"/>
                </a:lnTo>
                <a:lnTo>
                  <a:pt x="2600325" y="1153414"/>
                </a:lnTo>
                <a:lnTo>
                  <a:pt x="2609468" y="1156462"/>
                </a:lnTo>
                <a:lnTo>
                  <a:pt x="2617089" y="1159509"/>
                </a:lnTo>
                <a:lnTo>
                  <a:pt x="2626232" y="1161033"/>
                </a:lnTo>
                <a:lnTo>
                  <a:pt x="2633853" y="1164081"/>
                </a:lnTo>
                <a:lnTo>
                  <a:pt x="2642996" y="1167129"/>
                </a:lnTo>
                <a:lnTo>
                  <a:pt x="2650616" y="1168653"/>
                </a:lnTo>
                <a:lnTo>
                  <a:pt x="2659761" y="1171702"/>
                </a:lnTo>
                <a:lnTo>
                  <a:pt x="2667380" y="1174750"/>
                </a:lnTo>
                <a:lnTo>
                  <a:pt x="2675001" y="1177797"/>
                </a:lnTo>
                <a:lnTo>
                  <a:pt x="2684144" y="1179321"/>
                </a:lnTo>
                <a:lnTo>
                  <a:pt x="2691765" y="1182369"/>
                </a:lnTo>
                <a:lnTo>
                  <a:pt x="2700908" y="1185417"/>
                </a:lnTo>
                <a:lnTo>
                  <a:pt x="2708529" y="1186941"/>
                </a:lnTo>
                <a:lnTo>
                  <a:pt x="2717673" y="1189989"/>
                </a:lnTo>
                <a:lnTo>
                  <a:pt x="2725292" y="1193038"/>
                </a:lnTo>
                <a:lnTo>
                  <a:pt x="2734437" y="1194562"/>
                </a:lnTo>
                <a:lnTo>
                  <a:pt x="2742056" y="1197609"/>
                </a:lnTo>
                <a:lnTo>
                  <a:pt x="2751201" y="1200657"/>
                </a:lnTo>
                <a:lnTo>
                  <a:pt x="2758820" y="1202181"/>
                </a:lnTo>
                <a:lnTo>
                  <a:pt x="2767965" y="1205229"/>
                </a:lnTo>
                <a:lnTo>
                  <a:pt x="2775584" y="1208277"/>
                </a:lnTo>
                <a:lnTo>
                  <a:pt x="2784729" y="1209802"/>
                </a:lnTo>
                <a:lnTo>
                  <a:pt x="2792349" y="1212850"/>
                </a:lnTo>
                <a:lnTo>
                  <a:pt x="2801492" y="1215897"/>
                </a:lnTo>
                <a:lnTo>
                  <a:pt x="2809113" y="1217421"/>
                </a:lnTo>
                <a:lnTo>
                  <a:pt x="2816732" y="1220469"/>
                </a:lnTo>
                <a:lnTo>
                  <a:pt x="2825877" y="1223517"/>
                </a:lnTo>
                <a:lnTo>
                  <a:pt x="2833496" y="1225041"/>
                </a:lnTo>
                <a:lnTo>
                  <a:pt x="2842641" y="1228089"/>
                </a:lnTo>
                <a:lnTo>
                  <a:pt x="2850261" y="1231138"/>
                </a:lnTo>
                <a:lnTo>
                  <a:pt x="2859404" y="1232662"/>
                </a:lnTo>
                <a:lnTo>
                  <a:pt x="2867025" y="1235709"/>
                </a:lnTo>
                <a:lnTo>
                  <a:pt x="2876168" y="1237233"/>
                </a:lnTo>
                <a:lnTo>
                  <a:pt x="2883789" y="1240281"/>
                </a:lnTo>
                <a:lnTo>
                  <a:pt x="2892932" y="1243329"/>
                </a:lnTo>
                <a:lnTo>
                  <a:pt x="2900553" y="1244853"/>
                </a:lnTo>
                <a:lnTo>
                  <a:pt x="2909696" y="1247902"/>
                </a:lnTo>
                <a:lnTo>
                  <a:pt x="2917316" y="1250950"/>
                </a:lnTo>
                <a:lnTo>
                  <a:pt x="2926461" y="1252474"/>
                </a:lnTo>
                <a:lnTo>
                  <a:pt x="2934080" y="1255521"/>
                </a:lnTo>
                <a:lnTo>
                  <a:pt x="2943225" y="1257045"/>
                </a:lnTo>
                <a:lnTo>
                  <a:pt x="2950844" y="1260093"/>
                </a:lnTo>
                <a:lnTo>
                  <a:pt x="2958465" y="1261617"/>
                </a:lnTo>
                <a:lnTo>
                  <a:pt x="2967608" y="1264665"/>
                </a:lnTo>
                <a:lnTo>
                  <a:pt x="2975229" y="1267714"/>
                </a:lnTo>
                <a:lnTo>
                  <a:pt x="2984373" y="1269238"/>
                </a:lnTo>
                <a:lnTo>
                  <a:pt x="2991992" y="1272286"/>
                </a:lnTo>
                <a:lnTo>
                  <a:pt x="3001137" y="1273809"/>
                </a:lnTo>
                <a:lnTo>
                  <a:pt x="3008756" y="1276857"/>
                </a:lnTo>
                <a:lnTo>
                  <a:pt x="3017901" y="1279905"/>
                </a:lnTo>
                <a:lnTo>
                  <a:pt x="3025520" y="1281429"/>
                </a:lnTo>
                <a:lnTo>
                  <a:pt x="3034665" y="1284477"/>
                </a:lnTo>
                <a:lnTo>
                  <a:pt x="3042284" y="1286002"/>
                </a:lnTo>
                <a:lnTo>
                  <a:pt x="3051429" y="1289050"/>
                </a:lnTo>
                <a:lnTo>
                  <a:pt x="3059049" y="1290574"/>
                </a:lnTo>
                <a:lnTo>
                  <a:pt x="3068192" y="1293621"/>
                </a:lnTo>
                <a:lnTo>
                  <a:pt x="3075813" y="1295145"/>
                </a:lnTo>
                <a:lnTo>
                  <a:pt x="3084956" y="1298193"/>
                </a:lnTo>
                <a:lnTo>
                  <a:pt x="3092577" y="1299717"/>
                </a:lnTo>
                <a:lnTo>
                  <a:pt x="3100196" y="1302765"/>
                </a:lnTo>
                <a:lnTo>
                  <a:pt x="3109341" y="1305814"/>
                </a:lnTo>
                <a:lnTo>
                  <a:pt x="3116961" y="1307338"/>
                </a:lnTo>
                <a:lnTo>
                  <a:pt x="3126104" y="1310386"/>
                </a:lnTo>
                <a:lnTo>
                  <a:pt x="3133725" y="1311909"/>
                </a:lnTo>
                <a:lnTo>
                  <a:pt x="3142615" y="1314450"/>
                </a:lnTo>
              </a:path>
            </a:pathLst>
          </a:custGeom>
          <a:ln w="28575">
            <a:solidFill>
              <a:srgbClr val="F692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1317371" y="6927341"/>
            <a:ext cx="34099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448309" algn="l"/>
                <a:tab pos="897890" algn="l"/>
                <a:tab pos="1346835" algn="l"/>
                <a:tab pos="1795780" algn="l"/>
                <a:tab pos="2244725" algn="l"/>
                <a:tab pos="2693670" algn="l"/>
                <a:tab pos="3143250" algn="l"/>
              </a:tabLst>
            </a:pPr>
            <a:r>
              <a:rPr dirty="0" sz="900" spc="-20">
                <a:solidFill>
                  <a:srgbClr val="585858"/>
                </a:solidFill>
                <a:latin typeface="Arial MT"/>
                <a:cs typeface="Arial MT"/>
              </a:rPr>
              <a:t>2015</a:t>
            </a:r>
            <a:r>
              <a:rPr dirty="0" sz="900">
                <a:solidFill>
                  <a:srgbClr val="585858"/>
                </a:solidFill>
                <a:latin typeface="Arial MT"/>
                <a:cs typeface="Arial MT"/>
              </a:rPr>
              <a:t>	</a:t>
            </a:r>
            <a:r>
              <a:rPr dirty="0" sz="900" spc="-20">
                <a:solidFill>
                  <a:srgbClr val="585858"/>
                </a:solidFill>
                <a:latin typeface="Arial MT"/>
                <a:cs typeface="Arial MT"/>
              </a:rPr>
              <a:t>2016</a:t>
            </a:r>
            <a:r>
              <a:rPr dirty="0" sz="900">
                <a:solidFill>
                  <a:srgbClr val="585858"/>
                </a:solidFill>
                <a:latin typeface="Arial MT"/>
                <a:cs typeface="Arial MT"/>
              </a:rPr>
              <a:t>	</a:t>
            </a:r>
            <a:r>
              <a:rPr dirty="0" sz="900" spc="-20">
                <a:solidFill>
                  <a:srgbClr val="585858"/>
                </a:solidFill>
                <a:latin typeface="Arial MT"/>
                <a:cs typeface="Arial MT"/>
              </a:rPr>
              <a:t>2017</a:t>
            </a:r>
            <a:r>
              <a:rPr dirty="0" sz="900">
                <a:solidFill>
                  <a:srgbClr val="585858"/>
                </a:solidFill>
                <a:latin typeface="Arial MT"/>
                <a:cs typeface="Arial MT"/>
              </a:rPr>
              <a:t>	</a:t>
            </a:r>
            <a:r>
              <a:rPr dirty="0" sz="900" spc="-20">
                <a:solidFill>
                  <a:srgbClr val="585858"/>
                </a:solidFill>
                <a:latin typeface="Arial MT"/>
                <a:cs typeface="Arial MT"/>
              </a:rPr>
              <a:t>2018</a:t>
            </a:r>
            <a:r>
              <a:rPr dirty="0" sz="900">
                <a:solidFill>
                  <a:srgbClr val="585858"/>
                </a:solidFill>
                <a:latin typeface="Arial MT"/>
                <a:cs typeface="Arial MT"/>
              </a:rPr>
              <a:t>	</a:t>
            </a:r>
            <a:r>
              <a:rPr dirty="0" sz="900" spc="-20">
                <a:solidFill>
                  <a:srgbClr val="585858"/>
                </a:solidFill>
                <a:latin typeface="Arial MT"/>
                <a:cs typeface="Arial MT"/>
              </a:rPr>
              <a:t>2019</a:t>
            </a:r>
            <a:r>
              <a:rPr dirty="0" sz="900">
                <a:solidFill>
                  <a:srgbClr val="585858"/>
                </a:solidFill>
                <a:latin typeface="Arial MT"/>
                <a:cs typeface="Arial MT"/>
              </a:rPr>
              <a:t>	</a:t>
            </a:r>
            <a:r>
              <a:rPr dirty="0" sz="900" spc="-20">
                <a:solidFill>
                  <a:srgbClr val="585858"/>
                </a:solidFill>
                <a:latin typeface="Arial MT"/>
                <a:cs typeface="Arial MT"/>
              </a:rPr>
              <a:t>2020</a:t>
            </a:r>
            <a:r>
              <a:rPr dirty="0" sz="900">
                <a:solidFill>
                  <a:srgbClr val="585858"/>
                </a:solidFill>
                <a:latin typeface="Arial MT"/>
                <a:cs typeface="Arial MT"/>
              </a:rPr>
              <a:t>	</a:t>
            </a:r>
            <a:r>
              <a:rPr dirty="0" sz="900" spc="-20">
                <a:solidFill>
                  <a:srgbClr val="585858"/>
                </a:solidFill>
                <a:latin typeface="Arial MT"/>
                <a:cs typeface="Arial MT"/>
              </a:rPr>
              <a:t>2021</a:t>
            </a:r>
            <a:r>
              <a:rPr dirty="0" sz="900">
                <a:solidFill>
                  <a:srgbClr val="585858"/>
                </a:solidFill>
                <a:latin typeface="Arial MT"/>
                <a:cs typeface="Arial MT"/>
              </a:rPr>
              <a:t>	</a:t>
            </a:r>
            <a:r>
              <a:rPr dirty="0" sz="900" spc="-20">
                <a:solidFill>
                  <a:srgbClr val="585858"/>
                </a:solidFill>
                <a:latin typeface="Arial MT"/>
                <a:cs typeface="Arial MT"/>
              </a:rPr>
              <a:t>2022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1080135" y="4107941"/>
            <a:ext cx="3870960" cy="3051810"/>
          </a:xfrm>
          <a:custGeom>
            <a:avLst/>
            <a:gdLst/>
            <a:ahLst/>
            <a:cxnLst/>
            <a:rect l="l" t="t" r="r" b="b"/>
            <a:pathLst>
              <a:path w="3870960" h="3051809">
                <a:moveTo>
                  <a:pt x="0" y="3051810"/>
                </a:moveTo>
                <a:lnTo>
                  <a:pt x="3870960" y="3051810"/>
                </a:lnTo>
                <a:lnTo>
                  <a:pt x="3870960" y="0"/>
                </a:lnTo>
                <a:lnTo>
                  <a:pt x="0" y="0"/>
                </a:lnTo>
                <a:lnTo>
                  <a:pt x="0" y="3051810"/>
                </a:lnTo>
                <a:close/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50"/>
              </a:lnSpc>
            </a:pPr>
            <a:r>
              <a:rPr dirty="0" spc="-25"/>
              <a:t>16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403975" y="9855327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215900" y="0"/>
                </a:moveTo>
                <a:lnTo>
                  <a:pt x="166391" y="5701"/>
                </a:lnTo>
                <a:lnTo>
                  <a:pt x="120946" y="21943"/>
                </a:lnTo>
                <a:lnTo>
                  <a:pt x="80859" y="47430"/>
                </a:lnTo>
                <a:lnTo>
                  <a:pt x="47426" y="80864"/>
                </a:lnTo>
                <a:lnTo>
                  <a:pt x="21941" y="120951"/>
                </a:lnTo>
                <a:lnTo>
                  <a:pt x="5701" y="166395"/>
                </a:lnTo>
                <a:lnTo>
                  <a:pt x="0" y="215899"/>
                </a:lnTo>
                <a:lnTo>
                  <a:pt x="5701" y="265404"/>
                </a:lnTo>
                <a:lnTo>
                  <a:pt x="21941" y="310848"/>
                </a:lnTo>
                <a:lnTo>
                  <a:pt x="47426" y="350935"/>
                </a:lnTo>
                <a:lnTo>
                  <a:pt x="80859" y="384369"/>
                </a:lnTo>
                <a:lnTo>
                  <a:pt x="120946" y="409856"/>
                </a:lnTo>
                <a:lnTo>
                  <a:pt x="166391" y="426098"/>
                </a:lnTo>
                <a:lnTo>
                  <a:pt x="215900" y="431799"/>
                </a:lnTo>
                <a:lnTo>
                  <a:pt x="265408" y="426098"/>
                </a:lnTo>
                <a:lnTo>
                  <a:pt x="310853" y="409856"/>
                </a:lnTo>
                <a:lnTo>
                  <a:pt x="350940" y="384369"/>
                </a:lnTo>
                <a:lnTo>
                  <a:pt x="384373" y="350935"/>
                </a:lnTo>
                <a:lnTo>
                  <a:pt x="409858" y="310848"/>
                </a:lnTo>
                <a:lnTo>
                  <a:pt x="426098" y="265404"/>
                </a:lnTo>
                <a:lnTo>
                  <a:pt x="431800" y="215899"/>
                </a:lnTo>
                <a:lnTo>
                  <a:pt x="426098" y="166395"/>
                </a:lnTo>
                <a:lnTo>
                  <a:pt x="409858" y="120951"/>
                </a:lnTo>
                <a:lnTo>
                  <a:pt x="384373" y="80864"/>
                </a:lnTo>
                <a:lnTo>
                  <a:pt x="350940" y="47430"/>
                </a:lnTo>
                <a:lnTo>
                  <a:pt x="310853" y="21943"/>
                </a:lnTo>
                <a:lnTo>
                  <a:pt x="265408" y="5701"/>
                </a:lnTo>
                <a:lnTo>
                  <a:pt x="21590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1068120" y="1061974"/>
            <a:ext cx="5789930" cy="10229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latin typeface="Tahoma"/>
                <a:cs typeface="Tahoma"/>
              </a:rPr>
              <a:t>Impressões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600">
              <a:latin typeface="Tahoma"/>
              <a:cs typeface="Tahoma"/>
            </a:endParaRPr>
          </a:p>
          <a:p>
            <a:pPr marL="12700" marR="5080" indent="456565">
              <a:lnSpc>
                <a:spcPct val="117100"/>
              </a:lnSpc>
              <a:tabLst>
                <a:tab pos="877569" algn="l"/>
                <a:tab pos="1649095" algn="l"/>
                <a:tab pos="2383155" algn="l"/>
                <a:tab pos="2643505" algn="l"/>
                <a:tab pos="3500120" algn="l"/>
                <a:tab pos="4360545" algn="l"/>
                <a:tab pos="4618990" algn="l"/>
                <a:tab pos="5540375" algn="l"/>
              </a:tabLst>
            </a:pPr>
            <a:r>
              <a:rPr dirty="0" sz="1400" spc="30">
                <a:latin typeface="Verdana"/>
                <a:cs typeface="Verdana"/>
              </a:rPr>
              <a:t>No</a:t>
            </a:r>
            <a:r>
              <a:rPr dirty="0" sz="1400">
                <a:latin typeface="Verdana"/>
                <a:cs typeface="Verdana"/>
              </a:rPr>
              <a:t>	</a:t>
            </a:r>
            <a:r>
              <a:rPr dirty="0" sz="1400" spc="-10">
                <a:latin typeface="Verdana"/>
                <a:cs typeface="Verdana"/>
              </a:rPr>
              <a:t>gráfico</a:t>
            </a:r>
            <a:r>
              <a:rPr dirty="0" sz="1400">
                <a:latin typeface="Verdana"/>
                <a:cs typeface="Verdana"/>
              </a:rPr>
              <a:t>	</a:t>
            </a:r>
            <a:r>
              <a:rPr dirty="0" sz="1400" spc="-10">
                <a:latin typeface="Verdana"/>
                <a:cs typeface="Verdana"/>
              </a:rPr>
              <a:t>abaixo</a:t>
            </a:r>
            <a:r>
              <a:rPr dirty="0" sz="1400">
                <a:latin typeface="Verdana"/>
                <a:cs typeface="Verdana"/>
              </a:rPr>
              <a:t>	</a:t>
            </a:r>
            <a:r>
              <a:rPr dirty="0" sz="1400" spc="-50">
                <a:latin typeface="Verdana"/>
                <a:cs typeface="Verdana"/>
              </a:rPr>
              <a:t>é</a:t>
            </a:r>
            <a:r>
              <a:rPr dirty="0" sz="1400">
                <a:latin typeface="Verdana"/>
                <a:cs typeface="Verdana"/>
              </a:rPr>
              <a:t>	</a:t>
            </a:r>
            <a:r>
              <a:rPr dirty="0" sz="1400" spc="-10">
                <a:latin typeface="Verdana"/>
                <a:cs typeface="Verdana"/>
              </a:rPr>
              <a:t>possível</a:t>
            </a:r>
            <a:r>
              <a:rPr dirty="0" sz="1400">
                <a:latin typeface="Verdana"/>
                <a:cs typeface="Verdana"/>
              </a:rPr>
              <a:t>	</a:t>
            </a:r>
            <a:r>
              <a:rPr dirty="0" sz="1400" spc="-10">
                <a:latin typeface="Verdana"/>
                <a:cs typeface="Verdana"/>
              </a:rPr>
              <a:t>verificar</a:t>
            </a:r>
            <a:r>
              <a:rPr dirty="0" sz="1400">
                <a:latin typeface="Verdana"/>
                <a:cs typeface="Verdana"/>
              </a:rPr>
              <a:t>	</a:t>
            </a:r>
            <a:r>
              <a:rPr dirty="0" sz="1400" spc="-50">
                <a:latin typeface="Verdana"/>
                <a:cs typeface="Verdana"/>
              </a:rPr>
              <a:t>a</a:t>
            </a:r>
            <a:r>
              <a:rPr dirty="0" sz="1400">
                <a:latin typeface="Verdana"/>
                <a:cs typeface="Verdana"/>
              </a:rPr>
              <a:t>	</a:t>
            </a:r>
            <a:r>
              <a:rPr dirty="0" sz="1400" spc="35" b="1">
                <a:latin typeface="Tahoma"/>
                <a:cs typeface="Tahoma"/>
              </a:rPr>
              <a:t>redução</a:t>
            </a:r>
            <a:r>
              <a:rPr dirty="0" sz="1400" b="1">
                <a:latin typeface="Tahoma"/>
                <a:cs typeface="Tahoma"/>
              </a:rPr>
              <a:t>	</a:t>
            </a:r>
            <a:r>
              <a:rPr dirty="0" sz="1400" spc="40" b="1">
                <a:latin typeface="Tahoma"/>
                <a:cs typeface="Tahoma"/>
              </a:rPr>
              <a:t>de </a:t>
            </a:r>
            <a:r>
              <a:rPr dirty="0" sz="1400" spc="50" b="1">
                <a:latin typeface="Tahoma"/>
                <a:cs typeface="Tahoma"/>
              </a:rPr>
              <a:t>equipamentos</a:t>
            </a:r>
            <a:r>
              <a:rPr dirty="0" sz="1400" spc="175" b="1">
                <a:latin typeface="Tahoma"/>
                <a:cs typeface="Tahoma"/>
              </a:rPr>
              <a:t> </a:t>
            </a:r>
            <a:r>
              <a:rPr dirty="0" sz="1400" spc="60" b="1">
                <a:latin typeface="Tahoma"/>
                <a:cs typeface="Tahoma"/>
              </a:rPr>
              <a:t>de</a:t>
            </a:r>
            <a:r>
              <a:rPr dirty="0" sz="1400" spc="195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impressão</a:t>
            </a:r>
            <a:r>
              <a:rPr dirty="0" sz="1400" spc="150" b="1">
                <a:latin typeface="Tahoma"/>
                <a:cs typeface="Tahoma"/>
              </a:rPr>
              <a:t> </a:t>
            </a:r>
            <a:r>
              <a:rPr dirty="0" sz="1400">
                <a:latin typeface="Verdana"/>
                <a:cs typeface="Verdana"/>
              </a:rPr>
              <a:t>nos</a:t>
            </a:r>
            <a:r>
              <a:rPr dirty="0" sz="1400" spc="5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últimos</a:t>
            </a:r>
            <a:r>
              <a:rPr dirty="0" sz="1400" spc="50">
                <a:latin typeface="Verdana"/>
                <a:cs typeface="Verdana"/>
              </a:rPr>
              <a:t> </a:t>
            </a:r>
            <a:r>
              <a:rPr dirty="0" sz="1400" spc="-25">
                <a:latin typeface="Verdana"/>
                <a:cs typeface="Verdana"/>
              </a:rPr>
              <a:t>anos.</a:t>
            </a:r>
            <a:r>
              <a:rPr dirty="0" sz="1400" spc="5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A</a:t>
            </a:r>
            <a:r>
              <a:rPr dirty="0" sz="1400" spc="5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queda</a:t>
            </a:r>
            <a:r>
              <a:rPr dirty="0" sz="1400" spc="4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maior,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068120" y="2057754"/>
            <a:ext cx="1788160" cy="7740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16799"/>
              </a:lnSpc>
              <a:spcBef>
                <a:spcPts val="105"/>
              </a:spcBef>
            </a:pPr>
            <a:r>
              <a:rPr dirty="0" sz="1400" spc="65">
                <a:latin typeface="Verdana"/>
                <a:cs typeface="Verdana"/>
              </a:rPr>
              <a:t>em</a:t>
            </a:r>
            <a:r>
              <a:rPr dirty="0" sz="1400" spc="20">
                <a:latin typeface="Verdana"/>
                <a:cs typeface="Verdana"/>
              </a:rPr>
              <a:t> </a:t>
            </a:r>
            <a:r>
              <a:rPr dirty="0" sz="1400" spc="-85">
                <a:latin typeface="Verdana"/>
                <a:cs typeface="Verdana"/>
              </a:rPr>
              <a:t>2022,</a:t>
            </a:r>
            <a:r>
              <a:rPr dirty="0" sz="1400" spc="2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se</a:t>
            </a:r>
            <a:r>
              <a:rPr dirty="0" sz="1400" spc="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deve</a:t>
            </a:r>
            <a:r>
              <a:rPr dirty="0" sz="1400" spc="25">
                <a:latin typeface="Verdana"/>
                <a:cs typeface="Verdana"/>
              </a:rPr>
              <a:t> </a:t>
            </a:r>
            <a:r>
              <a:rPr dirty="0" sz="1400" spc="-50">
                <a:latin typeface="Verdana"/>
                <a:cs typeface="Verdana"/>
              </a:rPr>
              <a:t>à </a:t>
            </a:r>
            <a:r>
              <a:rPr dirty="0" sz="1400">
                <a:latin typeface="Verdana"/>
                <a:cs typeface="Verdana"/>
              </a:rPr>
              <a:t>implementação</a:t>
            </a:r>
            <a:r>
              <a:rPr dirty="0" sz="1400" spc="120">
                <a:latin typeface="Verdana"/>
                <a:cs typeface="Verdana"/>
              </a:rPr>
              <a:t>  </a:t>
            </a:r>
            <a:r>
              <a:rPr dirty="0" sz="1400" spc="15">
                <a:latin typeface="Verdana"/>
                <a:cs typeface="Verdana"/>
              </a:rPr>
              <a:t>do </a:t>
            </a:r>
            <a:r>
              <a:rPr dirty="0" sz="1400">
                <a:latin typeface="Verdana"/>
                <a:cs typeface="Verdana"/>
              </a:rPr>
              <a:t>projeto</a:t>
            </a:r>
            <a:r>
              <a:rPr dirty="0" sz="1400" spc="16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de</a:t>
            </a:r>
            <a:r>
              <a:rPr dirty="0" sz="1400" spc="15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redução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68120" y="2807944"/>
            <a:ext cx="1788160" cy="5226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100"/>
              </a:spcBef>
              <a:tabLst>
                <a:tab pos="572770" algn="l"/>
                <a:tab pos="1428115" algn="l"/>
                <a:tab pos="1544955" algn="l"/>
              </a:tabLst>
            </a:pPr>
            <a:r>
              <a:rPr dirty="0" sz="1400" spc="25">
                <a:latin typeface="Verdana"/>
                <a:cs typeface="Verdana"/>
              </a:rPr>
              <a:t>do</a:t>
            </a:r>
            <a:r>
              <a:rPr dirty="0" sz="1400">
                <a:latin typeface="Verdana"/>
                <a:cs typeface="Verdana"/>
              </a:rPr>
              <a:t>	</a:t>
            </a:r>
            <a:r>
              <a:rPr dirty="0" sz="1400" spc="-10">
                <a:latin typeface="Verdana"/>
                <a:cs typeface="Verdana"/>
              </a:rPr>
              <a:t>parque</a:t>
            </a:r>
            <a:r>
              <a:rPr dirty="0" sz="1400">
                <a:latin typeface="Verdana"/>
                <a:cs typeface="Verdana"/>
              </a:rPr>
              <a:t>		</a:t>
            </a:r>
            <a:r>
              <a:rPr dirty="0" sz="1400" spc="-25">
                <a:latin typeface="Verdana"/>
                <a:cs typeface="Verdana"/>
              </a:rPr>
              <a:t>de </a:t>
            </a:r>
            <a:r>
              <a:rPr dirty="0" sz="1400" spc="-10">
                <a:latin typeface="Verdana"/>
                <a:cs typeface="Verdana"/>
              </a:rPr>
              <a:t>impressoras,</a:t>
            </a:r>
            <a:r>
              <a:rPr dirty="0" sz="1400">
                <a:latin typeface="Verdana"/>
                <a:cs typeface="Verdana"/>
              </a:rPr>
              <a:t>	</a:t>
            </a:r>
            <a:r>
              <a:rPr dirty="0" sz="1400" spc="-25">
                <a:latin typeface="Verdana"/>
                <a:cs typeface="Verdana"/>
              </a:rPr>
              <a:t>que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068120" y="3304767"/>
            <a:ext cx="1786889" cy="525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7100"/>
              </a:lnSpc>
              <a:spcBef>
                <a:spcPts val="100"/>
              </a:spcBef>
              <a:tabLst>
                <a:tab pos="581660" algn="l"/>
              </a:tabLst>
            </a:pPr>
            <a:r>
              <a:rPr dirty="0" sz="1400" spc="-20">
                <a:latin typeface="Verdana"/>
                <a:cs typeface="Verdana"/>
              </a:rPr>
              <a:t>terá</a:t>
            </a:r>
            <a:r>
              <a:rPr dirty="0" sz="1400">
                <a:latin typeface="Verdana"/>
                <a:cs typeface="Verdana"/>
              </a:rPr>
              <a:t>	</a:t>
            </a:r>
            <a:r>
              <a:rPr dirty="0" sz="1400" spc="-10">
                <a:latin typeface="Verdana"/>
                <a:cs typeface="Verdana"/>
              </a:rPr>
              <a:t>continuidade </a:t>
            </a:r>
            <a:r>
              <a:rPr dirty="0" sz="1400">
                <a:latin typeface="Verdana"/>
                <a:cs typeface="Verdana"/>
              </a:rPr>
              <a:t>no</a:t>
            </a:r>
            <a:r>
              <a:rPr dirty="0" sz="1400" spc="-4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próximo</a:t>
            </a:r>
            <a:r>
              <a:rPr dirty="0" sz="1400" spc="-40">
                <a:latin typeface="Verdana"/>
                <a:cs typeface="Verdana"/>
              </a:rPr>
              <a:t> </a:t>
            </a:r>
            <a:r>
              <a:rPr dirty="0" sz="1400" spc="-20">
                <a:latin typeface="Verdana"/>
                <a:cs typeface="Verdana"/>
              </a:rPr>
              <a:t>ano.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068120" y="3803117"/>
            <a:ext cx="1789430" cy="7740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 indent="456565">
              <a:lnSpc>
                <a:spcPct val="116799"/>
              </a:lnSpc>
              <a:spcBef>
                <a:spcPts val="105"/>
              </a:spcBef>
            </a:pPr>
            <a:r>
              <a:rPr dirty="0" sz="1400">
                <a:latin typeface="Verdana"/>
                <a:cs typeface="Verdana"/>
              </a:rPr>
              <a:t>A</a:t>
            </a:r>
            <a:r>
              <a:rPr dirty="0" sz="1400" spc="190">
                <a:latin typeface="Verdana"/>
                <a:cs typeface="Verdana"/>
              </a:rPr>
              <a:t>  </a:t>
            </a:r>
            <a:r>
              <a:rPr dirty="0" sz="1400" spc="-10">
                <a:latin typeface="Verdana"/>
                <a:cs typeface="Verdana"/>
              </a:rPr>
              <a:t>diminuição </a:t>
            </a:r>
            <a:r>
              <a:rPr dirty="0" sz="1400" spc="50">
                <a:latin typeface="Verdana"/>
                <a:cs typeface="Verdana"/>
              </a:rPr>
              <a:t>do</a:t>
            </a:r>
            <a:r>
              <a:rPr dirty="0" sz="1400" spc="-2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parque</a:t>
            </a:r>
            <a:r>
              <a:rPr dirty="0" sz="1400" spc="-20">
                <a:latin typeface="Verdana"/>
                <a:cs typeface="Verdana"/>
              </a:rPr>
              <a:t> </a:t>
            </a:r>
            <a:r>
              <a:rPr dirty="0" sz="1400" spc="40">
                <a:latin typeface="Verdana"/>
                <a:cs typeface="Verdana"/>
              </a:rPr>
              <a:t>também </a:t>
            </a:r>
            <a:r>
              <a:rPr dirty="0" sz="1400">
                <a:latin typeface="Verdana"/>
                <a:cs typeface="Verdana"/>
              </a:rPr>
              <a:t>colabora</a:t>
            </a:r>
            <a:r>
              <a:rPr dirty="0" sz="1400" spc="475">
                <a:latin typeface="Verdana"/>
                <a:cs typeface="Verdana"/>
              </a:rPr>
              <a:t>  </a:t>
            </a:r>
            <a:r>
              <a:rPr dirty="0" sz="1400" spc="65">
                <a:latin typeface="Verdana"/>
                <a:cs typeface="Verdana"/>
              </a:rPr>
              <a:t>com</a:t>
            </a:r>
            <a:r>
              <a:rPr dirty="0" sz="1400" spc="465">
                <a:latin typeface="Verdana"/>
                <a:cs typeface="Verdana"/>
              </a:rPr>
              <a:t>  </a:t>
            </a:r>
            <a:r>
              <a:rPr dirty="0" sz="1400" spc="-50">
                <a:latin typeface="Verdana"/>
                <a:cs typeface="Verdana"/>
              </a:rPr>
              <a:t>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068120" y="4552670"/>
            <a:ext cx="1787525" cy="7727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6799"/>
              </a:lnSpc>
              <a:spcBef>
                <a:spcPts val="95"/>
              </a:spcBef>
            </a:pPr>
            <a:r>
              <a:rPr dirty="0" sz="1400">
                <a:latin typeface="Verdana"/>
                <a:cs typeface="Verdana"/>
              </a:rPr>
              <a:t>redução</a:t>
            </a:r>
            <a:r>
              <a:rPr dirty="0" sz="1400" spc="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na</a:t>
            </a:r>
            <a:r>
              <a:rPr dirty="0" sz="1400" spc="-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compra </a:t>
            </a:r>
            <a:r>
              <a:rPr dirty="0" sz="1400">
                <a:latin typeface="Verdana"/>
                <a:cs typeface="Verdana"/>
              </a:rPr>
              <a:t>dos</a:t>
            </a:r>
            <a:r>
              <a:rPr dirty="0" sz="1400" spc="260">
                <a:latin typeface="Verdana"/>
                <a:cs typeface="Verdana"/>
              </a:rPr>
              <a:t>  </a:t>
            </a:r>
            <a:r>
              <a:rPr dirty="0" sz="1400">
                <a:latin typeface="Verdana"/>
                <a:cs typeface="Verdana"/>
              </a:rPr>
              <a:t>insumos</a:t>
            </a:r>
            <a:r>
              <a:rPr dirty="0" sz="1400" spc="265">
                <a:latin typeface="Verdana"/>
                <a:cs typeface="Verdana"/>
              </a:rPr>
              <a:t>  </a:t>
            </a:r>
            <a:r>
              <a:rPr dirty="0" sz="1400" spc="-25">
                <a:latin typeface="Verdana"/>
                <a:cs typeface="Verdana"/>
              </a:rPr>
              <a:t>dos </a:t>
            </a:r>
            <a:r>
              <a:rPr dirty="0" sz="1400" spc="-10">
                <a:latin typeface="Verdana"/>
                <a:cs typeface="Verdana"/>
              </a:rPr>
              <a:t>equipamentos.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068120" y="6082665"/>
            <a:ext cx="21513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latin typeface="Tahoma"/>
                <a:cs typeface="Tahoma"/>
              </a:rPr>
              <a:t>Gestão</a:t>
            </a:r>
            <a:r>
              <a:rPr dirty="0" sz="1600" spc="155" b="1">
                <a:latin typeface="Tahoma"/>
                <a:cs typeface="Tahoma"/>
              </a:rPr>
              <a:t> </a:t>
            </a:r>
            <a:r>
              <a:rPr dirty="0" sz="1600" spc="75" b="1">
                <a:latin typeface="Tahoma"/>
                <a:cs typeface="Tahoma"/>
              </a:rPr>
              <a:t>de</a:t>
            </a:r>
            <a:r>
              <a:rPr dirty="0" sz="1600" spc="140" b="1">
                <a:latin typeface="Tahoma"/>
                <a:cs typeface="Tahoma"/>
              </a:rPr>
              <a:t> </a:t>
            </a:r>
            <a:r>
              <a:rPr dirty="0" sz="1600" spc="40" b="1">
                <a:latin typeface="Tahoma"/>
                <a:cs typeface="Tahoma"/>
              </a:rPr>
              <a:t>Resíduos</a:t>
            </a:r>
            <a:endParaRPr sz="1600">
              <a:latin typeface="Tahoma"/>
              <a:cs typeface="Tahoma"/>
            </a:endParaRPr>
          </a:p>
        </p:txBody>
      </p:sp>
      <p:graphicFrame>
        <p:nvGraphicFramePr>
          <p:cNvPr id="10" name="object 10" descr=""/>
          <p:cNvGraphicFramePr>
            <a:graphicFrameLocks noGrp="1"/>
          </p:cNvGraphicFramePr>
          <p:nvPr/>
        </p:nvGraphicFramePr>
        <p:xfrm>
          <a:off x="1080820" y="6636384"/>
          <a:ext cx="5833745" cy="16598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7514"/>
                <a:gridCol w="4049395"/>
              </a:tblGrid>
              <a:tr h="1659889"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2235"/>
                        </a:spcBef>
                      </a:pPr>
                      <a:r>
                        <a:rPr dirty="0" sz="4800" spc="-20" b="1">
                          <a:latin typeface="Tahoma"/>
                          <a:cs typeface="Tahoma"/>
                        </a:rPr>
                        <a:t>68,3</a:t>
                      </a:r>
                      <a:endParaRPr sz="4800">
                        <a:latin typeface="Tahoma"/>
                        <a:cs typeface="Tahoma"/>
                      </a:endParaRPr>
                    </a:p>
                    <a:p>
                      <a:pPr marL="17970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2000" spc="65" b="1">
                          <a:latin typeface="Tahoma"/>
                          <a:cs typeface="Tahoma"/>
                        </a:rPr>
                        <a:t>toneladas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B="0" marT="283845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83515" marR="193675">
                        <a:lnSpc>
                          <a:spcPct val="101600"/>
                        </a:lnSpc>
                        <a:spcBef>
                          <a:spcPts val="1345"/>
                        </a:spcBef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Essa</a:t>
                      </a:r>
                      <a:r>
                        <a:rPr dirty="0" sz="1400" spc="-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foi</a:t>
                      </a:r>
                      <a:r>
                        <a:rPr dirty="0" sz="1400" spc="-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a</a:t>
                      </a:r>
                      <a:r>
                        <a:rPr dirty="0" sz="1400" spc="-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quantidade</a:t>
                      </a:r>
                      <a:r>
                        <a:rPr dirty="0" sz="1400" spc="-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de</a:t>
                      </a:r>
                      <a:r>
                        <a:rPr dirty="0" sz="1400" spc="-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 b="1">
                          <a:latin typeface="Tahoma"/>
                          <a:cs typeface="Tahoma"/>
                        </a:rPr>
                        <a:t>resíduos </a:t>
                      </a:r>
                      <a:r>
                        <a:rPr dirty="0" sz="1400" b="1">
                          <a:latin typeface="Tahoma"/>
                          <a:cs typeface="Tahoma"/>
                        </a:rPr>
                        <a:t>recicláveis</a:t>
                      </a:r>
                      <a:r>
                        <a:rPr dirty="0" sz="1400" spc="24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b="1">
                          <a:latin typeface="Tahoma"/>
                          <a:cs typeface="Tahoma"/>
                        </a:rPr>
                        <a:t>destinada</a:t>
                      </a:r>
                      <a:r>
                        <a:rPr dirty="0" sz="1400" spc="254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b="1">
                          <a:latin typeface="Tahoma"/>
                          <a:cs typeface="Tahoma"/>
                        </a:rPr>
                        <a:t>a</a:t>
                      </a:r>
                      <a:r>
                        <a:rPr dirty="0" sz="1400" spc="25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b="1">
                          <a:latin typeface="Tahoma"/>
                          <a:cs typeface="Tahoma"/>
                        </a:rPr>
                        <a:t>associações</a:t>
                      </a:r>
                      <a:r>
                        <a:rPr dirty="0" sz="1400" spc="254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spc="-50" b="1">
                          <a:latin typeface="Tahoma"/>
                          <a:cs typeface="Tahoma"/>
                        </a:rPr>
                        <a:t>e </a:t>
                      </a:r>
                      <a:r>
                        <a:rPr dirty="0" sz="1400" spc="10" b="1">
                          <a:latin typeface="Tahoma"/>
                          <a:cs typeface="Tahoma"/>
                        </a:rPr>
                        <a:t>cooperativas</a:t>
                      </a:r>
                      <a:r>
                        <a:rPr dirty="0" sz="1400" spc="14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spc="60" b="1">
                          <a:latin typeface="Tahoma"/>
                          <a:cs typeface="Tahoma"/>
                        </a:rPr>
                        <a:t>de</a:t>
                      </a:r>
                      <a:r>
                        <a:rPr dirty="0" sz="1400" spc="12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spc="10" b="1">
                          <a:latin typeface="Tahoma"/>
                          <a:cs typeface="Tahoma"/>
                        </a:rPr>
                        <a:t>catadores</a:t>
                      </a:r>
                      <a:r>
                        <a:rPr dirty="0" sz="1400" spc="9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spc="10">
                          <a:latin typeface="Verdana"/>
                          <a:cs typeface="Verdana"/>
                        </a:rPr>
                        <a:t>de</a:t>
                      </a:r>
                      <a:r>
                        <a:rPr dirty="0" sz="1400" spc="-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material reciclável</a:t>
                      </a:r>
                      <a:r>
                        <a:rPr dirty="0" sz="1400" spc="-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pela</a:t>
                      </a:r>
                      <a:r>
                        <a:rPr dirty="0" sz="1400" spc="-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Justiça</a:t>
                      </a:r>
                      <a:r>
                        <a:rPr dirty="0" sz="1400" spc="-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50">
                          <a:latin typeface="Verdana"/>
                          <a:cs typeface="Verdana"/>
                        </a:rPr>
                        <a:t>do</a:t>
                      </a:r>
                      <a:r>
                        <a:rPr dirty="0" sz="1400" spc="-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Trabalho </a:t>
                      </a:r>
                      <a:r>
                        <a:rPr dirty="0" sz="1400" spc="-20">
                          <a:latin typeface="Verdana"/>
                          <a:cs typeface="Verdana"/>
                        </a:rPr>
                        <a:t>Gaúcha,</a:t>
                      </a:r>
                      <a:r>
                        <a:rPr dirty="0" sz="1400" spc="-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que</a:t>
                      </a:r>
                      <a:r>
                        <a:rPr dirty="0" sz="1400" spc="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75">
                          <a:latin typeface="Verdana"/>
                          <a:cs typeface="Verdana"/>
                        </a:rPr>
                        <a:t>já</a:t>
                      </a:r>
                      <a:r>
                        <a:rPr dirty="0" sz="1400" spc="-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implementou</a:t>
                      </a:r>
                      <a:r>
                        <a:rPr dirty="0" sz="14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o</a:t>
                      </a:r>
                      <a:r>
                        <a:rPr dirty="0" sz="1400" spc="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b="1">
                          <a:latin typeface="Tahoma"/>
                          <a:cs typeface="Tahoma"/>
                        </a:rPr>
                        <a:t>PGRS</a:t>
                      </a:r>
                      <a:r>
                        <a:rPr dirty="0" sz="1400" spc="12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spc="55" b="1">
                          <a:latin typeface="Tahoma"/>
                          <a:cs typeface="Tahoma"/>
                        </a:rPr>
                        <a:t>em </a:t>
                      </a:r>
                      <a:r>
                        <a:rPr dirty="0" sz="1400" spc="-100" b="1">
                          <a:latin typeface="Tahoma"/>
                          <a:cs typeface="Tahoma"/>
                        </a:rPr>
                        <a:t>90,6%</a:t>
                      </a:r>
                      <a:r>
                        <a:rPr dirty="0" sz="1400" spc="7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b="1">
                          <a:latin typeface="Tahoma"/>
                          <a:cs typeface="Tahoma"/>
                        </a:rPr>
                        <a:t>das</a:t>
                      </a:r>
                      <a:r>
                        <a:rPr dirty="0" sz="1400" spc="7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b="1">
                          <a:latin typeface="Tahoma"/>
                          <a:cs typeface="Tahoma"/>
                        </a:rPr>
                        <a:t>suas</a:t>
                      </a:r>
                      <a:r>
                        <a:rPr dirty="0" sz="1400" spc="6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spc="-10" b="1">
                          <a:latin typeface="Tahoma"/>
                          <a:cs typeface="Tahoma"/>
                        </a:rPr>
                        <a:t>edificações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.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170815"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grpSp>
        <p:nvGrpSpPr>
          <p:cNvPr id="11" name="object 11" descr=""/>
          <p:cNvGrpSpPr/>
          <p:nvPr/>
        </p:nvGrpSpPr>
        <p:grpSpPr>
          <a:xfrm>
            <a:off x="3090862" y="2706623"/>
            <a:ext cx="3601085" cy="2367915"/>
            <a:chOff x="3090862" y="2706623"/>
            <a:chExt cx="3601085" cy="2367915"/>
          </a:xfrm>
        </p:grpSpPr>
        <p:sp>
          <p:nvSpPr>
            <p:cNvPr id="12" name="object 12" descr=""/>
            <p:cNvSpPr/>
            <p:nvPr/>
          </p:nvSpPr>
          <p:spPr>
            <a:xfrm>
              <a:off x="3288779" y="2706623"/>
              <a:ext cx="3206750" cy="2362835"/>
            </a:xfrm>
            <a:custGeom>
              <a:avLst/>
              <a:gdLst/>
              <a:ahLst/>
              <a:cxnLst/>
              <a:rect l="l" t="t" r="r" b="b"/>
              <a:pathLst>
                <a:path w="3206750" h="2362835">
                  <a:moveTo>
                    <a:pt x="512076" y="0"/>
                  </a:moveTo>
                  <a:lnTo>
                    <a:pt x="0" y="0"/>
                  </a:lnTo>
                  <a:lnTo>
                    <a:pt x="0" y="2362835"/>
                  </a:lnTo>
                  <a:lnTo>
                    <a:pt x="512076" y="2362835"/>
                  </a:lnTo>
                  <a:lnTo>
                    <a:pt x="512076" y="0"/>
                  </a:lnTo>
                  <a:close/>
                </a:path>
                <a:path w="3206750" h="2362835">
                  <a:moveTo>
                    <a:pt x="1409712" y="170688"/>
                  </a:moveTo>
                  <a:lnTo>
                    <a:pt x="897648" y="170688"/>
                  </a:lnTo>
                  <a:lnTo>
                    <a:pt x="897648" y="2362835"/>
                  </a:lnTo>
                  <a:lnTo>
                    <a:pt x="1409712" y="2362835"/>
                  </a:lnTo>
                  <a:lnTo>
                    <a:pt x="1409712" y="170688"/>
                  </a:lnTo>
                  <a:close/>
                </a:path>
                <a:path w="3206750" h="2362835">
                  <a:moveTo>
                    <a:pt x="2308872" y="260604"/>
                  </a:moveTo>
                  <a:lnTo>
                    <a:pt x="1795284" y="260604"/>
                  </a:lnTo>
                  <a:lnTo>
                    <a:pt x="1795284" y="2362835"/>
                  </a:lnTo>
                  <a:lnTo>
                    <a:pt x="2308872" y="2362835"/>
                  </a:lnTo>
                  <a:lnTo>
                    <a:pt x="2308872" y="260604"/>
                  </a:lnTo>
                  <a:close/>
                </a:path>
                <a:path w="3206750" h="2362835">
                  <a:moveTo>
                    <a:pt x="3206508" y="870204"/>
                  </a:moveTo>
                  <a:lnTo>
                    <a:pt x="2692920" y="870204"/>
                  </a:lnTo>
                  <a:lnTo>
                    <a:pt x="2692920" y="2362835"/>
                  </a:lnTo>
                  <a:lnTo>
                    <a:pt x="3206508" y="2362835"/>
                  </a:lnTo>
                  <a:lnTo>
                    <a:pt x="3206508" y="870204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095625" y="5069458"/>
              <a:ext cx="3591560" cy="0"/>
            </a:xfrm>
            <a:custGeom>
              <a:avLst/>
              <a:gdLst/>
              <a:ahLst/>
              <a:cxnLst/>
              <a:rect l="l" t="t" r="r" b="b"/>
              <a:pathLst>
                <a:path w="3591559" h="0">
                  <a:moveTo>
                    <a:pt x="0" y="0"/>
                  </a:moveTo>
                  <a:lnTo>
                    <a:pt x="35915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3417061" y="2514981"/>
            <a:ext cx="26797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solidFill>
                  <a:srgbClr val="404040"/>
                </a:solidFill>
                <a:latin typeface="Arial MT"/>
                <a:cs typeface="Arial MT"/>
              </a:rPr>
              <a:t>1.256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315333" y="2684145"/>
            <a:ext cx="26797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solidFill>
                  <a:srgbClr val="404040"/>
                </a:solidFill>
                <a:latin typeface="Arial MT"/>
                <a:cs typeface="Arial MT"/>
              </a:rPr>
              <a:t>1.166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213350" y="2774696"/>
            <a:ext cx="26797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solidFill>
                  <a:srgbClr val="404040"/>
                </a:solidFill>
                <a:latin typeface="Arial MT"/>
                <a:cs typeface="Arial MT"/>
              </a:rPr>
              <a:t>1.118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153911" y="3384041"/>
            <a:ext cx="18224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solidFill>
                  <a:srgbClr val="404040"/>
                </a:solidFill>
                <a:latin typeface="Arial MT"/>
                <a:cs typeface="Arial MT"/>
              </a:rPr>
              <a:t>794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3544570" y="2585338"/>
            <a:ext cx="2693670" cy="861060"/>
          </a:xfrm>
          <a:custGeom>
            <a:avLst/>
            <a:gdLst/>
            <a:ahLst/>
            <a:cxnLst/>
            <a:rect l="l" t="t" r="r" b="b"/>
            <a:pathLst>
              <a:path w="2693670" h="861060">
                <a:moveTo>
                  <a:pt x="0" y="0"/>
                </a:moveTo>
                <a:lnTo>
                  <a:pt x="7874" y="2413"/>
                </a:lnTo>
                <a:lnTo>
                  <a:pt x="13969" y="5461"/>
                </a:lnTo>
                <a:lnTo>
                  <a:pt x="21589" y="8508"/>
                </a:lnTo>
                <a:lnTo>
                  <a:pt x="29209" y="11556"/>
                </a:lnTo>
                <a:lnTo>
                  <a:pt x="35305" y="14604"/>
                </a:lnTo>
                <a:lnTo>
                  <a:pt x="42925" y="16128"/>
                </a:lnTo>
                <a:lnTo>
                  <a:pt x="50545" y="19176"/>
                </a:lnTo>
                <a:lnTo>
                  <a:pt x="56641" y="22225"/>
                </a:lnTo>
                <a:lnTo>
                  <a:pt x="64262" y="25273"/>
                </a:lnTo>
                <a:lnTo>
                  <a:pt x="71881" y="28321"/>
                </a:lnTo>
                <a:lnTo>
                  <a:pt x="77977" y="31369"/>
                </a:lnTo>
                <a:lnTo>
                  <a:pt x="85597" y="32893"/>
                </a:lnTo>
                <a:lnTo>
                  <a:pt x="93217" y="35941"/>
                </a:lnTo>
                <a:lnTo>
                  <a:pt x="99313" y="38989"/>
                </a:lnTo>
                <a:lnTo>
                  <a:pt x="106933" y="42037"/>
                </a:lnTo>
                <a:lnTo>
                  <a:pt x="114553" y="45085"/>
                </a:lnTo>
                <a:lnTo>
                  <a:pt x="122174" y="46608"/>
                </a:lnTo>
                <a:lnTo>
                  <a:pt x="128269" y="49656"/>
                </a:lnTo>
                <a:lnTo>
                  <a:pt x="135889" y="52704"/>
                </a:lnTo>
                <a:lnTo>
                  <a:pt x="143509" y="55752"/>
                </a:lnTo>
                <a:lnTo>
                  <a:pt x="149605" y="58800"/>
                </a:lnTo>
                <a:lnTo>
                  <a:pt x="157225" y="60325"/>
                </a:lnTo>
                <a:lnTo>
                  <a:pt x="164845" y="63373"/>
                </a:lnTo>
                <a:lnTo>
                  <a:pt x="170941" y="66421"/>
                </a:lnTo>
                <a:lnTo>
                  <a:pt x="178562" y="69469"/>
                </a:lnTo>
                <a:lnTo>
                  <a:pt x="186181" y="72517"/>
                </a:lnTo>
                <a:lnTo>
                  <a:pt x="192277" y="74041"/>
                </a:lnTo>
                <a:lnTo>
                  <a:pt x="199897" y="77089"/>
                </a:lnTo>
                <a:lnTo>
                  <a:pt x="207517" y="80137"/>
                </a:lnTo>
                <a:lnTo>
                  <a:pt x="213613" y="83185"/>
                </a:lnTo>
                <a:lnTo>
                  <a:pt x="221233" y="84708"/>
                </a:lnTo>
                <a:lnTo>
                  <a:pt x="228853" y="87756"/>
                </a:lnTo>
                <a:lnTo>
                  <a:pt x="236474" y="90804"/>
                </a:lnTo>
                <a:lnTo>
                  <a:pt x="242569" y="93852"/>
                </a:lnTo>
                <a:lnTo>
                  <a:pt x="250189" y="96900"/>
                </a:lnTo>
                <a:lnTo>
                  <a:pt x="257809" y="98425"/>
                </a:lnTo>
                <a:lnTo>
                  <a:pt x="263905" y="101473"/>
                </a:lnTo>
                <a:lnTo>
                  <a:pt x="271525" y="104521"/>
                </a:lnTo>
                <a:lnTo>
                  <a:pt x="279145" y="107569"/>
                </a:lnTo>
                <a:lnTo>
                  <a:pt x="285241" y="109093"/>
                </a:lnTo>
                <a:lnTo>
                  <a:pt x="292862" y="112141"/>
                </a:lnTo>
                <a:lnTo>
                  <a:pt x="300481" y="115189"/>
                </a:lnTo>
                <a:lnTo>
                  <a:pt x="306577" y="118237"/>
                </a:lnTo>
                <a:lnTo>
                  <a:pt x="314197" y="119761"/>
                </a:lnTo>
                <a:lnTo>
                  <a:pt x="321817" y="122808"/>
                </a:lnTo>
                <a:lnTo>
                  <a:pt x="327913" y="125856"/>
                </a:lnTo>
                <a:lnTo>
                  <a:pt x="335533" y="128904"/>
                </a:lnTo>
                <a:lnTo>
                  <a:pt x="343153" y="130428"/>
                </a:lnTo>
                <a:lnTo>
                  <a:pt x="350774" y="133476"/>
                </a:lnTo>
                <a:lnTo>
                  <a:pt x="356869" y="136525"/>
                </a:lnTo>
                <a:lnTo>
                  <a:pt x="364489" y="139573"/>
                </a:lnTo>
                <a:lnTo>
                  <a:pt x="372109" y="141097"/>
                </a:lnTo>
                <a:lnTo>
                  <a:pt x="378205" y="144145"/>
                </a:lnTo>
                <a:lnTo>
                  <a:pt x="385825" y="147193"/>
                </a:lnTo>
                <a:lnTo>
                  <a:pt x="393445" y="150241"/>
                </a:lnTo>
                <a:lnTo>
                  <a:pt x="399541" y="151765"/>
                </a:lnTo>
                <a:lnTo>
                  <a:pt x="407162" y="154813"/>
                </a:lnTo>
                <a:lnTo>
                  <a:pt x="414781" y="157861"/>
                </a:lnTo>
                <a:lnTo>
                  <a:pt x="420877" y="159385"/>
                </a:lnTo>
                <a:lnTo>
                  <a:pt x="428497" y="162432"/>
                </a:lnTo>
                <a:lnTo>
                  <a:pt x="436117" y="165480"/>
                </a:lnTo>
                <a:lnTo>
                  <a:pt x="443738" y="168528"/>
                </a:lnTo>
                <a:lnTo>
                  <a:pt x="449833" y="170052"/>
                </a:lnTo>
                <a:lnTo>
                  <a:pt x="457453" y="173100"/>
                </a:lnTo>
                <a:lnTo>
                  <a:pt x="465074" y="176149"/>
                </a:lnTo>
                <a:lnTo>
                  <a:pt x="471169" y="177673"/>
                </a:lnTo>
                <a:lnTo>
                  <a:pt x="478789" y="180721"/>
                </a:lnTo>
                <a:lnTo>
                  <a:pt x="486409" y="183769"/>
                </a:lnTo>
                <a:lnTo>
                  <a:pt x="492505" y="186817"/>
                </a:lnTo>
                <a:lnTo>
                  <a:pt x="500125" y="188341"/>
                </a:lnTo>
                <a:lnTo>
                  <a:pt x="507745" y="191389"/>
                </a:lnTo>
                <a:lnTo>
                  <a:pt x="513841" y="194437"/>
                </a:lnTo>
                <a:lnTo>
                  <a:pt x="521462" y="195961"/>
                </a:lnTo>
                <a:lnTo>
                  <a:pt x="529081" y="199008"/>
                </a:lnTo>
                <a:lnTo>
                  <a:pt x="535177" y="202056"/>
                </a:lnTo>
                <a:lnTo>
                  <a:pt x="542797" y="203580"/>
                </a:lnTo>
                <a:lnTo>
                  <a:pt x="550417" y="206628"/>
                </a:lnTo>
                <a:lnTo>
                  <a:pt x="558038" y="209676"/>
                </a:lnTo>
                <a:lnTo>
                  <a:pt x="564133" y="211200"/>
                </a:lnTo>
                <a:lnTo>
                  <a:pt x="571753" y="214249"/>
                </a:lnTo>
                <a:lnTo>
                  <a:pt x="579374" y="217297"/>
                </a:lnTo>
                <a:lnTo>
                  <a:pt x="585469" y="218821"/>
                </a:lnTo>
                <a:lnTo>
                  <a:pt x="593089" y="221869"/>
                </a:lnTo>
                <a:lnTo>
                  <a:pt x="600709" y="224917"/>
                </a:lnTo>
                <a:lnTo>
                  <a:pt x="606805" y="226441"/>
                </a:lnTo>
                <a:lnTo>
                  <a:pt x="614426" y="229489"/>
                </a:lnTo>
                <a:lnTo>
                  <a:pt x="622045" y="232537"/>
                </a:lnTo>
                <a:lnTo>
                  <a:pt x="628141" y="234061"/>
                </a:lnTo>
                <a:lnTo>
                  <a:pt x="635762" y="237108"/>
                </a:lnTo>
                <a:lnTo>
                  <a:pt x="643381" y="240156"/>
                </a:lnTo>
                <a:lnTo>
                  <a:pt x="649477" y="241680"/>
                </a:lnTo>
                <a:lnTo>
                  <a:pt x="657097" y="244728"/>
                </a:lnTo>
                <a:lnTo>
                  <a:pt x="664717" y="247776"/>
                </a:lnTo>
                <a:lnTo>
                  <a:pt x="672338" y="249300"/>
                </a:lnTo>
                <a:lnTo>
                  <a:pt x="678433" y="252349"/>
                </a:lnTo>
                <a:lnTo>
                  <a:pt x="686053" y="255397"/>
                </a:lnTo>
                <a:lnTo>
                  <a:pt x="693674" y="256921"/>
                </a:lnTo>
                <a:lnTo>
                  <a:pt x="699769" y="259969"/>
                </a:lnTo>
                <a:lnTo>
                  <a:pt x="707389" y="263017"/>
                </a:lnTo>
                <a:lnTo>
                  <a:pt x="715009" y="264541"/>
                </a:lnTo>
                <a:lnTo>
                  <a:pt x="721105" y="267589"/>
                </a:lnTo>
                <a:lnTo>
                  <a:pt x="728726" y="270637"/>
                </a:lnTo>
                <a:lnTo>
                  <a:pt x="736345" y="272161"/>
                </a:lnTo>
                <a:lnTo>
                  <a:pt x="742441" y="275208"/>
                </a:lnTo>
                <a:lnTo>
                  <a:pt x="750062" y="278256"/>
                </a:lnTo>
                <a:lnTo>
                  <a:pt x="757681" y="279780"/>
                </a:lnTo>
                <a:lnTo>
                  <a:pt x="763777" y="282828"/>
                </a:lnTo>
                <a:lnTo>
                  <a:pt x="771397" y="284352"/>
                </a:lnTo>
                <a:lnTo>
                  <a:pt x="779017" y="287400"/>
                </a:lnTo>
                <a:lnTo>
                  <a:pt x="786638" y="290449"/>
                </a:lnTo>
                <a:lnTo>
                  <a:pt x="792733" y="291973"/>
                </a:lnTo>
                <a:lnTo>
                  <a:pt x="800353" y="295021"/>
                </a:lnTo>
                <a:lnTo>
                  <a:pt x="807974" y="298069"/>
                </a:lnTo>
                <a:lnTo>
                  <a:pt x="814069" y="299593"/>
                </a:lnTo>
                <a:lnTo>
                  <a:pt x="821689" y="302641"/>
                </a:lnTo>
                <a:lnTo>
                  <a:pt x="829309" y="304165"/>
                </a:lnTo>
                <a:lnTo>
                  <a:pt x="835405" y="307213"/>
                </a:lnTo>
                <a:lnTo>
                  <a:pt x="843026" y="310261"/>
                </a:lnTo>
                <a:lnTo>
                  <a:pt x="850645" y="311785"/>
                </a:lnTo>
                <a:lnTo>
                  <a:pt x="856741" y="314832"/>
                </a:lnTo>
                <a:lnTo>
                  <a:pt x="864362" y="316356"/>
                </a:lnTo>
                <a:lnTo>
                  <a:pt x="871981" y="319404"/>
                </a:lnTo>
                <a:lnTo>
                  <a:pt x="878077" y="322452"/>
                </a:lnTo>
                <a:lnTo>
                  <a:pt x="885697" y="323976"/>
                </a:lnTo>
                <a:lnTo>
                  <a:pt x="893317" y="327025"/>
                </a:lnTo>
                <a:lnTo>
                  <a:pt x="900938" y="328549"/>
                </a:lnTo>
                <a:lnTo>
                  <a:pt x="907033" y="331597"/>
                </a:lnTo>
                <a:lnTo>
                  <a:pt x="914653" y="334645"/>
                </a:lnTo>
                <a:lnTo>
                  <a:pt x="922274" y="336169"/>
                </a:lnTo>
                <a:lnTo>
                  <a:pt x="928369" y="339217"/>
                </a:lnTo>
                <a:lnTo>
                  <a:pt x="935989" y="340741"/>
                </a:lnTo>
                <a:lnTo>
                  <a:pt x="943609" y="343789"/>
                </a:lnTo>
                <a:lnTo>
                  <a:pt x="949705" y="346837"/>
                </a:lnTo>
                <a:lnTo>
                  <a:pt x="957326" y="348361"/>
                </a:lnTo>
                <a:lnTo>
                  <a:pt x="964945" y="351408"/>
                </a:lnTo>
                <a:lnTo>
                  <a:pt x="971041" y="352932"/>
                </a:lnTo>
                <a:lnTo>
                  <a:pt x="978662" y="355980"/>
                </a:lnTo>
                <a:lnTo>
                  <a:pt x="986281" y="357504"/>
                </a:lnTo>
                <a:lnTo>
                  <a:pt x="993901" y="360552"/>
                </a:lnTo>
                <a:lnTo>
                  <a:pt x="999997" y="363600"/>
                </a:lnTo>
                <a:lnTo>
                  <a:pt x="1007617" y="365125"/>
                </a:lnTo>
                <a:lnTo>
                  <a:pt x="1015238" y="368173"/>
                </a:lnTo>
                <a:lnTo>
                  <a:pt x="1021333" y="369697"/>
                </a:lnTo>
                <a:lnTo>
                  <a:pt x="1028953" y="372745"/>
                </a:lnTo>
                <a:lnTo>
                  <a:pt x="1036574" y="374269"/>
                </a:lnTo>
                <a:lnTo>
                  <a:pt x="1042669" y="377317"/>
                </a:lnTo>
                <a:lnTo>
                  <a:pt x="1050289" y="380365"/>
                </a:lnTo>
                <a:lnTo>
                  <a:pt x="1057909" y="381889"/>
                </a:lnTo>
                <a:lnTo>
                  <a:pt x="1064005" y="384937"/>
                </a:lnTo>
                <a:lnTo>
                  <a:pt x="1071626" y="386461"/>
                </a:lnTo>
                <a:lnTo>
                  <a:pt x="1079245" y="389508"/>
                </a:lnTo>
                <a:lnTo>
                  <a:pt x="1085341" y="391032"/>
                </a:lnTo>
                <a:lnTo>
                  <a:pt x="1092962" y="394080"/>
                </a:lnTo>
                <a:lnTo>
                  <a:pt x="1100581" y="395604"/>
                </a:lnTo>
                <a:lnTo>
                  <a:pt x="1108202" y="398652"/>
                </a:lnTo>
                <a:lnTo>
                  <a:pt x="1114297" y="400176"/>
                </a:lnTo>
                <a:lnTo>
                  <a:pt x="1121917" y="403225"/>
                </a:lnTo>
                <a:lnTo>
                  <a:pt x="1129538" y="406273"/>
                </a:lnTo>
                <a:lnTo>
                  <a:pt x="1135633" y="407797"/>
                </a:lnTo>
                <a:lnTo>
                  <a:pt x="1143253" y="410845"/>
                </a:lnTo>
                <a:lnTo>
                  <a:pt x="1150874" y="412369"/>
                </a:lnTo>
                <a:lnTo>
                  <a:pt x="1156969" y="415417"/>
                </a:lnTo>
                <a:lnTo>
                  <a:pt x="1164589" y="416941"/>
                </a:lnTo>
                <a:lnTo>
                  <a:pt x="1172209" y="419989"/>
                </a:lnTo>
                <a:lnTo>
                  <a:pt x="1178305" y="421513"/>
                </a:lnTo>
                <a:lnTo>
                  <a:pt x="1185926" y="424561"/>
                </a:lnTo>
                <a:lnTo>
                  <a:pt x="1193545" y="426085"/>
                </a:lnTo>
                <a:lnTo>
                  <a:pt x="1199641" y="429132"/>
                </a:lnTo>
                <a:lnTo>
                  <a:pt x="1207262" y="430656"/>
                </a:lnTo>
                <a:lnTo>
                  <a:pt x="1214881" y="433704"/>
                </a:lnTo>
                <a:lnTo>
                  <a:pt x="1222502" y="435228"/>
                </a:lnTo>
                <a:lnTo>
                  <a:pt x="1228597" y="438276"/>
                </a:lnTo>
                <a:lnTo>
                  <a:pt x="1236217" y="439800"/>
                </a:lnTo>
                <a:lnTo>
                  <a:pt x="1243838" y="442849"/>
                </a:lnTo>
                <a:lnTo>
                  <a:pt x="1249933" y="444373"/>
                </a:lnTo>
                <a:lnTo>
                  <a:pt x="1257553" y="447421"/>
                </a:lnTo>
                <a:lnTo>
                  <a:pt x="1265174" y="448945"/>
                </a:lnTo>
                <a:lnTo>
                  <a:pt x="1271269" y="451993"/>
                </a:lnTo>
                <a:lnTo>
                  <a:pt x="1278889" y="455041"/>
                </a:lnTo>
                <a:lnTo>
                  <a:pt x="1286509" y="456565"/>
                </a:lnTo>
                <a:lnTo>
                  <a:pt x="1292605" y="459613"/>
                </a:lnTo>
                <a:lnTo>
                  <a:pt x="1300226" y="461137"/>
                </a:lnTo>
                <a:lnTo>
                  <a:pt x="1307845" y="464185"/>
                </a:lnTo>
                <a:lnTo>
                  <a:pt x="1313941" y="465708"/>
                </a:lnTo>
                <a:lnTo>
                  <a:pt x="1321562" y="467232"/>
                </a:lnTo>
                <a:lnTo>
                  <a:pt x="1329181" y="470280"/>
                </a:lnTo>
                <a:lnTo>
                  <a:pt x="1336802" y="471804"/>
                </a:lnTo>
                <a:lnTo>
                  <a:pt x="1342897" y="474852"/>
                </a:lnTo>
                <a:lnTo>
                  <a:pt x="1350517" y="476376"/>
                </a:lnTo>
                <a:lnTo>
                  <a:pt x="1358138" y="479425"/>
                </a:lnTo>
                <a:lnTo>
                  <a:pt x="1364233" y="480949"/>
                </a:lnTo>
                <a:lnTo>
                  <a:pt x="1371853" y="483997"/>
                </a:lnTo>
                <a:lnTo>
                  <a:pt x="1379474" y="485521"/>
                </a:lnTo>
                <a:lnTo>
                  <a:pt x="1385569" y="488569"/>
                </a:lnTo>
                <a:lnTo>
                  <a:pt x="1393189" y="490093"/>
                </a:lnTo>
                <a:lnTo>
                  <a:pt x="1400809" y="493141"/>
                </a:lnTo>
                <a:lnTo>
                  <a:pt x="1406905" y="494665"/>
                </a:lnTo>
                <a:lnTo>
                  <a:pt x="1414526" y="497713"/>
                </a:lnTo>
                <a:lnTo>
                  <a:pt x="1422145" y="499237"/>
                </a:lnTo>
                <a:lnTo>
                  <a:pt x="1428241" y="502285"/>
                </a:lnTo>
                <a:lnTo>
                  <a:pt x="1435862" y="503808"/>
                </a:lnTo>
                <a:lnTo>
                  <a:pt x="1443481" y="506856"/>
                </a:lnTo>
                <a:lnTo>
                  <a:pt x="1451102" y="508380"/>
                </a:lnTo>
                <a:lnTo>
                  <a:pt x="1457197" y="511428"/>
                </a:lnTo>
                <a:lnTo>
                  <a:pt x="1464817" y="512952"/>
                </a:lnTo>
                <a:lnTo>
                  <a:pt x="1472438" y="514476"/>
                </a:lnTo>
                <a:lnTo>
                  <a:pt x="1478533" y="517525"/>
                </a:lnTo>
                <a:lnTo>
                  <a:pt x="1486153" y="519049"/>
                </a:lnTo>
                <a:lnTo>
                  <a:pt x="1493774" y="522097"/>
                </a:lnTo>
                <a:lnTo>
                  <a:pt x="1499869" y="523621"/>
                </a:lnTo>
                <a:lnTo>
                  <a:pt x="1507489" y="526669"/>
                </a:lnTo>
                <a:lnTo>
                  <a:pt x="1515109" y="528193"/>
                </a:lnTo>
                <a:lnTo>
                  <a:pt x="1521205" y="531241"/>
                </a:lnTo>
                <a:lnTo>
                  <a:pt x="1528826" y="532765"/>
                </a:lnTo>
                <a:lnTo>
                  <a:pt x="1536445" y="535813"/>
                </a:lnTo>
                <a:lnTo>
                  <a:pt x="1544065" y="537337"/>
                </a:lnTo>
                <a:lnTo>
                  <a:pt x="1550162" y="538861"/>
                </a:lnTo>
                <a:lnTo>
                  <a:pt x="1557781" y="541908"/>
                </a:lnTo>
                <a:lnTo>
                  <a:pt x="1565402" y="543432"/>
                </a:lnTo>
                <a:lnTo>
                  <a:pt x="1571497" y="546480"/>
                </a:lnTo>
                <a:lnTo>
                  <a:pt x="1579117" y="548004"/>
                </a:lnTo>
                <a:lnTo>
                  <a:pt x="1586738" y="551052"/>
                </a:lnTo>
                <a:lnTo>
                  <a:pt x="1592833" y="552576"/>
                </a:lnTo>
                <a:lnTo>
                  <a:pt x="1600453" y="554101"/>
                </a:lnTo>
                <a:lnTo>
                  <a:pt x="1608074" y="557149"/>
                </a:lnTo>
                <a:lnTo>
                  <a:pt x="1614169" y="558673"/>
                </a:lnTo>
                <a:lnTo>
                  <a:pt x="1621789" y="561721"/>
                </a:lnTo>
                <a:lnTo>
                  <a:pt x="1629409" y="563245"/>
                </a:lnTo>
                <a:lnTo>
                  <a:pt x="1635505" y="566293"/>
                </a:lnTo>
                <a:lnTo>
                  <a:pt x="1643126" y="567817"/>
                </a:lnTo>
                <a:lnTo>
                  <a:pt x="1650745" y="569341"/>
                </a:lnTo>
                <a:lnTo>
                  <a:pt x="1658365" y="572389"/>
                </a:lnTo>
                <a:lnTo>
                  <a:pt x="1664462" y="573913"/>
                </a:lnTo>
                <a:lnTo>
                  <a:pt x="1672081" y="576961"/>
                </a:lnTo>
                <a:lnTo>
                  <a:pt x="1679702" y="578485"/>
                </a:lnTo>
                <a:lnTo>
                  <a:pt x="1685797" y="580008"/>
                </a:lnTo>
                <a:lnTo>
                  <a:pt x="1693417" y="583056"/>
                </a:lnTo>
                <a:lnTo>
                  <a:pt x="1701038" y="584580"/>
                </a:lnTo>
                <a:lnTo>
                  <a:pt x="1707133" y="587628"/>
                </a:lnTo>
                <a:lnTo>
                  <a:pt x="1714753" y="589152"/>
                </a:lnTo>
                <a:lnTo>
                  <a:pt x="1722374" y="590676"/>
                </a:lnTo>
                <a:lnTo>
                  <a:pt x="1728469" y="593725"/>
                </a:lnTo>
                <a:lnTo>
                  <a:pt x="1736089" y="595249"/>
                </a:lnTo>
                <a:lnTo>
                  <a:pt x="1743709" y="598297"/>
                </a:lnTo>
                <a:lnTo>
                  <a:pt x="1749805" y="599821"/>
                </a:lnTo>
                <a:lnTo>
                  <a:pt x="1757426" y="601345"/>
                </a:lnTo>
                <a:lnTo>
                  <a:pt x="1765045" y="604393"/>
                </a:lnTo>
                <a:lnTo>
                  <a:pt x="1772665" y="605917"/>
                </a:lnTo>
                <a:lnTo>
                  <a:pt x="1778762" y="608965"/>
                </a:lnTo>
                <a:lnTo>
                  <a:pt x="1786381" y="610489"/>
                </a:lnTo>
                <a:lnTo>
                  <a:pt x="1794002" y="612013"/>
                </a:lnTo>
                <a:lnTo>
                  <a:pt x="1800097" y="615061"/>
                </a:lnTo>
                <a:lnTo>
                  <a:pt x="1807717" y="616585"/>
                </a:lnTo>
                <a:lnTo>
                  <a:pt x="1815338" y="619632"/>
                </a:lnTo>
                <a:lnTo>
                  <a:pt x="1821433" y="621156"/>
                </a:lnTo>
                <a:lnTo>
                  <a:pt x="1829053" y="622680"/>
                </a:lnTo>
                <a:lnTo>
                  <a:pt x="1836674" y="625728"/>
                </a:lnTo>
                <a:lnTo>
                  <a:pt x="1842769" y="627252"/>
                </a:lnTo>
                <a:lnTo>
                  <a:pt x="1850389" y="628776"/>
                </a:lnTo>
                <a:lnTo>
                  <a:pt x="1858009" y="631825"/>
                </a:lnTo>
                <a:lnTo>
                  <a:pt x="1864105" y="633349"/>
                </a:lnTo>
                <a:lnTo>
                  <a:pt x="1871726" y="636397"/>
                </a:lnTo>
                <a:lnTo>
                  <a:pt x="1879345" y="637921"/>
                </a:lnTo>
                <a:lnTo>
                  <a:pt x="1886965" y="639445"/>
                </a:lnTo>
                <a:lnTo>
                  <a:pt x="1893062" y="642493"/>
                </a:lnTo>
                <a:lnTo>
                  <a:pt x="1900681" y="644017"/>
                </a:lnTo>
                <a:lnTo>
                  <a:pt x="1908302" y="645541"/>
                </a:lnTo>
                <a:lnTo>
                  <a:pt x="1914397" y="648589"/>
                </a:lnTo>
                <a:lnTo>
                  <a:pt x="1922017" y="650113"/>
                </a:lnTo>
                <a:lnTo>
                  <a:pt x="1929638" y="651637"/>
                </a:lnTo>
                <a:lnTo>
                  <a:pt x="1935733" y="654685"/>
                </a:lnTo>
                <a:lnTo>
                  <a:pt x="1943353" y="656208"/>
                </a:lnTo>
                <a:lnTo>
                  <a:pt x="1950974" y="659256"/>
                </a:lnTo>
                <a:lnTo>
                  <a:pt x="1957069" y="660780"/>
                </a:lnTo>
                <a:lnTo>
                  <a:pt x="1964689" y="662304"/>
                </a:lnTo>
                <a:lnTo>
                  <a:pt x="1972309" y="665352"/>
                </a:lnTo>
                <a:lnTo>
                  <a:pt x="1979929" y="666876"/>
                </a:lnTo>
                <a:lnTo>
                  <a:pt x="1986026" y="668401"/>
                </a:lnTo>
                <a:lnTo>
                  <a:pt x="1993645" y="671449"/>
                </a:lnTo>
                <a:lnTo>
                  <a:pt x="2001265" y="672973"/>
                </a:lnTo>
                <a:lnTo>
                  <a:pt x="2007362" y="674497"/>
                </a:lnTo>
                <a:lnTo>
                  <a:pt x="2014981" y="677545"/>
                </a:lnTo>
                <a:lnTo>
                  <a:pt x="2022602" y="679069"/>
                </a:lnTo>
                <a:lnTo>
                  <a:pt x="2028697" y="680593"/>
                </a:lnTo>
                <a:lnTo>
                  <a:pt x="2036317" y="683641"/>
                </a:lnTo>
                <a:lnTo>
                  <a:pt x="2043938" y="685165"/>
                </a:lnTo>
                <a:lnTo>
                  <a:pt x="2050033" y="686689"/>
                </a:lnTo>
                <a:lnTo>
                  <a:pt x="2057653" y="689737"/>
                </a:lnTo>
                <a:lnTo>
                  <a:pt x="2065274" y="691261"/>
                </a:lnTo>
                <a:lnTo>
                  <a:pt x="2071369" y="692785"/>
                </a:lnTo>
                <a:lnTo>
                  <a:pt x="2078989" y="695832"/>
                </a:lnTo>
                <a:lnTo>
                  <a:pt x="2086609" y="697356"/>
                </a:lnTo>
                <a:lnTo>
                  <a:pt x="2094229" y="698880"/>
                </a:lnTo>
                <a:lnTo>
                  <a:pt x="2100326" y="701928"/>
                </a:lnTo>
                <a:lnTo>
                  <a:pt x="2107945" y="703452"/>
                </a:lnTo>
                <a:lnTo>
                  <a:pt x="2115566" y="704976"/>
                </a:lnTo>
                <a:lnTo>
                  <a:pt x="2121662" y="708025"/>
                </a:lnTo>
                <a:lnTo>
                  <a:pt x="2129281" y="709549"/>
                </a:lnTo>
                <a:lnTo>
                  <a:pt x="2136902" y="711073"/>
                </a:lnTo>
                <a:lnTo>
                  <a:pt x="2142997" y="712597"/>
                </a:lnTo>
                <a:lnTo>
                  <a:pt x="2150617" y="715645"/>
                </a:lnTo>
                <a:lnTo>
                  <a:pt x="2158238" y="717169"/>
                </a:lnTo>
                <a:lnTo>
                  <a:pt x="2164333" y="718693"/>
                </a:lnTo>
                <a:lnTo>
                  <a:pt x="2171954" y="721741"/>
                </a:lnTo>
                <a:lnTo>
                  <a:pt x="2179574" y="723265"/>
                </a:lnTo>
                <a:lnTo>
                  <a:pt x="2185669" y="724789"/>
                </a:lnTo>
                <a:lnTo>
                  <a:pt x="2193290" y="727837"/>
                </a:lnTo>
                <a:lnTo>
                  <a:pt x="2200909" y="729361"/>
                </a:lnTo>
                <a:lnTo>
                  <a:pt x="2208529" y="730885"/>
                </a:lnTo>
                <a:lnTo>
                  <a:pt x="2214626" y="733932"/>
                </a:lnTo>
                <a:lnTo>
                  <a:pt x="2222245" y="735456"/>
                </a:lnTo>
                <a:lnTo>
                  <a:pt x="2229866" y="736980"/>
                </a:lnTo>
                <a:lnTo>
                  <a:pt x="2235962" y="738504"/>
                </a:lnTo>
                <a:lnTo>
                  <a:pt x="2243581" y="741552"/>
                </a:lnTo>
                <a:lnTo>
                  <a:pt x="2251202" y="743076"/>
                </a:lnTo>
                <a:lnTo>
                  <a:pt x="2257297" y="744601"/>
                </a:lnTo>
                <a:lnTo>
                  <a:pt x="2264917" y="747649"/>
                </a:lnTo>
                <a:lnTo>
                  <a:pt x="2272538" y="749173"/>
                </a:lnTo>
                <a:lnTo>
                  <a:pt x="2278633" y="750697"/>
                </a:lnTo>
                <a:lnTo>
                  <a:pt x="2286254" y="752221"/>
                </a:lnTo>
                <a:lnTo>
                  <a:pt x="2293874" y="755269"/>
                </a:lnTo>
                <a:lnTo>
                  <a:pt x="2299969" y="756793"/>
                </a:lnTo>
                <a:lnTo>
                  <a:pt x="2307590" y="758317"/>
                </a:lnTo>
                <a:lnTo>
                  <a:pt x="2315209" y="761365"/>
                </a:lnTo>
                <a:lnTo>
                  <a:pt x="2322829" y="762889"/>
                </a:lnTo>
                <a:lnTo>
                  <a:pt x="2328926" y="764413"/>
                </a:lnTo>
                <a:lnTo>
                  <a:pt x="2336545" y="765937"/>
                </a:lnTo>
                <a:lnTo>
                  <a:pt x="2344166" y="768985"/>
                </a:lnTo>
                <a:lnTo>
                  <a:pt x="2350262" y="770508"/>
                </a:lnTo>
                <a:lnTo>
                  <a:pt x="2357881" y="772032"/>
                </a:lnTo>
                <a:lnTo>
                  <a:pt x="2365502" y="773556"/>
                </a:lnTo>
                <a:lnTo>
                  <a:pt x="2371597" y="776604"/>
                </a:lnTo>
                <a:lnTo>
                  <a:pt x="2379217" y="778128"/>
                </a:lnTo>
                <a:lnTo>
                  <a:pt x="2386838" y="779652"/>
                </a:lnTo>
                <a:lnTo>
                  <a:pt x="2392933" y="781176"/>
                </a:lnTo>
                <a:lnTo>
                  <a:pt x="2400554" y="784225"/>
                </a:lnTo>
                <a:lnTo>
                  <a:pt x="2408174" y="785749"/>
                </a:lnTo>
                <a:lnTo>
                  <a:pt x="2414269" y="787273"/>
                </a:lnTo>
                <a:lnTo>
                  <a:pt x="2421890" y="788797"/>
                </a:lnTo>
                <a:lnTo>
                  <a:pt x="2429509" y="791845"/>
                </a:lnTo>
                <a:lnTo>
                  <a:pt x="2437129" y="793369"/>
                </a:lnTo>
                <a:lnTo>
                  <a:pt x="2443226" y="794893"/>
                </a:lnTo>
                <a:lnTo>
                  <a:pt x="2450845" y="797941"/>
                </a:lnTo>
                <a:lnTo>
                  <a:pt x="2458466" y="799465"/>
                </a:lnTo>
                <a:lnTo>
                  <a:pt x="2464562" y="800989"/>
                </a:lnTo>
                <a:lnTo>
                  <a:pt x="2472181" y="802513"/>
                </a:lnTo>
                <a:lnTo>
                  <a:pt x="2479802" y="804037"/>
                </a:lnTo>
                <a:lnTo>
                  <a:pt x="2485897" y="807085"/>
                </a:lnTo>
                <a:lnTo>
                  <a:pt x="2493517" y="808608"/>
                </a:lnTo>
                <a:lnTo>
                  <a:pt x="2501138" y="810132"/>
                </a:lnTo>
                <a:lnTo>
                  <a:pt x="2507233" y="811656"/>
                </a:lnTo>
                <a:lnTo>
                  <a:pt x="2514854" y="814704"/>
                </a:lnTo>
                <a:lnTo>
                  <a:pt x="2522474" y="816228"/>
                </a:lnTo>
                <a:lnTo>
                  <a:pt x="2530093" y="817752"/>
                </a:lnTo>
                <a:lnTo>
                  <a:pt x="2536190" y="819276"/>
                </a:lnTo>
                <a:lnTo>
                  <a:pt x="2543809" y="822325"/>
                </a:lnTo>
                <a:lnTo>
                  <a:pt x="2551429" y="823849"/>
                </a:lnTo>
                <a:lnTo>
                  <a:pt x="2557526" y="825373"/>
                </a:lnTo>
                <a:lnTo>
                  <a:pt x="2565145" y="826897"/>
                </a:lnTo>
                <a:lnTo>
                  <a:pt x="2572766" y="829945"/>
                </a:lnTo>
                <a:lnTo>
                  <a:pt x="2578862" y="831469"/>
                </a:lnTo>
                <a:lnTo>
                  <a:pt x="2586481" y="832993"/>
                </a:lnTo>
                <a:lnTo>
                  <a:pt x="2594102" y="834517"/>
                </a:lnTo>
                <a:lnTo>
                  <a:pt x="2600197" y="836041"/>
                </a:lnTo>
                <a:lnTo>
                  <a:pt x="2607817" y="839089"/>
                </a:lnTo>
                <a:lnTo>
                  <a:pt x="2615438" y="840613"/>
                </a:lnTo>
                <a:lnTo>
                  <a:pt x="2621533" y="842137"/>
                </a:lnTo>
                <a:lnTo>
                  <a:pt x="2629154" y="843661"/>
                </a:lnTo>
                <a:lnTo>
                  <a:pt x="2636774" y="846708"/>
                </a:lnTo>
                <a:lnTo>
                  <a:pt x="2644393" y="848232"/>
                </a:lnTo>
                <a:lnTo>
                  <a:pt x="2650490" y="849756"/>
                </a:lnTo>
                <a:lnTo>
                  <a:pt x="2658109" y="851280"/>
                </a:lnTo>
                <a:lnTo>
                  <a:pt x="2665729" y="852804"/>
                </a:lnTo>
                <a:lnTo>
                  <a:pt x="2671826" y="855852"/>
                </a:lnTo>
                <a:lnTo>
                  <a:pt x="2679445" y="857376"/>
                </a:lnTo>
                <a:lnTo>
                  <a:pt x="2687066" y="858901"/>
                </a:lnTo>
                <a:lnTo>
                  <a:pt x="2693669" y="860678"/>
                </a:lnTo>
              </a:path>
            </a:pathLst>
          </a:custGeom>
          <a:ln w="28575">
            <a:solidFill>
              <a:srgbClr val="F692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3418078" y="5115814"/>
            <a:ext cx="266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585858"/>
                </a:solidFill>
                <a:latin typeface="Arial MT"/>
                <a:cs typeface="Arial MT"/>
              </a:rPr>
              <a:t>2016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316221" y="5115814"/>
            <a:ext cx="266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585858"/>
                </a:solidFill>
                <a:latin typeface="Arial MT"/>
                <a:cs typeface="Arial MT"/>
              </a:rPr>
              <a:t>2018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214239" y="5115814"/>
            <a:ext cx="266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585858"/>
                </a:solidFill>
                <a:latin typeface="Arial MT"/>
                <a:cs typeface="Arial MT"/>
              </a:rPr>
              <a:t>2020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6112128" y="5115814"/>
            <a:ext cx="266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585858"/>
                </a:solidFill>
                <a:latin typeface="Arial MT"/>
                <a:cs typeface="Arial MT"/>
              </a:rPr>
              <a:t>2022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3" name="object 23" descr=""/>
          <p:cNvSpPr/>
          <p:nvPr/>
        </p:nvSpPr>
        <p:spPr>
          <a:xfrm>
            <a:off x="2955925" y="2284094"/>
            <a:ext cx="3870960" cy="3051810"/>
          </a:xfrm>
          <a:custGeom>
            <a:avLst/>
            <a:gdLst/>
            <a:ahLst/>
            <a:cxnLst/>
            <a:rect l="l" t="t" r="r" b="b"/>
            <a:pathLst>
              <a:path w="3870959" h="3051810">
                <a:moveTo>
                  <a:pt x="0" y="3051809"/>
                </a:moveTo>
                <a:lnTo>
                  <a:pt x="3870959" y="3051809"/>
                </a:lnTo>
                <a:lnTo>
                  <a:pt x="3870959" y="0"/>
                </a:lnTo>
                <a:lnTo>
                  <a:pt x="0" y="0"/>
                </a:lnTo>
                <a:lnTo>
                  <a:pt x="0" y="3051809"/>
                </a:lnTo>
                <a:close/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50"/>
              </a:lnSpc>
            </a:pPr>
            <a:r>
              <a:rPr dirty="0" spc="-25"/>
              <a:t>17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403975" y="9855327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215900" y="0"/>
                </a:moveTo>
                <a:lnTo>
                  <a:pt x="166391" y="5701"/>
                </a:lnTo>
                <a:lnTo>
                  <a:pt x="120946" y="21943"/>
                </a:lnTo>
                <a:lnTo>
                  <a:pt x="80859" y="47430"/>
                </a:lnTo>
                <a:lnTo>
                  <a:pt x="47426" y="80864"/>
                </a:lnTo>
                <a:lnTo>
                  <a:pt x="21941" y="120951"/>
                </a:lnTo>
                <a:lnTo>
                  <a:pt x="5701" y="166395"/>
                </a:lnTo>
                <a:lnTo>
                  <a:pt x="0" y="215899"/>
                </a:lnTo>
                <a:lnTo>
                  <a:pt x="5701" y="265404"/>
                </a:lnTo>
                <a:lnTo>
                  <a:pt x="21941" y="310848"/>
                </a:lnTo>
                <a:lnTo>
                  <a:pt x="47426" y="350935"/>
                </a:lnTo>
                <a:lnTo>
                  <a:pt x="80859" y="384369"/>
                </a:lnTo>
                <a:lnTo>
                  <a:pt x="120946" y="409856"/>
                </a:lnTo>
                <a:lnTo>
                  <a:pt x="166391" y="426098"/>
                </a:lnTo>
                <a:lnTo>
                  <a:pt x="215900" y="431799"/>
                </a:lnTo>
                <a:lnTo>
                  <a:pt x="265408" y="426098"/>
                </a:lnTo>
                <a:lnTo>
                  <a:pt x="310853" y="409856"/>
                </a:lnTo>
                <a:lnTo>
                  <a:pt x="350940" y="384369"/>
                </a:lnTo>
                <a:lnTo>
                  <a:pt x="384373" y="350935"/>
                </a:lnTo>
                <a:lnTo>
                  <a:pt x="409858" y="310848"/>
                </a:lnTo>
                <a:lnTo>
                  <a:pt x="426098" y="265404"/>
                </a:lnTo>
                <a:lnTo>
                  <a:pt x="431800" y="215899"/>
                </a:lnTo>
                <a:lnTo>
                  <a:pt x="426098" y="166395"/>
                </a:lnTo>
                <a:lnTo>
                  <a:pt x="409858" y="120951"/>
                </a:lnTo>
                <a:lnTo>
                  <a:pt x="384373" y="80864"/>
                </a:lnTo>
                <a:lnTo>
                  <a:pt x="350940" y="47430"/>
                </a:lnTo>
                <a:lnTo>
                  <a:pt x="310853" y="21943"/>
                </a:lnTo>
                <a:lnTo>
                  <a:pt x="265408" y="5701"/>
                </a:lnTo>
                <a:lnTo>
                  <a:pt x="21590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1068120" y="1061974"/>
            <a:ext cx="5788660" cy="18065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55" b="1">
                <a:latin typeface="Tahoma"/>
                <a:cs typeface="Tahoma"/>
              </a:rPr>
              <a:t>Contratações</a:t>
            </a:r>
            <a:r>
              <a:rPr dirty="0" sz="1600" spc="40" b="1">
                <a:latin typeface="Tahoma"/>
                <a:cs typeface="Tahoma"/>
              </a:rPr>
              <a:t> Sustentáveis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sz="1600">
              <a:latin typeface="Tahoma"/>
              <a:cs typeface="Tahoma"/>
            </a:endParaRPr>
          </a:p>
          <a:p>
            <a:pPr algn="just" marL="12700" marR="5080" indent="456565">
              <a:lnSpc>
                <a:spcPct val="116799"/>
              </a:lnSpc>
            </a:pPr>
            <a:r>
              <a:rPr dirty="0" sz="1400" spc="75">
                <a:latin typeface="Verdana"/>
                <a:cs typeface="Verdana"/>
              </a:rPr>
              <a:t>Em</a:t>
            </a:r>
            <a:r>
              <a:rPr dirty="0" sz="1400" spc="525">
                <a:latin typeface="Verdana"/>
                <a:cs typeface="Verdana"/>
              </a:rPr>
              <a:t> </a:t>
            </a:r>
            <a:r>
              <a:rPr dirty="0" sz="1400" spc="-105">
                <a:latin typeface="Verdana"/>
                <a:cs typeface="Verdana"/>
              </a:rPr>
              <a:t>2022,</a:t>
            </a:r>
            <a:r>
              <a:rPr dirty="0" sz="1400" spc="530">
                <a:latin typeface="Verdana"/>
                <a:cs typeface="Verdana"/>
              </a:rPr>
              <a:t> </a:t>
            </a:r>
            <a:r>
              <a:rPr dirty="0" sz="1400" spc="25">
                <a:latin typeface="Verdana"/>
                <a:cs typeface="Verdana"/>
              </a:rPr>
              <a:t>o</a:t>
            </a:r>
            <a:r>
              <a:rPr dirty="0" sz="1400" spc="52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TRT4</a:t>
            </a:r>
            <a:r>
              <a:rPr dirty="0" sz="1400" spc="525">
                <a:latin typeface="Verdana"/>
                <a:cs typeface="Verdana"/>
              </a:rPr>
              <a:t> </a:t>
            </a:r>
            <a:r>
              <a:rPr dirty="0" sz="1400" spc="35">
                <a:latin typeface="Verdana"/>
                <a:cs typeface="Verdana"/>
              </a:rPr>
              <a:t>publicou</a:t>
            </a:r>
            <a:r>
              <a:rPr dirty="0" sz="1400" spc="53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seu</a:t>
            </a:r>
            <a:r>
              <a:rPr dirty="0" sz="1400" spc="53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Guia</a:t>
            </a:r>
            <a:r>
              <a:rPr dirty="0" sz="1400" spc="530">
                <a:latin typeface="Verdana"/>
                <a:cs typeface="Verdana"/>
              </a:rPr>
              <a:t> </a:t>
            </a:r>
            <a:r>
              <a:rPr dirty="0" sz="1400" spc="40">
                <a:latin typeface="Verdana"/>
                <a:cs typeface="Verdana"/>
              </a:rPr>
              <a:t>de</a:t>
            </a:r>
            <a:r>
              <a:rPr dirty="0" sz="1400" spc="53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Contratações</a:t>
            </a:r>
            <a:r>
              <a:rPr dirty="0" sz="1400" spc="-30">
                <a:latin typeface="Verdana"/>
                <a:cs typeface="Verdana"/>
              </a:rPr>
              <a:t> </a:t>
            </a:r>
            <a:r>
              <a:rPr dirty="0" sz="1400" spc="-15">
                <a:latin typeface="Verdana"/>
                <a:cs typeface="Verdana"/>
              </a:rPr>
              <a:t>Sustentáveis</a:t>
            </a:r>
            <a:r>
              <a:rPr dirty="0" sz="1400" spc="-150">
                <a:latin typeface="Verdana"/>
                <a:cs typeface="Verdana"/>
              </a:rPr>
              <a:t> </a:t>
            </a:r>
            <a:r>
              <a:rPr dirty="0" sz="1400" spc="35">
                <a:latin typeface="Verdana"/>
                <a:cs typeface="Verdana"/>
              </a:rPr>
              <a:t>contendo</a:t>
            </a:r>
            <a:r>
              <a:rPr dirty="0" sz="1400" spc="-150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diretrizes</a:t>
            </a:r>
            <a:r>
              <a:rPr dirty="0" sz="1400" spc="-145">
                <a:latin typeface="Verdana"/>
                <a:cs typeface="Verdana"/>
              </a:rPr>
              <a:t> </a:t>
            </a:r>
            <a:r>
              <a:rPr dirty="0" sz="1400" spc="-20">
                <a:latin typeface="Verdana"/>
                <a:cs typeface="Verdana"/>
              </a:rPr>
              <a:t>a</a:t>
            </a:r>
            <a:r>
              <a:rPr dirty="0" sz="1400" spc="-15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respeito</a:t>
            </a:r>
            <a:r>
              <a:rPr dirty="0" sz="1400" spc="-150">
                <a:latin typeface="Verdana"/>
                <a:cs typeface="Verdana"/>
              </a:rPr>
              <a:t> </a:t>
            </a:r>
            <a:r>
              <a:rPr dirty="0" sz="1400" spc="25">
                <a:latin typeface="Verdana"/>
                <a:cs typeface="Verdana"/>
              </a:rPr>
              <a:t>de</a:t>
            </a:r>
            <a:r>
              <a:rPr dirty="0" sz="1400" spc="-14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práticas</a:t>
            </a:r>
            <a:r>
              <a:rPr dirty="0" sz="1400" spc="-145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e</a:t>
            </a:r>
            <a:r>
              <a:rPr dirty="0" sz="1400" spc="-14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critérios</a:t>
            </a:r>
            <a:r>
              <a:rPr dirty="0" sz="1400" spc="-30">
                <a:latin typeface="Verdana"/>
                <a:cs typeface="Verdana"/>
              </a:rPr>
              <a:t> </a:t>
            </a:r>
            <a:r>
              <a:rPr dirty="0" sz="1400" spc="40">
                <a:latin typeface="Verdana"/>
                <a:cs typeface="Verdana"/>
              </a:rPr>
              <a:t>de</a:t>
            </a:r>
            <a:r>
              <a:rPr dirty="0" sz="1400" spc="-15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sustentabilidade</a:t>
            </a:r>
            <a:r>
              <a:rPr dirty="0" sz="1400" spc="-15">
                <a:latin typeface="Verdana"/>
                <a:cs typeface="Verdana"/>
              </a:rPr>
              <a:t> </a:t>
            </a:r>
            <a:r>
              <a:rPr dirty="0" sz="1400" spc="35">
                <a:latin typeface="Verdana"/>
                <a:cs typeface="Verdana"/>
              </a:rPr>
              <a:t>que</a:t>
            </a:r>
            <a:r>
              <a:rPr dirty="0" sz="1400" spc="-25">
                <a:latin typeface="Verdana"/>
                <a:cs typeface="Verdana"/>
              </a:rPr>
              <a:t> </a:t>
            </a:r>
            <a:r>
              <a:rPr dirty="0" sz="1400" spc="55">
                <a:latin typeface="Verdana"/>
                <a:cs typeface="Verdana"/>
              </a:rPr>
              <a:t>podem</a:t>
            </a:r>
            <a:r>
              <a:rPr dirty="0" sz="1400" spc="-30">
                <a:latin typeface="Verdana"/>
                <a:cs typeface="Verdana"/>
              </a:rPr>
              <a:t> ser</a:t>
            </a:r>
            <a:r>
              <a:rPr dirty="0" sz="1400" spc="-25">
                <a:latin typeface="Verdana"/>
                <a:cs typeface="Verdana"/>
              </a:rPr>
              <a:t> </a:t>
            </a:r>
            <a:r>
              <a:rPr dirty="0" sz="1400" spc="25">
                <a:latin typeface="Verdana"/>
                <a:cs typeface="Verdana"/>
              </a:rPr>
              <a:t>implementados</a:t>
            </a:r>
            <a:r>
              <a:rPr dirty="0" sz="1400" spc="-1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pelas</a:t>
            </a:r>
            <a:r>
              <a:rPr dirty="0" sz="1400" spc="-30">
                <a:latin typeface="Verdana"/>
                <a:cs typeface="Verdana"/>
              </a:rPr>
              <a:t> </a:t>
            </a:r>
            <a:r>
              <a:rPr dirty="0" sz="1400" spc="-25">
                <a:latin typeface="Verdana"/>
                <a:cs typeface="Verdana"/>
              </a:rPr>
              <a:t>áreas</a:t>
            </a:r>
            <a:r>
              <a:rPr dirty="0" sz="1400" spc="-10">
                <a:latin typeface="Verdana"/>
                <a:cs typeface="Verdana"/>
              </a:rPr>
              <a:t> </a:t>
            </a:r>
            <a:r>
              <a:rPr dirty="0" sz="1400" spc="30">
                <a:latin typeface="Verdana"/>
                <a:cs typeface="Verdana"/>
              </a:rPr>
              <a:t>demandantes</a:t>
            </a:r>
            <a:r>
              <a:rPr dirty="0" sz="1400" spc="200">
                <a:latin typeface="Verdana"/>
                <a:cs typeface="Verdana"/>
              </a:rPr>
              <a:t> </a:t>
            </a:r>
            <a:r>
              <a:rPr dirty="0" sz="1400" spc="35">
                <a:latin typeface="Verdana"/>
                <a:cs typeface="Verdana"/>
              </a:rPr>
              <a:t>do</a:t>
            </a:r>
            <a:r>
              <a:rPr dirty="0" sz="1400" spc="204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Tribunal</a:t>
            </a:r>
            <a:r>
              <a:rPr dirty="0" sz="1400" spc="204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para</a:t>
            </a:r>
            <a:r>
              <a:rPr dirty="0" sz="1400" spc="190">
                <a:latin typeface="Verdana"/>
                <a:cs typeface="Verdana"/>
              </a:rPr>
              <a:t> </a:t>
            </a:r>
            <a:r>
              <a:rPr dirty="0" sz="1400" spc="30">
                <a:latin typeface="Verdana"/>
                <a:cs typeface="Verdana"/>
              </a:rPr>
              <a:t>atendimento</a:t>
            </a:r>
            <a:r>
              <a:rPr dirty="0" sz="1400" spc="19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das</a:t>
            </a:r>
            <a:r>
              <a:rPr dirty="0" sz="1400" spc="21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normas</a:t>
            </a:r>
            <a:r>
              <a:rPr dirty="0" sz="1400" spc="225">
                <a:latin typeface="Verdana"/>
                <a:cs typeface="Verdana"/>
              </a:rPr>
              <a:t> </a:t>
            </a:r>
            <a:r>
              <a:rPr dirty="0" sz="1400" spc="35">
                <a:latin typeface="Verdana"/>
                <a:cs typeface="Verdana"/>
              </a:rPr>
              <a:t>que</a:t>
            </a:r>
            <a:r>
              <a:rPr dirty="0" sz="1400">
                <a:latin typeface="Verdana"/>
                <a:cs typeface="Verdana"/>
              </a:rPr>
              <a:t> </a:t>
            </a:r>
            <a:r>
              <a:rPr dirty="0" sz="1400" spc="10">
                <a:latin typeface="Verdana"/>
                <a:cs typeface="Verdana"/>
              </a:rPr>
              <a:t>tratam</a:t>
            </a:r>
            <a:r>
              <a:rPr dirty="0" sz="1400" spc="-125">
                <a:latin typeface="Verdana"/>
                <a:cs typeface="Verdana"/>
              </a:rPr>
              <a:t> </a:t>
            </a:r>
            <a:r>
              <a:rPr dirty="0" sz="1400" spc="50">
                <a:latin typeface="Verdana"/>
                <a:cs typeface="Verdana"/>
              </a:rPr>
              <a:t>do</a:t>
            </a:r>
            <a:r>
              <a:rPr dirty="0" sz="1400" spc="-145">
                <a:latin typeface="Verdana"/>
                <a:cs typeface="Verdana"/>
              </a:rPr>
              <a:t> </a:t>
            </a:r>
            <a:r>
              <a:rPr dirty="0" sz="1400" spc="-20">
                <a:latin typeface="Verdana"/>
                <a:cs typeface="Verdana"/>
              </a:rPr>
              <a:t>tema.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080820" y="3146170"/>
            <a:ext cx="1852295" cy="2023110"/>
            <a:chOff x="1080820" y="3146170"/>
            <a:chExt cx="1852295" cy="2023110"/>
          </a:xfrm>
        </p:grpSpPr>
        <p:sp>
          <p:nvSpPr>
            <p:cNvPr id="5" name="object 5" descr=""/>
            <p:cNvSpPr/>
            <p:nvPr/>
          </p:nvSpPr>
          <p:spPr>
            <a:xfrm>
              <a:off x="1080820" y="3146170"/>
              <a:ext cx="1852295" cy="2023110"/>
            </a:xfrm>
            <a:custGeom>
              <a:avLst/>
              <a:gdLst/>
              <a:ahLst/>
              <a:cxnLst/>
              <a:rect l="l" t="t" r="r" b="b"/>
              <a:pathLst>
                <a:path w="1852295" h="2023110">
                  <a:moveTo>
                    <a:pt x="1851990" y="1842770"/>
                  </a:moveTo>
                  <a:lnTo>
                    <a:pt x="1851901" y="0"/>
                  </a:lnTo>
                  <a:lnTo>
                    <a:pt x="0" y="0"/>
                  </a:lnTo>
                  <a:lnTo>
                    <a:pt x="0" y="1842770"/>
                  </a:lnTo>
                  <a:lnTo>
                    <a:pt x="0" y="2022602"/>
                  </a:lnTo>
                  <a:lnTo>
                    <a:pt x="1851901" y="2022602"/>
                  </a:lnTo>
                  <a:lnTo>
                    <a:pt x="1851990" y="184277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012568" y="3413886"/>
              <a:ext cx="709295" cy="1416685"/>
            </a:xfrm>
            <a:custGeom>
              <a:avLst/>
              <a:gdLst/>
              <a:ahLst/>
              <a:cxnLst/>
              <a:rect l="l" t="t" r="r" b="b"/>
              <a:pathLst>
                <a:path w="709294" h="1416685">
                  <a:moveTo>
                    <a:pt x="0" y="0"/>
                  </a:moveTo>
                  <a:lnTo>
                    <a:pt x="0" y="177292"/>
                  </a:lnTo>
                  <a:lnTo>
                    <a:pt x="48972" y="179523"/>
                  </a:lnTo>
                  <a:lnTo>
                    <a:pt x="96740" y="186092"/>
                  </a:lnTo>
                  <a:lnTo>
                    <a:pt x="143099" y="196807"/>
                  </a:lnTo>
                  <a:lnTo>
                    <a:pt x="187847" y="211477"/>
                  </a:lnTo>
                  <a:lnTo>
                    <a:pt x="230780" y="229913"/>
                  </a:lnTo>
                  <a:lnTo>
                    <a:pt x="271696" y="251924"/>
                  </a:lnTo>
                  <a:lnTo>
                    <a:pt x="310390" y="277319"/>
                  </a:lnTo>
                  <a:lnTo>
                    <a:pt x="346660" y="305908"/>
                  </a:lnTo>
                  <a:lnTo>
                    <a:pt x="380303" y="337501"/>
                  </a:lnTo>
                  <a:lnTo>
                    <a:pt x="411115" y="371907"/>
                  </a:lnTo>
                  <a:lnTo>
                    <a:pt x="438894" y="408935"/>
                  </a:lnTo>
                  <a:lnTo>
                    <a:pt x="463435" y="448395"/>
                  </a:lnTo>
                  <a:lnTo>
                    <a:pt x="484537" y="490097"/>
                  </a:lnTo>
                  <a:lnTo>
                    <a:pt x="501995" y="533851"/>
                  </a:lnTo>
                  <a:lnTo>
                    <a:pt x="515607" y="579464"/>
                  </a:lnTo>
                  <a:lnTo>
                    <a:pt x="525169" y="626749"/>
                  </a:lnTo>
                  <a:lnTo>
                    <a:pt x="530479" y="675513"/>
                  </a:lnTo>
                  <a:lnTo>
                    <a:pt x="531346" y="723936"/>
                  </a:lnTo>
                  <a:lnTo>
                    <a:pt x="527928" y="771410"/>
                  </a:lnTo>
                  <a:lnTo>
                    <a:pt x="520398" y="817735"/>
                  </a:lnTo>
                  <a:lnTo>
                    <a:pt x="508932" y="862713"/>
                  </a:lnTo>
                  <a:lnTo>
                    <a:pt x="493706" y="906144"/>
                  </a:lnTo>
                  <a:lnTo>
                    <a:pt x="474895" y="947829"/>
                  </a:lnTo>
                  <a:lnTo>
                    <a:pt x="452673" y="987569"/>
                  </a:lnTo>
                  <a:lnTo>
                    <a:pt x="427217" y="1025165"/>
                  </a:lnTo>
                  <a:lnTo>
                    <a:pt x="398700" y="1060418"/>
                  </a:lnTo>
                  <a:lnTo>
                    <a:pt x="367299" y="1093128"/>
                  </a:lnTo>
                  <a:lnTo>
                    <a:pt x="333189" y="1123097"/>
                  </a:lnTo>
                  <a:lnTo>
                    <a:pt x="296544" y="1150126"/>
                  </a:lnTo>
                  <a:lnTo>
                    <a:pt x="257541" y="1174014"/>
                  </a:lnTo>
                  <a:lnTo>
                    <a:pt x="216354" y="1194564"/>
                  </a:lnTo>
                  <a:lnTo>
                    <a:pt x="173159" y="1211576"/>
                  </a:lnTo>
                  <a:lnTo>
                    <a:pt x="128130" y="1224851"/>
                  </a:lnTo>
                  <a:lnTo>
                    <a:pt x="81443" y="1234189"/>
                  </a:lnTo>
                  <a:lnTo>
                    <a:pt x="33274" y="1239393"/>
                  </a:lnTo>
                  <a:lnTo>
                    <a:pt x="44450" y="1416303"/>
                  </a:lnTo>
                  <a:lnTo>
                    <a:pt x="92682" y="1411634"/>
                  </a:lnTo>
                  <a:lnTo>
                    <a:pt x="139874" y="1403827"/>
                  </a:lnTo>
                  <a:lnTo>
                    <a:pt x="185923" y="1392992"/>
                  </a:lnTo>
                  <a:lnTo>
                    <a:pt x="230726" y="1379238"/>
                  </a:lnTo>
                  <a:lnTo>
                    <a:pt x="274181" y="1362675"/>
                  </a:lnTo>
                  <a:lnTo>
                    <a:pt x="316185" y="1343413"/>
                  </a:lnTo>
                  <a:lnTo>
                    <a:pt x="356635" y="1321560"/>
                  </a:lnTo>
                  <a:lnTo>
                    <a:pt x="395429" y="1297226"/>
                  </a:lnTo>
                  <a:lnTo>
                    <a:pt x="432464" y="1270521"/>
                  </a:lnTo>
                  <a:lnTo>
                    <a:pt x="467638" y="1241554"/>
                  </a:lnTo>
                  <a:lnTo>
                    <a:pt x="500847" y="1210434"/>
                  </a:lnTo>
                  <a:lnTo>
                    <a:pt x="531990" y="1177271"/>
                  </a:lnTo>
                  <a:lnTo>
                    <a:pt x="560963" y="1142174"/>
                  </a:lnTo>
                  <a:lnTo>
                    <a:pt x="587663" y="1105253"/>
                  </a:lnTo>
                  <a:lnTo>
                    <a:pt x="611989" y="1066616"/>
                  </a:lnTo>
                  <a:lnTo>
                    <a:pt x="633838" y="1026374"/>
                  </a:lnTo>
                  <a:lnTo>
                    <a:pt x="653106" y="984636"/>
                  </a:lnTo>
                  <a:lnTo>
                    <a:pt x="669692" y="941511"/>
                  </a:lnTo>
                  <a:lnTo>
                    <a:pt x="683492" y="897108"/>
                  </a:lnTo>
                  <a:lnTo>
                    <a:pt x="694405" y="851538"/>
                  </a:lnTo>
                  <a:lnTo>
                    <a:pt x="702326" y="804909"/>
                  </a:lnTo>
                  <a:lnTo>
                    <a:pt x="707154" y="757331"/>
                  </a:lnTo>
                  <a:lnTo>
                    <a:pt x="708787" y="708914"/>
                  </a:lnTo>
                  <a:lnTo>
                    <a:pt x="707151" y="660375"/>
                  </a:lnTo>
                  <a:lnTo>
                    <a:pt x="702315" y="612714"/>
                  </a:lnTo>
                  <a:lnTo>
                    <a:pt x="694385" y="566037"/>
                  </a:lnTo>
                  <a:lnTo>
                    <a:pt x="683465" y="520450"/>
                  </a:lnTo>
                  <a:lnTo>
                    <a:pt x="669662" y="476057"/>
                  </a:lnTo>
                  <a:lnTo>
                    <a:pt x="653081" y="432964"/>
                  </a:lnTo>
                  <a:lnTo>
                    <a:pt x="633828" y="391278"/>
                  </a:lnTo>
                  <a:lnTo>
                    <a:pt x="612008" y="351103"/>
                  </a:lnTo>
                  <a:lnTo>
                    <a:pt x="587727" y="312545"/>
                  </a:lnTo>
                  <a:lnTo>
                    <a:pt x="561090" y="275709"/>
                  </a:lnTo>
                  <a:lnTo>
                    <a:pt x="532204" y="240702"/>
                  </a:lnTo>
                  <a:lnTo>
                    <a:pt x="501173" y="207629"/>
                  </a:lnTo>
                  <a:lnTo>
                    <a:pt x="468104" y="176594"/>
                  </a:lnTo>
                  <a:lnTo>
                    <a:pt x="433102" y="147705"/>
                  </a:lnTo>
                  <a:lnTo>
                    <a:pt x="396272" y="121066"/>
                  </a:lnTo>
                  <a:lnTo>
                    <a:pt x="357721" y="96783"/>
                  </a:lnTo>
                  <a:lnTo>
                    <a:pt x="317553" y="74961"/>
                  </a:lnTo>
                  <a:lnTo>
                    <a:pt x="275875" y="55707"/>
                  </a:lnTo>
                  <a:lnTo>
                    <a:pt x="232792" y="39125"/>
                  </a:lnTo>
                  <a:lnTo>
                    <a:pt x="188410" y="25321"/>
                  </a:lnTo>
                  <a:lnTo>
                    <a:pt x="142834" y="14401"/>
                  </a:lnTo>
                  <a:lnTo>
                    <a:pt x="96170" y="6471"/>
                  </a:lnTo>
                  <a:lnTo>
                    <a:pt x="48523" y="1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012568" y="3413886"/>
              <a:ext cx="709295" cy="1416685"/>
            </a:xfrm>
            <a:custGeom>
              <a:avLst/>
              <a:gdLst/>
              <a:ahLst/>
              <a:cxnLst/>
              <a:rect l="l" t="t" r="r" b="b"/>
              <a:pathLst>
                <a:path w="709294" h="1416685">
                  <a:moveTo>
                    <a:pt x="0" y="0"/>
                  </a:moveTo>
                  <a:lnTo>
                    <a:pt x="48523" y="1635"/>
                  </a:lnTo>
                  <a:lnTo>
                    <a:pt x="96170" y="6471"/>
                  </a:lnTo>
                  <a:lnTo>
                    <a:pt x="142834" y="14401"/>
                  </a:lnTo>
                  <a:lnTo>
                    <a:pt x="188410" y="25321"/>
                  </a:lnTo>
                  <a:lnTo>
                    <a:pt x="232792" y="39125"/>
                  </a:lnTo>
                  <a:lnTo>
                    <a:pt x="275875" y="55707"/>
                  </a:lnTo>
                  <a:lnTo>
                    <a:pt x="317553" y="74961"/>
                  </a:lnTo>
                  <a:lnTo>
                    <a:pt x="357721" y="96783"/>
                  </a:lnTo>
                  <a:lnTo>
                    <a:pt x="396272" y="121066"/>
                  </a:lnTo>
                  <a:lnTo>
                    <a:pt x="433102" y="147705"/>
                  </a:lnTo>
                  <a:lnTo>
                    <a:pt x="468104" y="176594"/>
                  </a:lnTo>
                  <a:lnTo>
                    <a:pt x="501173" y="207629"/>
                  </a:lnTo>
                  <a:lnTo>
                    <a:pt x="532204" y="240702"/>
                  </a:lnTo>
                  <a:lnTo>
                    <a:pt x="561090" y="275709"/>
                  </a:lnTo>
                  <a:lnTo>
                    <a:pt x="587727" y="312545"/>
                  </a:lnTo>
                  <a:lnTo>
                    <a:pt x="612008" y="351103"/>
                  </a:lnTo>
                  <a:lnTo>
                    <a:pt x="633828" y="391278"/>
                  </a:lnTo>
                  <a:lnTo>
                    <a:pt x="653081" y="432964"/>
                  </a:lnTo>
                  <a:lnTo>
                    <a:pt x="669662" y="476057"/>
                  </a:lnTo>
                  <a:lnTo>
                    <a:pt x="683465" y="520450"/>
                  </a:lnTo>
                  <a:lnTo>
                    <a:pt x="694385" y="566037"/>
                  </a:lnTo>
                  <a:lnTo>
                    <a:pt x="702315" y="612714"/>
                  </a:lnTo>
                  <a:lnTo>
                    <a:pt x="707151" y="660375"/>
                  </a:lnTo>
                  <a:lnTo>
                    <a:pt x="708787" y="708914"/>
                  </a:lnTo>
                  <a:lnTo>
                    <a:pt x="707154" y="757331"/>
                  </a:lnTo>
                  <a:lnTo>
                    <a:pt x="702326" y="804909"/>
                  </a:lnTo>
                  <a:lnTo>
                    <a:pt x="694405" y="851538"/>
                  </a:lnTo>
                  <a:lnTo>
                    <a:pt x="683492" y="897108"/>
                  </a:lnTo>
                  <a:lnTo>
                    <a:pt x="669692" y="941511"/>
                  </a:lnTo>
                  <a:lnTo>
                    <a:pt x="653106" y="984636"/>
                  </a:lnTo>
                  <a:lnTo>
                    <a:pt x="633838" y="1026374"/>
                  </a:lnTo>
                  <a:lnTo>
                    <a:pt x="611989" y="1066616"/>
                  </a:lnTo>
                  <a:lnTo>
                    <a:pt x="587663" y="1105253"/>
                  </a:lnTo>
                  <a:lnTo>
                    <a:pt x="560963" y="1142174"/>
                  </a:lnTo>
                  <a:lnTo>
                    <a:pt x="531990" y="1177271"/>
                  </a:lnTo>
                  <a:lnTo>
                    <a:pt x="500847" y="1210434"/>
                  </a:lnTo>
                  <a:lnTo>
                    <a:pt x="467638" y="1241554"/>
                  </a:lnTo>
                  <a:lnTo>
                    <a:pt x="432464" y="1270521"/>
                  </a:lnTo>
                  <a:lnTo>
                    <a:pt x="395429" y="1297226"/>
                  </a:lnTo>
                  <a:lnTo>
                    <a:pt x="356635" y="1321560"/>
                  </a:lnTo>
                  <a:lnTo>
                    <a:pt x="316185" y="1343413"/>
                  </a:lnTo>
                  <a:lnTo>
                    <a:pt x="274181" y="1362675"/>
                  </a:lnTo>
                  <a:lnTo>
                    <a:pt x="230726" y="1379238"/>
                  </a:lnTo>
                  <a:lnTo>
                    <a:pt x="185923" y="1392992"/>
                  </a:lnTo>
                  <a:lnTo>
                    <a:pt x="139874" y="1403827"/>
                  </a:lnTo>
                  <a:lnTo>
                    <a:pt x="92682" y="1411634"/>
                  </a:lnTo>
                  <a:lnTo>
                    <a:pt x="44450" y="1416303"/>
                  </a:lnTo>
                  <a:lnTo>
                    <a:pt x="33274" y="1239393"/>
                  </a:lnTo>
                  <a:lnTo>
                    <a:pt x="81443" y="1234189"/>
                  </a:lnTo>
                  <a:lnTo>
                    <a:pt x="128130" y="1224851"/>
                  </a:lnTo>
                  <a:lnTo>
                    <a:pt x="173159" y="1211576"/>
                  </a:lnTo>
                  <a:lnTo>
                    <a:pt x="216354" y="1194564"/>
                  </a:lnTo>
                  <a:lnTo>
                    <a:pt x="257541" y="1174014"/>
                  </a:lnTo>
                  <a:lnTo>
                    <a:pt x="296544" y="1150126"/>
                  </a:lnTo>
                  <a:lnTo>
                    <a:pt x="333189" y="1123097"/>
                  </a:lnTo>
                  <a:lnTo>
                    <a:pt x="367299" y="1093128"/>
                  </a:lnTo>
                  <a:lnTo>
                    <a:pt x="398700" y="1060418"/>
                  </a:lnTo>
                  <a:lnTo>
                    <a:pt x="427217" y="1025165"/>
                  </a:lnTo>
                  <a:lnTo>
                    <a:pt x="452673" y="987569"/>
                  </a:lnTo>
                  <a:lnTo>
                    <a:pt x="474895" y="947829"/>
                  </a:lnTo>
                  <a:lnTo>
                    <a:pt x="493706" y="906144"/>
                  </a:lnTo>
                  <a:lnTo>
                    <a:pt x="508932" y="862713"/>
                  </a:lnTo>
                  <a:lnTo>
                    <a:pt x="520398" y="817735"/>
                  </a:lnTo>
                  <a:lnTo>
                    <a:pt x="527928" y="771410"/>
                  </a:lnTo>
                  <a:lnTo>
                    <a:pt x="531346" y="723936"/>
                  </a:lnTo>
                  <a:lnTo>
                    <a:pt x="530479" y="675513"/>
                  </a:lnTo>
                  <a:lnTo>
                    <a:pt x="525169" y="626749"/>
                  </a:lnTo>
                  <a:lnTo>
                    <a:pt x="515607" y="579464"/>
                  </a:lnTo>
                  <a:lnTo>
                    <a:pt x="501995" y="533851"/>
                  </a:lnTo>
                  <a:lnTo>
                    <a:pt x="484537" y="490097"/>
                  </a:lnTo>
                  <a:lnTo>
                    <a:pt x="463435" y="448395"/>
                  </a:lnTo>
                  <a:lnTo>
                    <a:pt x="438894" y="408935"/>
                  </a:lnTo>
                  <a:lnTo>
                    <a:pt x="411115" y="371907"/>
                  </a:lnTo>
                  <a:lnTo>
                    <a:pt x="380303" y="337501"/>
                  </a:lnTo>
                  <a:lnTo>
                    <a:pt x="346660" y="305908"/>
                  </a:lnTo>
                  <a:lnTo>
                    <a:pt x="310390" y="277319"/>
                  </a:lnTo>
                  <a:lnTo>
                    <a:pt x="271696" y="251924"/>
                  </a:lnTo>
                  <a:lnTo>
                    <a:pt x="230780" y="229913"/>
                  </a:lnTo>
                  <a:lnTo>
                    <a:pt x="187847" y="211477"/>
                  </a:lnTo>
                  <a:lnTo>
                    <a:pt x="143099" y="196807"/>
                  </a:lnTo>
                  <a:lnTo>
                    <a:pt x="96740" y="186092"/>
                  </a:lnTo>
                  <a:lnTo>
                    <a:pt x="48972" y="179523"/>
                  </a:lnTo>
                  <a:lnTo>
                    <a:pt x="0" y="177292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303645" y="3413886"/>
              <a:ext cx="753745" cy="1417955"/>
            </a:xfrm>
            <a:custGeom>
              <a:avLst/>
              <a:gdLst/>
              <a:ahLst/>
              <a:cxnLst/>
              <a:rect l="l" t="t" r="r" b="b"/>
              <a:pathLst>
                <a:path w="753744" h="1417954">
                  <a:moveTo>
                    <a:pt x="708923" y="0"/>
                  </a:moveTo>
                  <a:lnTo>
                    <a:pt x="664346" y="1397"/>
                  </a:lnTo>
                  <a:lnTo>
                    <a:pt x="616020" y="6083"/>
                  </a:lnTo>
                  <a:lnTo>
                    <a:pt x="568770" y="13907"/>
                  </a:lnTo>
                  <a:lnTo>
                    <a:pt x="522695" y="24759"/>
                  </a:lnTo>
                  <a:lnTo>
                    <a:pt x="477894" y="38524"/>
                  </a:lnTo>
                  <a:lnTo>
                    <a:pt x="434466" y="55092"/>
                  </a:lnTo>
                  <a:lnTo>
                    <a:pt x="392509" y="74350"/>
                  </a:lnTo>
                  <a:lnTo>
                    <a:pt x="352122" y="96187"/>
                  </a:lnTo>
                  <a:lnTo>
                    <a:pt x="313403" y="120490"/>
                  </a:lnTo>
                  <a:lnTo>
                    <a:pt x="276452" y="147147"/>
                  </a:lnTo>
                  <a:lnTo>
                    <a:pt x="241367" y="176046"/>
                  </a:lnTo>
                  <a:lnTo>
                    <a:pt x="208247" y="207076"/>
                  </a:lnTo>
                  <a:lnTo>
                    <a:pt x="177190" y="240125"/>
                  </a:lnTo>
                  <a:lnTo>
                    <a:pt x="148296" y="275079"/>
                  </a:lnTo>
                  <a:lnTo>
                    <a:pt x="121663" y="311828"/>
                  </a:lnTo>
                  <a:lnTo>
                    <a:pt x="97389" y="350260"/>
                  </a:lnTo>
                  <a:lnTo>
                    <a:pt x="75574" y="390261"/>
                  </a:lnTo>
                  <a:lnTo>
                    <a:pt x="56317" y="431721"/>
                  </a:lnTo>
                  <a:lnTo>
                    <a:pt x="39715" y="474527"/>
                  </a:lnTo>
                  <a:lnTo>
                    <a:pt x="25867" y="518567"/>
                  </a:lnTo>
                  <a:lnTo>
                    <a:pt x="14874" y="563730"/>
                  </a:lnTo>
                  <a:lnTo>
                    <a:pt x="6832" y="609903"/>
                  </a:lnTo>
                  <a:lnTo>
                    <a:pt x="1841" y="656974"/>
                  </a:lnTo>
                  <a:lnTo>
                    <a:pt x="0" y="704832"/>
                  </a:lnTo>
                  <a:lnTo>
                    <a:pt x="1406" y="753364"/>
                  </a:lnTo>
                  <a:lnTo>
                    <a:pt x="6093" y="801705"/>
                  </a:lnTo>
                  <a:lnTo>
                    <a:pt x="13917" y="848969"/>
                  </a:lnTo>
                  <a:lnTo>
                    <a:pt x="24768" y="895056"/>
                  </a:lnTo>
                  <a:lnTo>
                    <a:pt x="38534" y="939868"/>
                  </a:lnTo>
                  <a:lnTo>
                    <a:pt x="55102" y="983307"/>
                  </a:lnTo>
                  <a:lnTo>
                    <a:pt x="74360" y="1025272"/>
                  </a:lnTo>
                  <a:lnTo>
                    <a:pt x="96196" y="1065667"/>
                  </a:lnTo>
                  <a:lnTo>
                    <a:pt x="120499" y="1104391"/>
                  </a:lnTo>
                  <a:lnTo>
                    <a:pt x="147157" y="1141347"/>
                  </a:lnTo>
                  <a:lnTo>
                    <a:pt x="176056" y="1176436"/>
                  </a:lnTo>
                  <a:lnTo>
                    <a:pt x="207086" y="1209558"/>
                  </a:lnTo>
                  <a:lnTo>
                    <a:pt x="240135" y="1240615"/>
                  </a:lnTo>
                  <a:lnTo>
                    <a:pt x="275089" y="1269508"/>
                  </a:lnTo>
                  <a:lnTo>
                    <a:pt x="311838" y="1296140"/>
                  </a:lnTo>
                  <a:lnTo>
                    <a:pt x="350269" y="1320410"/>
                  </a:lnTo>
                  <a:lnTo>
                    <a:pt x="390271" y="1342220"/>
                  </a:lnTo>
                  <a:lnTo>
                    <a:pt x="431731" y="1361472"/>
                  </a:lnTo>
                  <a:lnTo>
                    <a:pt x="474537" y="1378067"/>
                  </a:lnTo>
                  <a:lnTo>
                    <a:pt x="518577" y="1391905"/>
                  </a:lnTo>
                  <a:lnTo>
                    <a:pt x="563740" y="1402889"/>
                  </a:lnTo>
                  <a:lnTo>
                    <a:pt x="609913" y="1410920"/>
                  </a:lnTo>
                  <a:lnTo>
                    <a:pt x="656984" y="1415898"/>
                  </a:lnTo>
                  <a:lnTo>
                    <a:pt x="704842" y="1417726"/>
                  </a:lnTo>
                  <a:lnTo>
                    <a:pt x="753373" y="1416303"/>
                  </a:lnTo>
                  <a:lnTo>
                    <a:pt x="742197" y="1239393"/>
                  </a:lnTo>
                  <a:lnTo>
                    <a:pt x="725560" y="1240250"/>
                  </a:lnTo>
                  <a:lnTo>
                    <a:pt x="708923" y="1240536"/>
                  </a:lnTo>
                  <a:lnTo>
                    <a:pt x="660532" y="1238363"/>
                  </a:lnTo>
                  <a:lnTo>
                    <a:pt x="613359" y="1231971"/>
                  </a:lnTo>
                  <a:lnTo>
                    <a:pt x="567591" y="1221547"/>
                  </a:lnTo>
                  <a:lnTo>
                    <a:pt x="523416" y="1207278"/>
                  </a:lnTo>
                  <a:lnTo>
                    <a:pt x="481022" y="1189352"/>
                  </a:lnTo>
                  <a:lnTo>
                    <a:pt x="440596" y="1167957"/>
                  </a:lnTo>
                  <a:lnTo>
                    <a:pt x="402326" y="1143281"/>
                  </a:lnTo>
                  <a:lnTo>
                    <a:pt x="366399" y="1115510"/>
                  </a:lnTo>
                  <a:lnTo>
                    <a:pt x="333003" y="1084834"/>
                  </a:lnTo>
                  <a:lnTo>
                    <a:pt x="302326" y="1051438"/>
                  </a:lnTo>
                  <a:lnTo>
                    <a:pt x="274556" y="1015511"/>
                  </a:lnTo>
                  <a:lnTo>
                    <a:pt x="249879" y="977241"/>
                  </a:lnTo>
                  <a:lnTo>
                    <a:pt x="228485" y="936815"/>
                  </a:lnTo>
                  <a:lnTo>
                    <a:pt x="210559" y="894421"/>
                  </a:lnTo>
                  <a:lnTo>
                    <a:pt x="196290" y="850246"/>
                  </a:lnTo>
                  <a:lnTo>
                    <a:pt x="185866" y="804478"/>
                  </a:lnTo>
                  <a:lnTo>
                    <a:pt x="179474" y="757305"/>
                  </a:lnTo>
                  <a:lnTo>
                    <a:pt x="177301" y="708914"/>
                  </a:lnTo>
                  <a:lnTo>
                    <a:pt x="179474" y="660522"/>
                  </a:lnTo>
                  <a:lnTo>
                    <a:pt x="185866" y="613349"/>
                  </a:lnTo>
                  <a:lnTo>
                    <a:pt x="196290" y="567581"/>
                  </a:lnTo>
                  <a:lnTo>
                    <a:pt x="210559" y="523406"/>
                  </a:lnTo>
                  <a:lnTo>
                    <a:pt x="228485" y="481012"/>
                  </a:lnTo>
                  <a:lnTo>
                    <a:pt x="249879" y="440586"/>
                  </a:lnTo>
                  <a:lnTo>
                    <a:pt x="274556" y="402316"/>
                  </a:lnTo>
                  <a:lnTo>
                    <a:pt x="302326" y="366389"/>
                  </a:lnTo>
                  <a:lnTo>
                    <a:pt x="333003" y="332994"/>
                  </a:lnTo>
                  <a:lnTo>
                    <a:pt x="366399" y="302317"/>
                  </a:lnTo>
                  <a:lnTo>
                    <a:pt x="402326" y="274546"/>
                  </a:lnTo>
                  <a:lnTo>
                    <a:pt x="440596" y="249870"/>
                  </a:lnTo>
                  <a:lnTo>
                    <a:pt x="481022" y="228475"/>
                  </a:lnTo>
                  <a:lnTo>
                    <a:pt x="523416" y="210549"/>
                  </a:lnTo>
                  <a:lnTo>
                    <a:pt x="567591" y="196280"/>
                  </a:lnTo>
                  <a:lnTo>
                    <a:pt x="613359" y="185856"/>
                  </a:lnTo>
                  <a:lnTo>
                    <a:pt x="660532" y="179464"/>
                  </a:lnTo>
                  <a:lnTo>
                    <a:pt x="708923" y="177292"/>
                  </a:lnTo>
                  <a:lnTo>
                    <a:pt x="70892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303645" y="3413886"/>
              <a:ext cx="753745" cy="1417955"/>
            </a:xfrm>
            <a:custGeom>
              <a:avLst/>
              <a:gdLst/>
              <a:ahLst/>
              <a:cxnLst/>
              <a:rect l="l" t="t" r="r" b="b"/>
              <a:pathLst>
                <a:path w="753744" h="1417954">
                  <a:moveTo>
                    <a:pt x="753373" y="1416303"/>
                  </a:moveTo>
                  <a:lnTo>
                    <a:pt x="704842" y="1417726"/>
                  </a:lnTo>
                  <a:lnTo>
                    <a:pt x="656984" y="1415898"/>
                  </a:lnTo>
                  <a:lnTo>
                    <a:pt x="609913" y="1410920"/>
                  </a:lnTo>
                  <a:lnTo>
                    <a:pt x="563740" y="1402889"/>
                  </a:lnTo>
                  <a:lnTo>
                    <a:pt x="518577" y="1391905"/>
                  </a:lnTo>
                  <a:lnTo>
                    <a:pt x="474537" y="1378067"/>
                  </a:lnTo>
                  <a:lnTo>
                    <a:pt x="431731" y="1361472"/>
                  </a:lnTo>
                  <a:lnTo>
                    <a:pt x="390271" y="1342220"/>
                  </a:lnTo>
                  <a:lnTo>
                    <a:pt x="350269" y="1320410"/>
                  </a:lnTo>
                  <a:lnTo>
                    <a:pt x="311838" y="1296140"/>
                  </a:lnTo>
                  <a:lnTo>
                    <a:pt x="275089" y="1269508"/>
                  </a:lnTo>
                  <a:lnTo>
                    <a:pt x="240135" y="1240615"/>
                  </a:lnTo>
                  <a:lnTo>
                    <a:pt x="207086" y="1209558"/>
                  </a:lnTo>
                  <a:lnTo>
                    <a:pt x="176056" y="1176436"/>
                  </a:lnTo>
                  <a:lnTo>
                    <a:pt x="147157" y="1141347"/>
                  </a:lnTo>
                  <a:lnTo>
                    <a:pt x="120499" y="1104391"/>
                  </a:lnTo>
                  <a:lnTo>
                    <a:pt x="96196" y="1065667"/>
                  </a:lnTo>
                  <a:lnTo>
                    <a:pt x="74360" y="1025272"/>
                  </a:lnTo>
                  <a:lnTo>
                    <a:pt x="55102" y="983307"/>
                  </a:lnTo>
                  <a:lnTo>
                    <a:pt x="38534" y="939868"/>
                  </a:lnTo>
                  <a:lnTo>
                    <a:pt x="24768" y="895056"/>
                  </a:lnTo>
                  <a:lnTo>
                    <a:pt x="13917" y="848969"/>
                  </a:lnTo>
                  <a:lnTo>
                    <a:pt x="6093" y="801705"/>
                  </a:lnTo>
                  <a:lnTo>
                    <a:pt x="1406" y="753364"/>
                  </a:lnTo>
                  <a:lnTo>
                    <a:pt x="0" y="704832"/>
                  </a:lnTo>
                  <a:lnTo>
                    <a:pt x="1841" y="656974"/>
                  </a:lnTo>
                  <a:lnTo>
                    <a:pt x="6832" y="609903"/>
                  </a:lnTo>
                  <a:lnTo>
                    <a:pt x="14874" y="563730"/>
                  </a:lnTo>
                  <a:lnTo>
                    <a:pt x="25867" y="518567"/>
                  </a:lnTo>
                  <a:lnTo>
                    <a:pt x="39715" y="474527"/>
                  </a:lnTo>
                  <a:lnTo>
                    <a:pt x="56317" y="431721"/>
                  </a:lnTo>
                  <a:lnTo>
                    <a:pt x="75574" y="390261"/>
                  </a:lnTo>
                  <a:lnTo>
                    <a:pt x="97389" y="350260"/>
                  </a:lnTo>
                  <a:lnTo>
                    <a:pt x="121663" y="311828"/>
                  </a:lnTo>
                  <a:lnTo>
                    <a:pt x="148296" y="275079"/>
                  </a:lnTo>
                  <a:lnTo>
                    <a:pt x="177190" y="240125"/>
                  </a:lnTo>
                  <a:lnTo>
                    <a:pt x="208247" y="207076"/>
                  </a:lnTo>
                  <a:lnTo>
                    <a:pt x="241367" y="176046"/>
                  </a:lnTo>
                  <a:lnTo>
                    <a:pt x="276452" y="147147"/>
                  </a:lnTo>
                  <a:lnTo>
                    <a:pt x="313403" y="120490"/>
                  </a:lnTo>
                  <a:lnTo>
                    <a:pt x="352122" y="96187"/>
                  </a:lnTo>
                  <a:lnTo>
                    <a:pt x="392509" y="74350"/>
                  </a:lnTo>
                  <a:lnTo>
                    <a:pt x="434466" y="55092"/>
                  </a:lnTo>
                  <a:lnTo>
                    <a:pt x="477894" y="38524"/>
                  </a:lnTo>
                  <a:lnTo>
                    <a:pt x="522695" y="24759"/>
                  </a:lnTo>
                  <a:lnTo>
                    <a:pt x="568770" y="13907"/>
                  </a:lnTo>
                  <a:lnTo>
                    <a:pt x="616020" y="6083"/>
                  </a:lnTo>
                  <a:lnTo>
                    <a:pt x="664346" y="1397"/>
                  </a:lnTo>
                  <a:lnTo>
                    <a:pt x="708923" y="0"/>
                  </a:lnTo>
                  <a:lnTo>
                    <a:pt x="708923" y="177292"/>
                  </a:lnTo>
                  <a:lnTo>
                    <a:pt x="660532" y="179464"/>
                  </a:lnTo>
                  <a:lnTo>
                    <a:pt x="613359" y="185856"/>
                  </a:lnTo>
                  <a:lnTo>
                    <a:pt x="567591" y="196280"/>
                  </a:lnTo>
                  <a:lnTo>
                    <a:pt x="523416" y="210549"/>
                  </a:lnTo>
                  <a:lnTo>
                    <a:pt x="481022" y="228475"/>
                  </a:lnTo>
                  <a:lnTo>
                    <a:pt x="440596" y="249870"/>
                  </a:lnTo>
                  <a:lnTo>
                    <a:pt x="402326" y="274546"/>
                  </a:lnTo>
                  <a:lnTo>
                    <a:pt x="366399" y="302317"/>
                  </a:lnTo>
                  <a:lnTo>
                    <a:pt x="333003" y="332994"/>
                  </a:lnTo>
                  <a:lnTo>
                    <a:pt x="302326" y="366389"/>
                  </a:lnTo>
                  <a:lnTo>
                    <a:pt x="274556" y="402316"/>
                  </a:lnTo>
                  <a:lnTo>
                    <a:pt x="249879" y="440586"/>
                  </a:lnTo>
                  <a:lnTo>
                    <a:pt x="228485" y="481012"/>
                  </a:lnTo>
                  <a:lnTo>
                    <a:pt x="210559" y="523406"/>
                  </a:lnTo>
                  <a:lnTo>
                    <a:pt x="196290" y="567581"/>
                  </a:lnTo>
                  <a:lnTo>
                    <a:pt x="185866" y="613349"/>
                  </a:lnTo>
                  <a:lnTo>
                    <a:pt x="179474" y="660522"/>
                  </a:lnTo>
                  <a:lnTo>
                    <a:pt x="177301" y="708914"/>
                  </a:lnTo>
                  <a:lnTo>
                    <a:pt x="179474" y="757305"/>
                  </a:lnTo>
                  <a:lnTo>
                    <a:pt x="185866" y="804478"/>
                  </a:lnTo>
                  <a:lnTo>
                    <a:pt x="196290" y="850246"/>
                  </a:lnTo>
                  <a:lnTo>
                    <a:pt x="210559" y="894421"/>
                  </a:lnTo>
                  <a:lnTo>
                    <a:pt x="228485" y="936815"/>
                  </a:lnTo>
                  <a:lnTo>
                    <a:pt x="249879" y="977241"/>
                  </a:lnTo>
                  <a:lnTo>
                    <a:pt x="274556" y="1015511"/>
                  </a:lnTo>
                  <a:lnTo>
                    <a:pt x="302326" y="1051438"/>
                  </a:lnTo>
                  <a:lnTo>
                    <a:pt x="333003" y="1084834"/>
                  </a:lnTo>
                  <a:lnTo>
                    <a:pt x="366399" y="1115510"/>
                  </a:lnTo>
                  <a:lnTo>
                    <a:pt x="402326" y="1143281"/>
                  </a:lnTo>
                  <a:lnTo>
                    <a:pt x="440596" y="1167957"/>
                  </a:lnTo>
                  <a:lnTo>
                    <a:pt x="481022" y="1189352"/>
                  </a:lnTo>
                  <a:lnTo>
                    <a:pt x="523416" y="1207278"/>
                  </a:lnTo>
                  <a:lnTo>
                    <a:pt x="567591" y="1221547"/>
                  </a:lnTo>
                  <a:lnTo>
                    <a:pt x="613359" y="1231971"/>
                  </a:lnTo>
                  <a:lnTo>
                    <a:pt x="660532" y="1238363"/>
                  </a:lnTo>
                  <a:lnTo>
                    <a:pt x="708923" y="1240536"/>
                  </a:lnTo>
                  <a:lnTo>
                    <a:pt x="717230" y="1240464"/>
                  </a:lnTo>
                  <a:lnTo>
                    <a:pt x="725560" y="1240250"/>
                  </a:lnTo>
                  <a:lnTo>
                    <a:pt x="733891" y="1239893"/>
                  </a:lnTo>
                  <a:lnTo>
                    <a:pt x="742197" y="1239393"/>
                  </a:lnTo>
                  <a:lnTo>
                    <a:pt x="753373" y="1416303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3009010" y="3146170"/>
            <a:ext cx="3829050" cy="202311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5"/>
              </a:spcBef>
            </a:pPr>
            <a:endParaRPr sz="1400">
              <a:latin typeface="Times New Roman"/>
              <a:cs typeface="Times New Roman"/>
            </a:endParaRPr>
          </a:p>
          <a:p>
            <a:pPr marL="142875" marR="229870">
              <a:lnSpc>
                <a:spcPct val="101600"/>
              </a:lnSpc>
            </a:pPr>
            <a:r>
              <a:rPr dirty="0" sz="1400">
                <a:latin typeface="Verdana"/>
                <a:cs typeface="Verdana"/>
              </a:rPr>
              <a:t>das</a:t>
            </a:r>
            <a:r>
              <a:rPr dirty="0" sz="1400" spc="-6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contratações</a:t>
            </a:r>
            <a:r>
              <a:rPr dirty="0" sz="1400" spc="-8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processadas</a:t>
            </a:r>
            <a:r>
              <a:rPr dirty="0" sz="1400" spc="-6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no</a:t>
            </a:r>
            <a:r>
              <a:rPr dirty="0" sz="1400" spc="-80">
                <a:latin typeface="Verdana"/>
                <a:cs typeface="Verdana"/>
              </a:rPr>
              <a:t> </a:t>
            </a:r>
            <a:r>
              <a:rPr dirty="0" sz="1400" spc="-20">
                <a:latin typeface="Verdana"/>
                <a:cs typeface="Verdana"/>
              </a:rPr>
              <a:t>TRT4 </a:t>
            </a:r>
            <a:r>
              <a:rPr dirty="0" sz="1400" spc="65">
                <a:latin typeface="Verdana"/>
                <a:cs typeface="Verdana"/>
              </a:rPr>
              <a:t>em</a:t>
            </a:r>
            <a:r>
              <a:rPr dirty="0" sz="1400" spc="55">
                <a:latin typeface="Verdana"/>
                <a:cs typeface="Verdana"/>
              </a:rPr>
              <a:t> </a:t>
            </a:r>
            <a:r>
              <a:rPr dirty="0" sz="1400" spc="-80">
                <a:latin typeface="Verdana"/>
                <a:cs typeface="Verdana"/>
              </a:rPr>
              <a:t>2022</a:t>
            </a:r>
            <a:r>
              <a:rPr dirty="0" sz="1400" spc="4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contemplam</a:t>
            </a:r>
            <a:r>
              <a:rPr dirty="0" sz="1400" spc="4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alguma</a:t>
            </a:r>
            <a:r>
              <a:rPr dirty="0" sz="1400" spc="2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prática </a:t>
            </a:r>
            <a:r>
              <a:rPr dirty="0" sz="1400">
                <a:latin typeface="Verdana"/>
                <a:cs typeface="Verdana"/>
              </a:rPr>
              <a:t>ou</a:t>
            </a:r>
            <a:r>
              <a:rPr dirty="0" sz="1400" spc="-6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critério</a:t>
            </a:r>
            <a:r>
              <a:rPr dirty="0" sz="1400" spc="-7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de</a:t>
            </a:r>
            <a:r>
              <a:rPr dirty="0" sz="1400" spc="-60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sustentabilidade.</a:t>
            </a:r>
            <a:r>
              <a:rPr dirty="0" sz="1400" spc="-60">
                <a:latin typeface="Verdana"/>
                <a:cs typeface="Verdana"/>
              </a:rPr>
              <a:t> </a:t>
            </a:r>
            <a:r>
              <a:rPr dirty="0" sz="1400" spc="55">
                <a:latin typeface="Verdana"/>
                <a:cs typeface="Verdana"/>
              </a:rPr>
              <a:t>No</a:t>
            </a:r>
            <a:r>
              <a:rPr dirty="0" sz="1400" spc="-85">
                <a:latin typeface="Verdana"/>
                <a:cs typeface="Verdana"/>
              </a:rPr>
              <a:t> </a:t>
            </a:r>
            <a:r>
              <a:rPr dirty="0" sz="1400" spc="-25">
                <a:latin typeface="Verdana"/>
                <a:cs typeface="Verdana"/>
              </a:rPr>
              <a:t>ano </a:t>
            </a:r>
            <a:r>
              <a:rPr dirty="0" sz="1400">
                <a:latin typeface="Verdana"/>
                <a:cs typeface="Verdana"/>
              </a:rPr>
              <a:t>de</a:t>
            </a:r>
            <a:r>
              <a:rPr dirty="0" sz="1400" spc="-70">
                <a:latin typeface="Verdana"/>
                <a:cs typeface="Verdana"/>
              </a:rPr>
              <a:t> </a:t>
            </a:r>
            <a:r>
              <a:rPr dirty="0" sz="1400" spc="-165">
                <a:latin typeface="Verdana"/>
                <a:cs typeface="Verdana"/>
              </a:rPr>
              <a:t>2021,</a:t>
            </a:r>
            <a:r>
              <a:rPr dirty="0" sz="1400" spc="-65">
                <a:latin typeface="Verdana"/>
                <a:cs typeface="Verdana"/>
              </a:rPr>
              <a:t> </a:t>
            </a:r>
            <a:r>
              <a:rPr dirty="0" sz="1400" spc="-25">
                <a:latin typeface="Verdana"/>
                <a:cs typeface="Verdana"/>
              </a:rPr>
              <a:t>esse</a:t>
            </a:r>
            <a:r>
              <a:rPr dirty="0" sz="1400" spc="-6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percentual</a:t>
            </a:r>
            <a:r>
              <a:rPr dirty="0" sz="1400" spc="-8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foi</a:t>
            </a:r>
            <a:r>
              <a:rPr dirty="0" sz="1400" spc="-7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de</a:t>
            </a:r>
            <a:r>
              <a:rPr dirty="0" sz="1400" spc="-75">
                <a:latin typeface="Verdana"/>
                <a:cs typeface="Verdana"/>
              </a:rPr>
              <a:t> </a:t>
            </a:r>
            <a:r>
              <a:rPr dirty="0" sz="1400" spc="-170">
                <a:latin typeface="Verdana"/>
                <a:cs typeface="Verdana"/>
              </a:rPr>
              <a:t>30%,</a:t>
            </a:r>
            <a:r>
              <a:rPr dirty="0" sz="1400" spc="-60">
                <a:latin typeface="Verdana"/>
                <a:cs typeface="Verdana"/>
              </a:rPr>
              <a:t> </a:t>
            </a:r>
            <a:r>
              <a:rPr dirty="0" sz="1400" spc="-50">
                <a:latin typeface="Verdana"/>
                <a:cs typeface="Verdana"/>
              </a:rPr>
              <a:t>o </a:t>
            </a:r>
            <a:r>
              <a:rPr dirty="0" sz="1400">
                <a:latin typeface="Verdana"/>
                <a:cs typeface="Verdana"/>
              </a:rPr>
              <a:t>que</a:t>
            </a:r>
            <a:r>
              <a:rPr dirty="0" sz="1400" spc="-3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demonstra</a:t>
            </a:r>
            <a:r>
              <a:rPr dirty="0" sz="1400" spc="-55">
                <a:latin typeface="Verdana"/>
                <a:cs typeface="Verdana"/>
              </a:rPr>
              <a:t> </a:t>
            </a:r>
            <a:r>
              <a:rPr dirty="0" sz="1400" spc="90">
                <a:latin typeface="Verdana"/>
                <a:cs typeface="Verdana"/>
              </a:rPr>
              <a:t>um</a:t>
            </a:r>
            <a:r>
              <a:rPr dirty="0" sz="1400" spc="-4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avanço</a:t>
            </a:r>
            <a:r>
              <a:rPr dirty="0" sz="1400" spc="-5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no</a:t>
            </a:r>
            <a:r>
              <a:rPr dirty="0" sz="1400" spc="-40">
                <a:latin typeface="Verdana"/>
                <a:cs typeface="Verdana"/>
              </a:rPr>
              <a:t> </a:t>
            </a:r>
            <a:r>
              <a:rPr dirty="0" sz="1400" spc="-20">
                <a:latin typeface="Verdana"/>
                <a:cs typeface="Verdana"/>
              </a:rPr>
              <a:t>tema.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5" name="object 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50"/>
              </a:lnSpc>
            </a:pPr>
            <a:r>
              <a:rPr dirty="0" spc="-25"/>
              <a:t>18</a:t>
            </a:r>
          </a:p>
        </p:txBody>
      </p:sp>
      <p:sp>
        <p:nvSpPr>
          <p:cNvPr id="11" name="object 11" descr=""/>
          <p:cNvSpPr txBox="1"/>
          <p:nvPr/>
        </p:nvSpPr>
        <p:spPr>
          <a:xfrm>
            <a:off x="1068120" y="5719953"/>
            <a:ext cx="28130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75" b="1">
                <a:latin typeface="Tahoma"/>
                <a:cs typeface="Tahoma"/>
              </a:rPr>
              <a:t>Consumo</a:t>
            </a:r>
            <a:r>
              <a:rPr dirty="0" sz="1600" spc="15" b="1">
                <a:latin typeface="Tahoma"/>
                <a:cs typeface="Tahoma"/>
              </a:rPr>
              <a:t> </a:t>
            </a:r>
            <a:r>
              <a:rPr dirty="0" sz="1600" spc="80" b="1">
                <a:latin typeface="Tahoma"/>
                <a:cs typeface="Tahoma"/>
              </a:rPr>
              <a:t>de</a:t>
            </a:r>
            <a:r>
              <a:rPr dirty="0" sz="1600" spc="15" b="1">
                <a:latin typeface="Tahoma"/>
                <a:cs typeface="Tahoma"/>
              </a:rPr>
              <a:t> </a:t>
            </a:r>
            <a:r>
              <a:rPr dirty="0" sz="1600" spc="40" b="1">
                <a:latin typeface="Tahoma"/>
                <a:cs typeface="Tahoma"/>
              </a:rPr>
              <a:t>descartáveis</a:t>
            </a:r>
            <a:endParaRPr sz="1600">
              <a:latin typeface="Tahoma"/>
              <a:cs typeface="Tahoma"/>
            </a:endParaRPr>
          </a:p>
        </p:txBody>
      </p:sp>
      <p:graphicFrame>
        <p:nvGraphicFramePr>
          <p:cNvPr id="12" name="object 12" descr=""/>
          <p:cNvGraphicFramePr>
            <a:graphicFrameLocks noGrp="1"/>
          </p:cNvGraphicFramePr>
          <p:nvPr/>
        </p:nvGraphicFramePr>
        <p:xfrm>
          <a:off x="1080820" y="6308725"/>
          <a:ext cx="5831840" cy="1911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0395"/>
                <a:gridCol w="3865879"/>
              </a:tblGrid>
              <a:tr h="956310">
                <a:tc>
                  <a:txBody>
                    <a:bodyPr/>
                    <a:lstStyle/>
                    <a:p>
                      <a:pPr algn="r" marR="169545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dirty="0" sz="3600" spc="-409" b="1">
                          <a:latin typeface="Tahoma"/>
                          <a:cs typeface="Tahoma"/>
                        </a:rPr>
                        <a:t>100%</a:t>
                      </a:r>
                      <a:endParaRPr sz="3600">
                        <a:latin typeface="Tahoma"/>
                        <a:cs typeface="Tahoma"/>
                      </a:endParaRPr>
                    </a:p>
                  </a:txBody>
                  <a:tcPr marL="0" marR="0" marB="0" marT="164465">
                    <a:lnR w="76200">
                      <a:solidFill>
                        <a:srgbClr val="FFFFFF"/>
                      </a:solidFill>
                      <a:prstDash val="solid"/>
                    </a:lnR>
                    <a:lnB w="77724">
                      <a:solidFill>
                        <a:srgbClr val="FFFFFF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0975" marR="649605">
                        <a:lnSpc>
                          <a:spcPct val="101400"/>
                        </a:lnSpc>
                      </a:pPr>
                      <a:r>
                        <a:rPr dirty="0" sz="1400">
                          <a:latin typeface="Verdana"/>
                          <a:cs typeface="Verdana"/>
                        </a:rPr>
                        <a:t>de</a:t>
                      </a:r>
                      <a:r>
                        <a:rPr dirty="0" sz="1400" spc="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redução no consumo de</a:t>
                      </a:r>
                      <a:r>
                        <a:rPr dirty="0" sz="1400" spc="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0">
                          <a:latin typeface="Verdana"/>
                          <a:cs typeface="Verdana"/>
                        </a:rPr>
                        <a:t>copos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descartáveis.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29209">
                    <a:lnL w="76200">
                      <a:solidFill>
                        <a:srgbClr val="FFFFFF"/>
                      </a:solidFill>
                      <a:prstDash val="solid"/>
                    </a:lnL>
                    <a:lnB w="77724">
                      <a:solidFill>
                        <a:srgbClr val="FFFFFF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</a:tr>
              <a:tr h="955675">
                <a:tc>
                  <a:txBody>
                    <a:bodyPr/>
                    <a:lstStyle/>
                    <a:p>
                      <a:pPr algn="r" marR="169545">
                        <a:lnSpc>
                          <a:spcPct val="100000"/>
                        </a:lnSpc>
                        <a:spcBef>
                          <a:spcPts val="1600"/>
                        </a:spcBef>
                      </a:pPr>
                      <a:r>
                        <a:rPr dirty="0" sz="3600" spc="-409" b="1">
                          <a:latin typeface="Tahoma"/>
                          <a:cs typeface="Tahoma"/>
                        </a:rPr>
                        <a:t>100%</a:t>
                      </a:r>
                      <a:endParaRPr sz="3600">
                        <a:latin typeface="Tahoma"/>
                        <a:cs typeface="Tahoma"/>
                      </a:endParaRPr>
                    </a:p>
                  </a:txBody>
                  <a:tcPr marL="0" marR="0" marB="0" marT="203200">
                    <a:lnR w="76200">
                      <a:solidFill>
                        <a:srgbClr val="FFFFFF"/>
                      </a:solidFill>
                      <a:prstDash val="solid"/>
                    </a:lnR>
                    <a:lnT w="77724">
                      <a:solidFill>
                        <a:srgbClr val="FFFFFF"/>
                      </a:solidFill>
                      <a:prstDash val="solid"/>
                    </a:lnT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0975" marR="580390">
                        <a:lnSpc>
                          <a:spcPct val="102099"/>
                        </a:lnSpc>
                      </a:pPr>
                      <a:r>
                        <a:rPr dirty="0" sz="1400">
                          <a:latin typeface="Verdana"/>
                          <a:cs typeface="Verdana"/>
                        </a:rPr>
                        <a:t>de</a:t>
                      </a:r>
                      <a:r>
                        <a:rPr dirty="0" sz="1400" spc="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redução</a:t>
                      </a:r>
                      <a:r>
                        <a:rPr dirty="0" sz="1400" spc="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no</a:t>
                      </a:r>
                      <a:r>
                        <a:rPr dirty="0" sz="1400" spc="-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consumo</a:t>
                      </a:r>
                      <a:r>
                        <a:rPr dirty="0" sz="1400" spc="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de</a:t>
                      </a:r>
                      <a:r>
                        <a:rPr dirty="0" sz="1400" spc="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0">
                          <a:latin typeface="Verdana"/>
                          <a:cs typeface="Verdana"/>
                        </a:rPr>
                        <a:t>água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envasada</a:t>
                      </a:r>
                      <a:r>
                        <a:rPr dirty="0" sz="1400" spc="-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65">
                          <a:latin typeface="Verdana"/>
                          <a:cs typeface="Verdana"/>
                        </a:rPr>
                        <a:t>em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 embalagem</a:t>
                      </a:r>
                      <a:r>
                        <a:rPr dirty="0" sz="1400" spc="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plástica.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64769">
                    <a:lnL w="76200">
                      <a:solidFill>
                        <a:srgbClr val="FFFFFF"/>
                      </a:solidFill>
                      <a:prstDash val="solid"/>
                    </a:lnL>
                    <a:lnT w="77724">
                      <a:solidFill>
                        <a:srgbClr val="FFFFFF"/>
                      </a:solidFill>
                      <a:prstDash val="solid"/>
                    </a:lnT>
                    <a:solidFill>
                      <a:srgbClr val="B8CCE3"/>
                    </a:solidFill>
                  </a:tcPr>
                </a:tc>
              </a:tr>
            </a:tbl>
          </a:graphicData>
        </a:graphic>
      </p:graphicFrame>
      <p:sp>
        <p:nvSpPr>
          <p:cNvPr id="13" name="object 13" descr=""/>
          <p:cNvSpPr txBox="1"/>
          <p:nvPr/>
        </p:nvSpPr>
        <p:spPr>
          <a:xfrm>
            <a:off x="1068120" y="8453475"/>
            <a:ext cx="5613400" cy="7727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456565">
              <a:lnSpc>
                <a:spcPct val="116799"/>
              </a:lnSpc>
              <a:spcBef>
                <a:spcPts val="90"/>
              </a:spcBef>
            </a:pPr>
            <a:r>
              <a:rPr dirty="0" sz="1400" spc="75">
                <a:latin typeface="Verdana"/>
                <a:cs typeface="Verdana"/>
              </a:rPr>
              <a:t>Em</a:t>
            </a:r>
            <a:r>
              <a:rPr dirty="0" sz="1400" spc="-75">
                <a:latin typeface="Verdana"/>
                <a:cs typeface="Verdana"/>
              </a:rPr>
              <a:t> </a:t>
            </a:r>
            <a:r>
              <a:rPr dirty="0" sz="1400" spc="-160">
                <a:latin typeface="Verdana"/>
                <a:cs typeface="Verdana"/>
              </a:rPr>
              <a:t>2015,</a:t>
            </a:r>
            <a:r>
              <a:rPr dirty="0" sz="1400" spc="-5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o</a:t>
            </a:r>
            <a:r>
              <a:rPr dirty="0" sz="1400" spc="-70">
                <a:latin typeface="Verdana"/>
                <a:cs typeface="Verdana"/>
              </a:rPr>
              <a:t> </a:t>
            </a:r>
            <a:r>
              <a:rPr dirty="0" sz="1400" spc="-20">
                <a:latin typeface="Verdana"/>
                <a:cs typeface="Verdana"/>
              </a:rPr>
              <a:t>TRT4</a:t>
            </a:r>
            <a:r>
              <a:rPr dirty="0" sz="1400" spc="-8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consumia</a:t>
            </a:r>
            <a:r>
              <a:rPr dirty="0" sz="1400" spc="-65">
                <a:latin typeface="Verdana"/>
                <a:cs typeface="Verdana"/>
              </a:rPr>
              <a:t> </a:t>
            </a:r>
            <a:r>
              <a:rPr dirty="0" sz="1400" spc="-30">
                <a:latin typeface="Verdana"/>
                <a:cs typeface="Verdana"/>
              </a:rPr>
              <a:t>49.000</a:t>
            </a:r>
            <a:r>
              <a:rPr dirty="0" sz="1400" spc="-8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copos</a:t>
            </a:r>
            <a:r>
              <a:rPr dirty="0" sz="1400" spc="-6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plásticos</a:t>
            </a:r>
            <a:r>
              <a:rPr dirty="0" sz="1400" spc="-8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e</a:t>
            </a:r>
            <a:r>
              <a:rPr dirty="0" sz="1400" spc="-75">
                <a:latin typeface="Verdana"/>
                <a:cs typeface="Verdana"/>
              </a:rPr>
              <a:t> </a:t>
            </a:r>
            <a:r>
              <a:rPr dirty="0" sz="1400" spc="-125">
                <a:latin typeface="Verdana"/>
                <a:cs typeface="Verdana"/>
              </a:rPr>
              <a:t>11.900 </a:t>
            </a:r>
            <a:r>
              <a:rPr dirty="0" sz="1400" spc="-20">
                <a:latin typeface="Verdana"/>
                <a:cs typeface="Verdana"/>
              </a:rPr>
              <a:t>garrafas</a:t>
            </a:r>
            <a:r>
              <a:rPr dirty="0" sz="1400" spc="-60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plásticas</a:t>
            </a:r>
            <a:r>
              <a:rPr dirty="0" sz="1400" spc="-7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de</a:t>
            </a:r>
            <a:r>
              <a:rPr dirty="0" sz="1400" spc="-6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água</a:t>
            </a:r>
            <a:r>
              <a:rPr dirty="0" sz="1400" spc="-6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ao</a:t>
            </a:r>
            <a:r>
              <a:rPr dirty="0" sz="1400" spc="-55">
                <a:latin typeface="Verdana"/>
                <a:cs typeface="Verdana"/>
              </a:rPr>
              <a:t> </a:t>
            </a:r>
            <a:r>
              <a:rPr dirty="0" sz="1400" spc="-45">
                <a:latin typeface="Verdana"/>
                <a:cs typeface="Verdana"/>
              </a:rPr>
              <a:t>ano.</a:t>
            </a:r>
            <a:r>
              <a:rPr dirty="0" sz="1400" spc="-6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Desde</a:t>
            </a:r>
            <a:r>
              <a:rPr dirty="0" sz="1400" spc="-50">
                <a:latin typeface="Verdana"/>
                <a:cs typeface="Verdana"/>
              </a:rPr>
              <a:t> </a:t>
            </a:r>
            <a:r>
              <a:rPr dirty="0" sz="1400" spc="-85">
                <a:latin typeface="Verdana"/>
                <a:cs typeface="Verdana"/>
              </a:rPr>
              <a:t>2020,</a:t>
            </a:r>
            <a:r>
              <a:rPr dirty="0" sz="1400" spc="-50">
                <a:latin typeface="Verdana"/>
                <a:cs typeface="Verdana"/>
              </a:rPr>
              <a:t> </a:t>
            </a:r>
            <a:r>
              <a:rPr dirty="0" sz="1400" spc="-35">
                <a:latin typeface="Verdana"/>
                <a:cs typeface="Verdana"/>
              </a:rPr>
              <a:t>essa</a:t>
            </a:r>
            <a:r>
              <a:rPr dirty="0" sz="1400" spc="-7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redução</a:t>
            </a:r>
            <a:r>
              <a:rPr dirty="0" sz="1400" spc="-75">
                <a:latin typeface="Verdana"/>
                <a:cs typeface="Verdana"/>
              </a:rPr>
              <a:t> </a:t>
            </a:r>
            <a:r>
              <a:rPr dirty="0" sz="1400" spc="-50">
                <a:latin typeface="Verdana"/>
                <a:cs typeface="Verdana"/>
              </a:rPr>
              <a:t>é </a:t>
            </a:r>
            <a:r>
              <a:rPr dirty="0" sz="1400">
                <a:latin typeface="Verdana"/>
                <a:cs typeface="Verdana"/>
              </a:rPr>
              <a:t>de</a:t>
            </a:r>
            <a:r>
              <a:rPr dirty="0" sz="1400" spc="-40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100%.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080820" y="3822318"/>
            <a:ext cx="185229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16255">
              <a:lnSpc>
                <a:spcPct val="100000"/>
              </a:lnSpc>
              <a:spcBef>
                <a:spcPts val="100"/>
              </a:spcBef>
            </a:pPr>
            <a:r>
              <a:rPr dirty="0" sz="3200" spc="-290" b="1">
                <a:latin typeface="Tahoma"/>
                <a:cs typeface="Tahoma"/>
              </a:rPr>
              <a:t>49%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8120" y="1052830"/>
            <a:ext cx="320167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125"/>
              <a:t>Administração</a:t>
            </a:r>
            <a:endParaRPr sz="3200"/>
          </a:p>
        </p:txBody>
      </p:sp>
      <p:sp>
        <p:nvSpPr>
          <p:cNvPr id="3" name="object 3" descr=""/>
          <p:cNvSpPr txBox="1"/>
          <p:nvPr/>
        </p:nvSpPr>
        <p:spPr>
          <a:xfrm>
            <a:off x="1068120" y="2339696"/>
            <a:ext cx="3888740" cy="2613660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dirty="0" sz="1400" b="1">
                <a:latin typeface="Arial"/>
                <a:cs typeface="Arial"/>
              </a:rPr>
              <a:t>Francisco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Rossal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de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Araújo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1400" spc="-10">
                <a:latin typeface="Arial MT"/>
                <a:cs typeface="Arial MT"/>
              </a:rPr>
              <a:t>Presidente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5"/>
              </a:spcBef>
            </a:pP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400" b="1">
                <a:latin typeface="Arial"/>
                <a:cs typeface="Arial"/>
              </a:rPr>
              <a:t>Ricardo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Hofmeister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de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Almeida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Martins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Costa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1400">
                <a:latin typeface="Arial MT"/>
                <a:cs typeface="Arial MT"/>
              </a:rPr>
              <a:t>Vice-</a:t>
            </a:r>
            <a:r>
              <a:rPr dirty="0" sz="1400" spc="-10">
                <a:latin typeface="Arial MT"/>
                <a:cs typeface="Arial MT"/>
              </a:rPr>
              <a:t>Presidente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5"/>
              </a:spcBef>
            </a:pP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b="1">
                <a:latin typeface="Arial"/>
                <a:cs typeface="Arial"/>
              </a:rPr>
              <a:t>Raul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Zoratto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Sanvicente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1400">
                <a:latin typeface="Arial MT"/>
                <a:cs typeface="Arial MT"/>
              </a:rPr>
              <a:t>Corregedor</a:t>
            </a:r>
            <a:r>
              <a:rPr dirty="0" sz="1400" spc="-10">
                <a:latin typeface="Arial MT"/>
                <a:cs typeface="Arial MT"/>
              </a:rPr>
              <a:t> Regional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400" b="1">
                <a:latin typeface="Arial"/>
                <a:cs typeface="Arial"/>
              </a:rPr>
              <a:t>Laís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Helena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Jaeger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Nicotti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1400" spc="-10">
                <a:latin typeface="Arial MT"/>
                <a:cs typeface="Arial MT"/>
              </a:rPr>
              <a:t>Vice-</a:t>
            </a:r>
            <a:r>
              <a:rPr dirty="0" sz="1400">
                <a:latin typeface="Arial MT"/>
                <a:cs typeface="Arial MT"/>
              </a:rPr>
              <a:t>corregedora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Regional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1099185" y="1880361"/>
            <a:ext cx="1329690" cy="13970"/>
          </a:xfrm>
          <a:custGeom>
            <a:avLst/>
            <a:gdLst/>
            <a:ahLst/>
            <a:cxnLst/>
            <a:rect l="l" t="t" r="r" b="b"/>
            <a:pathLst>
              <a:path w="1329689" h="13969">
                <a:moveTo>
                  <a:pt x="0" y="13970"/>
                </a:moveTo>
                <a:lnTo>
                  <a:pt x="132969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6360">
              <a:lnSpc>
                <a:spcPts val="1650"/>
              </a:lnSpc>
            </a:pPr>
            <a:r>
              <a:rPr dirty="0" spc="-50"/>
              <a:t>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403975" y="9855327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215900" y="0"/>
                </a:moveTo>
                <a:lnTo>
                  <a:pt x="166391" y="5701"/>
                </a:lnTo>
                <a:lnTo>
                  <a:pt x="120946" y="21943"/>
                </a:lnTo>
                <a:lnTo>
                  <a:pt x="80859" y="47430"/>
                </a:lnTo>
                <a:lnTo>
                  <a:pt x="47426" y="80864"/>
                </a:lnTo>
                <a:lnTo>
                  <a:pt x="21941" y="120951"/>
                </a:lnTo>
                <a:lnTo>
                  <a:pt x="5701" y="166395"/>
                </a:lnTo>
                <a:lnTo>
                  <a:pt x="0" y="215899"/>
                </a:lnTo>
                <a:lnTo>
                  <a:pt x="5701" y="265404"/>
                </a:lnTo>
                <a:lnTo>
                  <a:pt x="21941" y="310848"/>
                </a:lnTo>
                <a:lnTo>
                  <a:pt x="47426" y="350935"/>
                </a:lnTo>
                <a:lnTo>
                  <a:pt x="80859" y="384369"/>
                </a:lnTo>
                <a:lnTo>
                  <a:pt x="120946" y="409856"/>
                </a:lnTo>
                <a:lnTo>
                  <a:pt x="166391" y="426098"/>
                </a:lnTo>
                <a:lnTo>
                  <a:pt x="215900" y="431799"/>
                </a:lnTo>
                <a:lnTo>
                  <a:pt x="265408" y="426098"/>
                </a:lnTo>
                <a:lnTo>
                  <a:pt x="310853" y="409856"/>
                </a:lnTo>
                <a:lnTo>
                  <a:pt x="350940" y="384369"/>
                </a:lnTo>
                <a:lnTo>
                  <a:pt x="384373" y="350935"/>
                </a:lnTo>
                <a:lnTo>
                  <a:pt x="409858" y="310848"/>
                </a:lnTo>
                <a:lnTo>
                  <a:pt x="426098" y="265404"/>
                </a:lnTo>
                <a:lnTo>
                  <a:pt x="431800" y="215899"/>
                </a:lnTo>
                <a:lnTo>
                  <a:pt x="426098" y="166395"/>
                </a:lnTo>
                <a:lnTo>
                  <a:pt x="409858" y="120951"/>
                </a:lnTo>
                <a:lnTo>
                  <a:pt x="384373" y="80864"/>
                </a:lnTo>
                <a:lnTo>
                  <a:pt x="350940" y="47430"/>
                </a:lnTo>
                <a:lnTo>
                  <a:pt x="310853" y="21943"/>
                </a:lnTo>
                <a:lnTo>
                  <a:pt x="265408" y="5701"/>
                </a:lnTo>
                <a:lnTo>
                  <a:pt x="21590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1068120" y="1061974"/>
            <a:ext cx="5790565" cy="82524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55" b="1">
                <a:latin typeface="Tahoma"/>
                <a:cs typeface="Tahoma"/>
              </a:rPr>
              <a:t>Comentários</a:t>
            </a:r>
            <a:r>
              <a:rPr dirty="0" sz="1600" spc="20" b="1">
                <a:latin typeface="Tahoma"/>
                <a:cs typeface="Tahoma"/>
              </a:rPr>
              <a:t> </a:t>
            </a:r>
            <a:r>
              <a:rPr dirty="0" sz="1600" b="1">
                <a:latin typeface="Tahoma"/>
                <a:cs typeface="Tahoma"/>
              </a:rPr>
              <a:t>a</a:t>
            </a:r>
            <a:r>
              <a:rPr dirty="0" sz="1600" spc="35" b="1">
                <a:latin typeface="Tahoma"/>
                <a:cs typeface="Tahoma"/>
              </a:rPr>
              <a:t> </a:t>
            </a:r>
            <a:r>
              <a:rPr dirty="0" sz="1600" spc="50" b="1">
                <a:latin typeface="Tahoma"/>
                <a:cs typeface="Tahoma"/>
              </a:rPr>
              <a:t>respeito</a:t>
            </a:r>
            <a:r>
              <a:rPr dirty="0" sz="1600" spc="15" b="1">
                <a:latin typeface="Tahoma"/>
                <a:cs typeface="Tahoma"/>
              </a:rPr>
              <a:t> </a:t>
            </a:r>
            <a:r>
              <a:rPr dirty="0" sz="1600" spc="60" b="1">
                <a:latin typeface="Tahoma"/>
                <a:cs typeface="Tahoma"/>
              </a:rPr>
              <a:t>das</a:t>
            </a:r>
            <a:r>
              <a:rPr dirty="0" sz="1600" spc="20" b="1">
                <a:latin typeface="Tahoma"/>
                <a:cs typeface="Tahoma"/>
              </a:rPr>
              <a:t> </a:t>
            </a:r>
            <a:r>
              <a:rPr dirty="0" sz="1600" spc="60" b="1">
                <a:latin typeface="Tahoma"/>
                <a:cs typeface="Tahoma"/>
              </a:rPr>
              <a:t>metas</a:t>
            </a:r>
            <a:r>
              <a:rPr dirty="0" sz="1600" spc="20" b="1">
                <a:latin typeface="Tahoma"/>
                <a:cs typeface="Tahoma"/>
              </a:rPr>
              <a:t> </a:t>
            </a:r>
            <a:r>
              <a:rPr dirty="0" sz="1600" spc="60" b="1">
                <a:latin typeface="Tahoma"/>
                <a:cs typeface="Tahoma"/>
              </a:rPr>
              <a:t>não</a:t>
            </a:r>
            <a:r>
              <a:rPr dirty="0" sz="1600" spc="15" b="1">
                <a:latin typeface="Tahoma"/>
                <a:cs typeface="Tahoma"/>
              </a:rPr>
              <a:t> </a:t>
            </a:r>
            <a:r>
              <a:rPr dirty="0" sz="1600" spc="40" b="1">
                <a:latin typeface="Tahoma"/>
                <a:cs typeface="Tahoma"/>
              </a:rPr>
              <a:t>atingidas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5"/>
              </a:spcBef>
            </a:pP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400" b="1">
                <a:latin typeface="Tahoma"/>
                <a:cs typeface="Tahoma"/>
              </a:rPr>
              <a:t>Indicador</a:t>
            </a:r>
            <a:r>
              <a:rPr dirty="0" sz="1400" spc="70" b="1">
                <a:latin typeface="Tahoma"/>
                <a:cs typeface="Tahoma"/>
              </a:rPr>
              <a:t> </a:t>
            </a:r>
            <a:r>
              <a:rPr dirty="0" sz="1400" spc="-180" b="1">
                <a:latin typeface="Tahoma"/>
                <a:cs typeface="Tahoma"/>
              </a:rPr>
              <a:t>11.4</a:t>
            </a:r>
            <a:r>
              <a:rPr dirty="0" sz="1400" spc="85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-</a:t>
            </a:r>
            <a:r>
              <a:rPr dirty="0" sz="1400" spc="80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“Gasto</a:t>
            </a:r>
            <a:r>
              <a:rPr dirty="0" sz="1400" spc="75" b="1">
                <a:latin typeface="Tahoma"/>
                <a:cs typeface="Tahoma"/>
              </a:rPr>
              <a:t> </a:t>
            </a:r>
            <a:r>
              <a:rPr dirty="0" sz="1400" spc="85" b="1">
                <a:latin typeface="Tahoma"/>
                <a:cs typeface="Tahoma"/>
              </a:rPr>
              <a:t>com</a:t>
            </a:r>
            <a:r>
              <a:rPr dirty="0" sz="1400" spc="80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vigilância</a:t>
            </a:r>
            <a:r>
              <a:rPr dirty="0" sz="1400" spc="70" b="1">
                <a:latin typeface="Tahoma"/>
                <a:cs typeface="Tahoma"/>
              </a:rPr>
              <a:t> </a:t>
            </a:r>
            <a:r>
              <a:rPr dirty="0" sz="1400" spc="-10" b="1">
                <a:latin typeface="Tahoma"/>
                <a:cs typeface="Tahoma"/>
              </a:rPr>
              <a:t>eletrônica”</a:t>
            </a:r>
            <a:endParaRPr sz="1400">
              <a:latin typeface="Tahoma"/>
              <a:cs typeface="Tahoma"/>
            </a:endParaRPr>
          </a:p>
          <a:p>
            <a:pPr algn="just" marL="12700" marR="5080" indent="456565">
              <a:lnSpc>
                <a:spcPct val="116700"/>
              </a:lnSpc>
              <a:spcBef>
                <a:spcPts val="10"/>
              </a:spcBef>
            </a:pPr>
            <a:r>
              <a:rPr dirty="0" sz="1400" spc="75">
                <a:latin typeface="Verdana"/>
                <a:cs typeface="Verdana"/>
              </a:rPr>
              <a:t>Em</a:t>
            </a:r>
            <a:r>
              <a:rPr dirty="0" sz="1400" spc="85">
                <a:latin typeface="Verdana"/>
                <a:cs typeface="Verdana"/>
              </a:rPr>
              <a:t> </a:t>
            </a:r>
            <a:r>
              <a:rPr dirty="0" sz="1400" spc="-105">
                <a:latin typeface="Verdana"/>
                <a:cs typeface="Verdana"/>
              </a:rPr>
              <a:t>2022,</a:t>
            </a:r>
            <a:r>
              <a:rPr dirty="0" sz="1400" spc="9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foi</a:t>
            </a:r>
            <a:r>
              <a:rPr dirty="0" sz="1400" spc="8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necessário</a:t>
            </a:r>
            <a:r>
              <a:rPr dirty="0" sz="1400" spc="85">
                <a:latin typeface="Verdana"/>
                <a:cs typeface="Verdana"/>
              </a:rPr>
              <a:t> </a:t>
            </a:r>
            <a:r>
              <a:rPr dirty="0" sz="1400" spc="-15">
                <a:latin typeface="Verdana"/>
                <a:cs typeface="Verdana"/>
              </a:rPr>
              <a:t>atualizar</a:t>
            </a:r>
            <a:r>
              <a:rPr dirty="0" sz="1400" spc="85">
                <a:latin typeface="Verdana"/>
                <a:cs typeface="Verdana"/>
              </a:rPr>
              <a:t> </a:t>
            </a:r>
            <a:r>
              <a:rPr dirty="0" sz="1400" spc="25">
                <a:latin typeface="Verdana"/>
                <a:cs typeface="Verdana"/>
              </a:rPr>
              <a:t>equipamentos</a:t>
            </a:r>
            <a:r>
              <a:rPr dirty="0" sz="1400" spc="9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obsoletos</a:t>
            </a:r>
            <a:r>
              <a:rPr dirty="0" sz="1400" spc="-30">
                <a:latin typeface="Verdana"/>
                <a:cs typeface="Verdana"/>
              </a:rPr>
              <a:t> </a:t>
            </a:r>
            <a:r>
              <a:rPr dirty="0" sz="1400" spc="40">
                <a:latin typeface="Verdana"/>
                <a:cs typeface="Verdana"/>
              </a:rPr>
              <a:t>no</a:t>
            </a:r>
            <a:r>
              <a:rPr dirty="0" sz="1400" spc="220">
                <a:latin typeface="Verdana"/>
                <a:cs typeface="Verdana"/>
              </a:rPr>
              <a:t> </a:t>
            </a:r>
            <a:r>
              <a:rPr dirty="0" sz="1400" spc="20">
                <a:latin typeface="Verdana"/>
                <a:cs typeface="Verdana"/>
              </a:rPr>
              <a:t>parque</a:t>
            </a:r>
            <a:r>
              <a:rPr dirty="0" sz="1400" spc="215">
                <a:latin typeface="Verdana"/>
                <a:cs typeface="Verdana"/>
              </a:rPr>
              <a:t> </a:t>
            </a:r>
            <a:r>
              <a:rPr dirty="0" sz="1400" spc="25">
                <a:latin typeface="Verdana"/>
                <a:cs typeface="Verdana"/>
              </a:rPr>
              <a:t>tecnológico</a:t>
            </a:r>
            <a:r>
              <a:rPr dirty="0" sz="1400" spc="220">
                <a:latin typeface="Verdana"/>
                <a:cs typeface="Verdana"/>
              </a:rPr>
              <a:t> </a:t>
            </a:r>
            <a:r>
              <a:rPr dirty="0" sz="1400" spc="40">
                <a:latin typeface="Verdana"/>
                <a:cs typeface="Verdana"/>
              </a:rPr>
              <a:t>de</a:t>
            </a:r>
            <a:r>
              <a:rPr dirty="0" sz="1400" spc="22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segurança,</a:t>
            </a:r>
            <a:r>
              <a:rPr dirty="0" sz="1400" spc="215">
                <a:latin typeface="Verdana"/>
                <a:cs typeface="Verdana"/>
              </a:rPr>
              <a:t> </a:t>
            </a:r>
            <a:r>
              <a:rPr dirty="0" sz="1400" spc="25">
                <a:latin typeface="Verdana"/>
                <a:cs typeface="Verdana"/>
              </a:rPr>
              <a:t>o</a:t>
            </a:r>
            <a:r>
              <a:rPr dirty="0" sz="1400" spc="220">
                <a:latin typeface="Verdana"/>
                <a:cs typeface="Verdana"/>
              </a:rPr>
              <a:t> </a:t>
            </a:r>
            <a:r>
              <a:rPr dirty="0" sz="1400" spc="35">
                <a:latin typeface="Verdana"/>
                <a:cs typeface="Verdana"/>
              </a:rPr>
              <a:t>que</a:t>
            </a:r>
            <a:r>
              <a:rPr dirty="0" sz="1400" spc="21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acarretou</a:t>
            </a:r>
            <a:r>
              <a:rPr dirty="0" sz="1400" spc="21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gastos</a:t>
            </a:r>
            <a:r>
              <a:rPr dirty="0" sz="1400" spc="-30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excedentes</a:t>
            </a:r>
            <a:r>
              <a:rPr dirty="0" sz="1400" spc="-130">
                <a:latin typeface="Verdana"/>
                <a:cs typeface="Verdana"/>
              </a:rPr>
              <a:t> </a:t>
            </a:r>
            <a:r>
              <a:rPr dirty="0" sz="1400" spc="-20">
                <a:latin typeface="Verdana"/>
                <a:cs typeface="Verdana"/>
              </a:rPr>
              <a:t>à</a:t>
            </a:r>
            <a:r>
              <a:rPr dirty="0" sz="1400" spc="-150">
                <a:latin typeface="Verdana"/>
                <a:cs typeface="Verdana"/>
              </a:rPr>
              <a:t> </a:t>
            </a:r>
            <a:r>
              <a:rPr dirty="0" sz="1400" spc="30">
                <a:latin typeface="Verdana"/>
                <a:cs typeface="Verdana"/>
              </a:rPr>
              <a:t>meta</a:t>
            </a:r>
            <a:r>
              <a:rPr dirty="0" sz="1400" spc="-135">
                <a:latin typeface="Verdana"/>
                <a:cs typeface="Verdana"/>
              </a:rPr>
              <a:t> </a:t>
            </a:r>
            <a:r>
              <a:rPr dirty="0" sz="1400" spc="45">
                <a:latin typeface="Verdana"/>
                <a:cs typeface="Verdana"/>
              </a:rPr>
              <a:t>do</a:t>
            </a:r>
            <a:r>
              <a:rPr dirty="0" sz="1400" spc="-140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indicador.</a:t>
            </a:r>
            <a:r>
              <a:rPr dirty="0" sz="1400" spc="-140">
                <a:latin typeface="Verdana"/>
                <a:cs typeface="Verdana"/>
              </a:rPr>
              <a:t> </a:t>
            </a:r>
            <a:r>
              <a:rPr dirty="0" sz="1400" spc="30">
                <a:latin typeface="Verdana"/>
                <a:cs typeface="Verdana"/>
              </a:rPr>
              <a:t>Além</a:t>
            </a:r>
            <a:r>
              <a:rPr dirty="0" sz="1400" spc="-130">
                <a:latin typeface="Verdana"/>
                <a:cs typeface="Verdana"/>
              </a:rPr>
              <a:t> </a:t>
            </a:r>
            <a:r>
              <a:rPr dirty="0" sz="1400" spc="-45">
                <a:latin typeface="Verdana"/>
                <a:cs typeface="Verdana"/>
              </a:rPr>
              <a:t>disso,</a:t>
            </a:r>
            <a:r>
              <a:rPr dirty="0" sz="1400" spc="-130">
                <a:latin typeface="Verdana"/>
                <a:cs typeface="Verdana"/>
              </a:rPr>
              <a:t> </a:t>
            </a:r>
            <a:r>
              <a:rPr dirty="0" sz="1400" spc="45">
                <a:latin typeface="Verdana"/>
                <a:cs typeface="Verdana"/>
              </a:rPr>
              <a:t>também</a:t>
            </a:r>
            <a:r>
              <a:rPr dirty="0" sz="1400" spc="-125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ocorreram </a:t>
            </a:r>
            <a:r>
              <a:rPr dirty="0" sz="1400" spc="25">
                <a:latin typeface="Verdana"/>
                <a:cs typeface="Verdana"/>
              </a:rPr>
              <a:t>pagamentos</a:t>
            </a:r>
            <a:r>
              <a:rPr dirty="0" sz="1400" spc="-125">
                <a:latin typeface="Verdana"/>
                <a:cs typeface="Verdana"/>
              </a:rPr>
              <a:t> </a:t>
            </a:r>
            <a:r>
              <a:rPr dirty="0" sz="1400" spc="30">
                <a:latin typeface="Verdana"/>
                <a:cs typeface="Verdana"/>
              </a:rPr>
              <a:t>de</a:t>
            </a:r>
            <a:r>
              <a:rPr dirty="0" sz="1400" spc="-120">
                <a:latin typeface="Verdana"/>
                <a:cs typeface="Verdana"/>
              </a:rPr>
              <a:t> </a:t>
            </a:r>
            <a:r>
              <a:rPr dirty="0" sz="1400" spc="-25">
                <a:latin typeface="Verdana"/>
                <a:cs typeface="Verdana"/>
              </a:rPr>
              <a:t>valores</a:t>
            </a:r>
            <a:r>
              <a:rPr dirty="0" sz="1400" spc="-12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referentes</a:t>
            </a:r>
            <a:r>
              <a:rPr dirty="0" sz="1400" spc="-130">
                <a:latin typeface="Verdana"/>
                <a:cs typeface="Verdana"/>
              </a:rPr>
              <a:t> </a:t>
            </a:r>
            <a:r>
              <a:rPr dirty="0" sz="1400" spc="-20">
                <a:latin typeface="Verdana"/>
                <a:cs typeface="Verdana"/>
              </a:rPr>
              <a:t>a</a:t>
            </a:r>
            <a:r>
              <a:rPr dirty="0" sz="1400" spc="-125">
                <a:latin typeface="Verdana"/>
                <a:cs typeface="Verdana"/>
              </a:rPr>
              <a:t> </a:t>
            </a:r>
            <a:r>
              <a:rPr dirty="0" sz="1400" spc="-15">
                <a:latin typeface="Verdana"/>
                <a:cs typeface="Verdana"/>
              </a:rPr>
              <a:t>serviços</a:t>
            </a:r>
            <a:r>
              <a:rPr dirty="0" sz="1400" spc="-140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realizados</a:t>
            </a:r>
            <a:r>
              <a:rPr dirty="0" sz="1400" spc="-125">
                <a:latin typeface="Verdana"/>
                <a:cs typeface="Verdana"/>
              </a:rPr>
              <a:t> </a:t>
            </a:r>
            <a:r>
              <a:rPr dirty="0" sz="1400" spc="65">
                <a:latin typeface="Verdana"/>
                <a:cs typeface="Verdana"/>
              </a:rPr>
              <a:t>em</a:t>
            </a:r>
            <a:r>
              <a:rPr dirty="0" sz="1400" spc="-125">
                <a:latin typeface="Verdana"/>
                <a:cs typeface="Verdana"/>
              </a:rPr>
              <a:t> </a:t>
            </a:r>
            <a:r>
              <a:rPr dirty="0" sz="1400" spc="-155">
                <a:latin typeface="Verdana"/>
                <a:cs typeface="Verdana"/>
              </a:rPr>
              <a:t>2021.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45"/>
              </a:spcBef>
            </a:pP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400" b="1">
                <a:latin typeface="Tahoma"/>
                <a:cs typeface="Tahoma"/>
              </a:rPr>
              <a:t>Indicador</a:t>
            </a:r>
            <a:r>
              <a:rPr dirty="0" sz="1400" spc="20" b="1">
                <a:latin typeface="Tahoma"/>
                <a:cs typeface="Tahoma"/>
              </a:rPr>
              <a:t> </a:t>
            </a:r>
            <a:r>
              <a:rPr dirty="0" sz="1400" spc="-210" b="1">
                <a:latin typeface="Tahoma"/>
                <a:cs typeface="Tahoma"/>
              </a:rPr>
              <a:t>13.1</a:t>
            </a:r>
            <a:r>
              <a:rPr dirty="0" sz="1400" spc="30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-</a:t>
            </a:r>
            <a:r>
              <a:rPr dirty="0" sz="1400" spc="30" b="1">
                <a:latin typeface="Tahoma"/>
                <a:cs typeface="Tahoma"/>
              </a:rPr>
              <a:t> </a:t>
            </a:r>
            <a:r>
              <a:rPr dirty="0" sz="1400" spc="-10" b="1">
                <a:latin typeface="Tahoma"/>
                <a:cs typeface="Tahoma"/>
              </a:rPr>
              <a:t>“Quilometragem”</a:t>
            </a:r>
            <a:endParaRPr sz="1400">
              <a:latin typeface="Tahoma"/>
              <a:cs typeface="Tahoma"/>
            </a:endParaRPr>
          </a:p>
          <a:p>
            <a:pPr algn="just" marL="12700" marR="5080" indent="456565">
              <a:lnSpc>
                <a:spcPct val="116799"/>
              </a:lnSpc>
              <a:spcBef>
                <a:spcPts val="5"/>
              </a:spcBef>
            </a:pPr>
            <a:r>
              <a:rPr dirty="0" sz="1400">
                <a:latin typeface="Verdana"/>
                <a:cs typeface="Verdana"/>
              </a:rPr>
              <a:t>As</a:t>
            </a:r>
            <a:r>
              <a:rPr dirty="0" sz="1400" spc="28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demandas</a:t>
            </a:r>
            <a:r>
              <a:rPr dirty="0" sz="1400" spc="27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por</a:t>
            </a:r>
            <a:r>
              <a:rPr dirty="0" sz="1400" spc="27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transporte</a:t>
            </a:r>
            <a:r>
              <a:rPr dirty="0" sz="1400" spc="28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aumentaram</a:t>
            </a:r>
            <a:r>
              <a:rPr dirty="0" sz="1400" spc="270">
                <a:latin typeface="Verdana"/>
                <a:cs typeface="Verdana"/>
              </a:rPr>
              <a:t> </a:t>
            </a:r>
            <a:r>
              <a:rPr dirty="0" sz="1400" spc="65">
                <a:latin typeface="Verdana"/>
                <a:cs typeface="Verdana"/>
              </a:rPr>
              <a:t>em</a:t>
            </a:r>
            <a:r>
              <a:rPr dirty="0" sz="1400" spc="270">
                <a:latin typeface="Verdana"/>
                <a:cs typeface="Verdana"/>
              </a:rPr>
              <a:t> </a:t>
            </a:r>
            <a:r>
              <a:rPr dirty="0" sz="1400" spc="-35">
                <a:latin typeface="Verdana"/>
                <a:cs typeface="Verdana"/>
              </a:rPr>
              <a:t>2022,</a:t>
            </a:r>
            <a:r>
              <a:rPr dirty="0" sz="1400" spc="290">
                <a:latin typeface="Verdana"/>
                <a:cs typeface="Verdana"/>
              </a:rPr>
              <a:t> </a:t>
            </a:r>
            <a:r>
              <a:rPr dirty="0" sz="1400" spc="40">
                <a:latin typeface="Verdana"/>
                <a:cs typeface="Verdana"/>
              </a:rPr>
              <a:t>em </a:t>
            </a:r>
            <a:r>
              <a:rPr dirty="0" sz="1400">
                <a:latin typeface="Verdana"/>
                <a:cs typeface="Verdana"/>
              </a:rPr>
              <a:t>razão</a:t>
            </a:r>
            <a:r>
              <a:rPr dirty="0" sz="1400" spc="33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da</a:t>
            </a:r>
            <a:r>
              <a:rPr dirty="0" sz="1400" spc="32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retomada</a:t>
            </a:r>
            <a:r>
              <a:rPr dirty="0" sz="1400" spc="34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das</a:t>
            </a:r>
            <a:r>
              <a:rPr dirty="0" sz="1400" spc="32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atividades</a:t>
            </a:r>
            <a:r>
              <a:rPr dirty="0" sz="1400" spc="34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presenciais,</a:t>
            </a:r>
            <a:r>
              <a:rPr dirty="0" sz="1400" spc="34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e</a:t>
            </a:r>
            <a:r>
              <a:rPr dirty="0" sz="1400" spc="33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elevaram</a:t>
            </a:r>
            <a:r>
              <a:rPr dirty="0" sz="1400" spc="320">
                <a:latin typeface="Verdana"/>
                <a:cs typeface="Verdana"/>
              </a:rPr>
              <a:t> </a:t>
            </a:r>
            <a:r>
              <a:rPr dirty="0" sz="1400" spc="-50">
                <a:latin typeface="Verdana"/>
                <a:cs typeface="Verdana"/>
              </a:rPr>
              <a:t>a </a:t>
            </a:r>
            <a:r>
              <a:rPr dirty="0" sz="1400">
                <a:latin typeface="Verdana"/>
                <a:cs typeface="Verdana"/>
              </a:rPr>
              <a:t>quantidade</a:t>
            </a:r>
            <a:r>
              <a:rPr dirty="0" sz="1400" spc="114">
                <a:latin typeface="Verdana"/>
                <a:cs typeface="Verdana"/>
              </a:rPr>
              <a:t>  </a:t>
            </a:r>
            <a:r>
              <a:rPr dirty="0" sz="1400">
                <a:latin typeface="Verdana"/>
                <a:cs typeface="Verdana"/>
              </a:rPr>
              <a:t>e</a:t>
            </a:r>
            <a:r>
              <a:rPr dirty="0" sz="1400" spc="114">
                <a:latin typeface="Verdana"/>
                <a:cs typeface="Verdana"/>
              </a:rPr>
              <a:t>  </a:t>
            </a:r>
            <a:r>
              <a:rPr dirty="0" sz="1400">
                <a:latin typeface="Verdana"/>
                <a:cs typeface="Verdana"/>
              </a:rPr>
              <a:t>a</a:t>
            </a:r>
            <a:r>
              <a:rPr dirty="0" sz="1400" spc="110">
                <a:latin typeface="Verdana"/>
                <a:cs typeface="Verdana"/>
              </a:rPr>
              <a:t>  </a:t>
            </a:r>
            <a:r>
              <a:rPr dirty="0" sz="1400">
                <a:latin typeface="Verdana"/>
                <a:cs typeface="Verdana"/>
              </a:rPr>
              <a:t>frequência</a:t>
            </a:r>
            <a:r>
              <a:rPr dirty="0" sz="1400" spc="114">
                <a:latin typeface="Verdana"/>
                <a:cs typeface="Verdana"/>
              </a:rPr>
              <a:t>  </a:t>
            </a:r>
            <a:r>
              <a:rPr dirty="0" sz="1400">
                <a:latin typeface="Verdana"/>
                <a:cs typeface="Verdana"/>
              </a:rPr>
              <a:t>de</a:t>
            </a:r>
            <a:r>
              <a:rPr dirty="0" sz="1400" spc="114">
                <a:latin typeface="Verdana"/>
                <a:cs typeface="Verdana"/>
              </a:rPr>
              <a:t>  </a:t>
            </a:r>
            <a:r>
              <a:rPr dirty="0" sz="1400">
                <a:latin typeface="Verdana"/>
                <a:cs typeface="Verdana"/>
              </a:rPr>
              <a:t>viagens</a:t>
            </a:r>
            <a:r>
              <a:rPr dirty="0" sz="1400" spc="114">
                <a:latin typeface="Verdana"/>
                <a:cs typeface="Verdana"/>
              </a:rPr>
              <a:t>  </a:t>
            </a:r>
            <a:r>
              <a:rPr dirty="0" sz="1400">
                <a:latin typeface="Verdana"/>
                <a:cs typeface="Verdana"/>
              </a:rPr>
              <a:t>de</a:t>
            </a:r>
            <a:r>
              <a:rPr dirty="0" sz="1400" spc="125">
                <a:latin typeface="Verdana"/>
                <a:cs typeface="Verdana"/>
              </a:rPr>
              <a:t>  </a:t>
            </a:r>
            <a:r>
              <a:rPr dirty="0" sz="1400">
                <a:latin typeface="Verdana"/>
                <a:cs typeface="Verdana"/>
              </a:rPr>
              <a:t>fiscalização</a:t>
            </a:r>
            <a:r>
              <a:rPr dirty="0" sz="1400" spc="120">
                <a:latin typeface="Verdana"/>
                <a:cs typeface="Verdana"/>
              </a:rPr>
              <a:t>  </a:t>
            </a:r>
            <a:r>
              <a:rPr dirty="0" sz="1400" spc="-25">
                <a:latin typeface="Verdana"/>
                <a:cs typeface="Verdana"/>
              </a:rPr>
              <a:t>da </a:t>
            </a:r>
            <a:r>
              <a:rPr dirty="0" sz="1400">
                <a:latin typeface="Verdana"/>
                <a:cs typeface="Verdana"/>
              </a:rPr>
              <a:t>Secretaria</a:t>
            </a:r>
            <a:r>
              <a:rPr dirty="0" sz="1400" spc="30">
                <a:latin typeface="Verdana"/>
                <a:cs typeface="Verdana"/>
              </a:rPr>
              <a:t>  </a:t>
            </a:r>
            <a:r>
              <a:rPr dirty="0" sz="1400">
                <a:latin typeface="Verdana"/>
                <a:cs typeface="Verdana"/>
              </a:rPr>
              <a:t>de</a:t>
            </a:r>
            <a:r>
              <a:rPr dirty="0" sz="1400" spc="35">
                <a:latin typeface="Verdana"/>
                <a:cs typeface="Verdana"/>
              </a:rPr>
              <a:t>  </a:t>
            </a:r>
            <a:r>
              <a:rPr dirty="0" sz="1400">
                <a:latin typeface="Verdana"/>
                <a:cs typeface="Verdana"/>
              </a:rPr>
              <a:t>Manutenção</a:t>
            </a:r>
            <a:r>
              <a:rPr dirty="0" sz="1400" spc="35">
                <a:latin typeface="Verdana"/>
                <a:cs typeface="Verdana"/>
              </a:rPr>
              <a:t>  </a:t>
            </a:r>
            <a:r>
              <a:rPr dirty="0" sz="1400">
                <a:latin typeface="Verdana"/>
                <a:cs typeface="Verdana"/>
              </a:rPr>
              <a:t>e</a:t>
            </a:r>
            <a:r>
              <a:rPr dirty="0" sz="1400" spc="35">
                <a:latin typeface="Verdana"/>
                <a:cs typeface="Verdana"/>
              </a:rPr>
              <a:t>  </a:t>
            </a:r>
            <a:r>
              <a:rPr dirty="0" sz="1400">
                <a:latin typeface="Verdana"/>
                <a:cs typeface="Verdana"/>
              </a:rPr>
              <a:t>Projetos,</a:t>
            </a:r>
            <a:r>
              <a:rPr dirty="0" sz="1400" spc="35">
                <a:latin typeface="Verdana"/>
                <a:cs typeface="Verdana"/>
              </a:rPr>
              <a:t>  </a:t>
            </a:r>
            <a:r>
              <a:rPr dirty="0" sz="1400">
                <a:latin typeface="Verdana"/>
                <a:cs typeface="Verdana"/>
              </a:rPr>
              <a:t>além</a:t>
            </a:r>
            <a:r>
              <a:rPr dirty="0" sz="1400" spc="35">
                <a:latin typeface="Verdana"/>
                <a:cs typeface="Verdana"/>
              </a:rPr>
              <a:t>  </a:t>
            </a:r>
            <a:r>
              <a:rPr dirty="0" sz="1400">
                <a:latin typeface="Verdana"/>
                <a:cs typeface="Verdana"/>
              </a:rPr>
              <a:t>de</a:t>
            </a:r>
            <a:r>
              <a:rPr dirty="0" sz="1400" spc="35">
                <a:latin typeface="Verdana"/>
                <a:cs typeface="Verdana"/>
              </a:rPr>
              <a:t>  </a:t>
            </a:r>
            <a:r>
              <a:rPr dirty="0" sz="1400">
                <a:latin typeface="Verdana"/>
                <a:cs typeface="Verdana"/>
              </a:rPr>
              <a:t>viagens</a:t>
            </a:r>
            <a:r>
              <a:rPr dirty="0" sz="1400" spc="35">
                <a:latin typeface="Verdana"/>
                <a:cs typeface="Verdana"/>
              </a:rPr>
              <a:t>  </a:t>
            </a:r>
            <a:r>
              <a:rPr dirty="0" sz="1400" spc="-25">
                <a:latin typeface="Verdana"/>
                <a:cs typeface="Verdana"/>
              </a:rPr>
              <a:t>da </a:t>
            </a:r>
            <a:r>
              <a:rPr dirty="0" sz="1400">
                <a:latin typeface="Verdana"/>
                <a:cs typeface="Verdana"/>
              </a:rPr>
              <a:t>Administração</a:t>
            </a:r>
            <a:r>
              <a:rPr dirty="0" sz="1400" spc="-3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para</a:t>
            </a:r>
            <a:r>
              <a:rPr dirty="0" sz="1400" spc="-2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unidades</a:t>
            </a:r>
            <a:r>
              <a:rPr dirty="0" sz="1400" spc="-15">
                <a:latin typeface="Verdana"/>
                <a:cs typeface="Verdana"/>
              </a:rPr>
              <a:t> </a:t>
            </a:r>
            <a:r>
              <a:rPr dirty="0" sz="1400" spc="50">
                <a:latin typeface="Verdana"/>
                <a:cs typeface="Verdana"/>
              </a:rPr>
              <a:t>do</a:t>
            </a:r>
            <a:r>
              <a:rPr dirty="0" sz="1400" spc="-1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interior.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45"/>
              </a:spcBef>
            </a:pP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400" b="1">
                <a:latin typeface="Tahoma"/>
                <a:cs typeface="Tahoma"/>
              </a:rPr>
              <a:t>Indicador</a:t>
            </a:r>
            <a:r>
              <a:rPr dirty="0" sz="1400" spc="105" b="1">
                <a:latin typeface="Tahoma"/>
                <a:cs typeface="Tahoma"/>
              </a:rPr>
              <a:t> </a:t>
            </a:r>
            <a:r>
              <a:rPr dirty="0" sz="1400" spc="-140" b="1">
                <a:latin typeface="Tahoma"/>
                <a:cs typeface="Tahoma"/>
              </a:rPr>
              <a:t>13.3</a:t>
            </a:r>
            <a:r>
              <a:rPr dirty="0" sz="1400" spc="110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-</a:t>
            </a:r>
            <a:r>
              <a:rPr dirty="0" sz="1400" spc="114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“Quantidade</a:t>
            </a:r>
            <a:r>
              <a:rPr dirty="0" sz="1400" spc="114" b="1">
                <a:latin typeface="Tahoma"/>
                <a:cs typeface="Tahoma"/>
              </a:rPr>
              <a:t> </a:t>
            </a:r>
            <a:r>
              <a:rPr dirty="0" sz="1400" spc="65" b="1">
                <a:latin typeface="Tahoma"/>
                <a:cs typeface="Tahoma"/>
              </a:rPr>
              <a:t>de</a:t>
            </a:r>
            <a:r>
              <a:rPr dirty="0" sz="1400" spc="100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veículos</a:t>
            </a:r>
            <a:r>
              <a:rPr dirty="0" sz="1400" spc="110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a</a:t>
            </a:r>
            <a:r>
              <a:rPr dirty="0" sz="1400" spc="110" b="1">
                <a:latin typeface="Tahoma"/>
                <a:cs typeface="Tahoma"/>
              </a:rPr>
              <a:t> </a:t>
            </a:r>
            <a:r>
              <a:rPr dirty="0" sz="1400" spc="-10" b="1">
                <a:latin typeface="Tahoma"/>
                <a:cs typeface="Tahoma"/>
              </a:rPr>
              <a:t>diesel”</a:t>
            </a:r>
            <a:endParaRPr sz="1400">
              <a:latin typeface="Tahoma"/>
              <a:cs typeface="Tahoma"/>
            </a:endParaRPr>
          </a:p>
          <a:p>
            <a:pPr algn="just" marL="12700" marR="5080" indent="456565">
              <a:lnSpc>
                <a:spcPct val="116900"/>
              </a:lnSpc>
              <a:spcBef>
                <a:spcPts val="5"/>
              </a:spcBef>
            </a:pPr>
            <a:r>
              <a:rPr dirty="0" sz="1400" spc="35">
                <a:latin typeface="Verdana"/>
                <a:cs typeface="Verdana"/>
              </a:rPr>
              <a:t>Atendendo</a:t>
            </a:r>
            <a:r>
              <a:rPr dirty="0" sz="1400" spc="110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ao</a:t>
            </a:r>
            <a:r>
              <a:rPr dirty="0" sz="1400" spc="114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previsto</a:t>
            </a:r>
            <a:r>
              <a:rPr dirty="0" sz="1400" spc="11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nas</a:t>
            </a:r>
            <a:r>
              <a:rPr dirty="0" sz="1400" spc="114">
                <a:latin typeface="Verdana"/>
                <a:cs typeface="Verdana"/>
              </a:rPr>
              <a:t> </a:t>
            </a:r>
            <a:r>
              <a:rPr dirty="0" sz="1400" spc="10">
                <a:latin typeface="Verdana"/>
                <a:cs typeface="Verdana"/>
              </a:rPr>
              <a:t>Resoluções</a:t>
            </a:r>
            <a:r>
              <a:rPr dirty="0" sz="1400" spc="114">
                <a:latin typeface="Verdana"/>
                <a:cs typeface="Verdana"/>
              </a:rPr>
              <a:t> </a:t>
            </a:r>
            <a:r>
              <a:rPr dirty="0" sz="1400" spc="55">
                <a:latin typeface="Verdana"/>
                <a:cs typeface="Verdana"/>
              </a:rPr>
              <a:t>CNJ</a:t>
            </a:r>
            <a:r>
              <a:rPr dirty="0" sz="1400" spc="135">
                <a:latin typeface="Verdana"/>
                <a:cs typeface="Verdana"/>
              </a:rPr>
              <a:t> </a:t>
            </a:r>
            <a:r>
              <a:rPr dirty="0" sz="1400" spc="-70">
                <a:latin typeface="Verdana"/>
                <a:cs typeface="Verdana"/>
              </a:rPr>
              <a:t>nº</a:t>
            </a:r>
            <a:r>
              <a:rPr dirty="0" sz="1400" spc="114">
                <a:latin typeface="Verdana"/>
                <a:cs typeface="Verdana"/>
              </a:rPr>
              <a:t> </a:t>
            </a:r>
            <a:r>
              <a:rPr dirty="0" sz="1400" spc="-120">
                <a:latin typeface="Verdana"/>
                <a:cs typeface="Verdana"/>
              </a:rPr>
              <a:t>435/2021</a:t>
            </a:r>
            <a:r>
              <a:rPr dirty="0" sz="1400" spc="125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e</a:t>
            </a:r>
            <a:r>
              <a:rPr dirty="0" sz="1400">
                <a:latin typeface="Verdana"/>
                <a:cs typeface="Verdana"/>
              </a:rPr>
              <a:t> </a:t>
            </a:r>
            <a:r>
              <a:rPr dirty="0" sz="1400" spc="-20">
                <a:latin typeface="Verdana"/>
                <a:cs typeface="Verdana"/>
              </a:rPr>
              <a:t>CSJT</a:t>
            </a:r>
            <a:r>
              <a:rPr dirty="0" sz="1400" spc="555">
                <a:latin typeface="Verdana"/>
                <a:cs typeface="Verdana"/>
              </a:rPr>
              <a:t> </a:t>
            </a:r>
            <a:r>
              <a:rPr dirty="0" sz="1400" spc="-70">
                <a:latin typeface="Verdana"/>
                <a:cs typeface="Verdana"/>
              </a:rPr>
              <a:t>nº</a:t>
            </a:r>
            <a:r>
              <a:rPr dirty="0" sz="1400" spc="560">
                <a:latin typeface="Verdana"/>
                <a:cs typeface="Verdana"/>
              </a:rPr>
              <a:t> </a:t>
            </a:r>
            <a:r>
              <a:rPr dirty="0" sz="1400" spc="-175">
                <a:latin typeface="Verdana"/>
                <a:cs typeface="Verdana"/>
              </a:rPr>
              <a:t>315/2021,</a:t>
            </a:r>
            <a:r>
              <a:rPr dirty="0" sz="1400" spc="57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foram</a:t>
            </a:r>
            <a:r>
              <a:rPr dirty="0" sz="1400" spc="550">
                <a:latin typeface="Verdana"/>
                <a:cs typeface="Verdana"/>
              </a:rPr>
              <a:t> </a:t>
            </a:r>
            <a:r>
              <a:rPr dirty="0" sz="1400" spc="10">
                <a:latin typeface="Verdana"/>
                <a:cs typeface="Verdana"/>
              </a:rPr>
              <a:t>adquiridos</a:t>
            </a:r>
            <a:r>
              <a:rPr dirty="0" sz="1400" spc="570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dois</a:t>
            </a:r>
            <a:r>
              <a:rPr dirty="0" sz="1400" spc="56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veículos</a:t>
            </a:r>
            <a:r>
              <a:rPr dirty="0" sz="1400" spc="565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blindados</a:t>
            </a:r>
            <a:r>
              <a:rPr dirty="0" sz="1400" spc="-3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(camionetes</a:t>
            </a:r>
            <a:r>
              <a:rPr dirty="0" sz="1400" spc="-210">
                <a:latin typeface="Verdana"/>
                <a:cs typeface="Verdana"/>
              </a:rPr>
              <a:t> </a:t>
            </a:r>
            <a:r>
              <a:rPr dirty="0" sz="1400" spc="-20">
                <a:latin typeface="Verdana"/>
                <a:cs typeface="Verdana"/>
              </a:rPr>
              <a:t>a</a:t>
            </a:r>
            <a:r>
              <a:rPr dirty="0" sz="1400" spc="-220">
                <a:latin typeface="Verdana"/>
                <a:cs typeface="Verdana"/>
              </a:rPr>
              <a:t> </a:t>
            </a:r>
            <a:r>
              <a:rPr dirty="0" sz="1400" spc="-30">
                <a:latin typeface="Verdana"/>
                <a:cs typeface="Verdana"/>
              </a:rPr>
              <a:t>diesel)</a:t>
            </a:r>
            <a:r>
              <a:rPr dirty="0" sz="1400" spc="-21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para</a:t>
            </a:r>
            <a:r>
              <a:rPr dirty="0" sz="1400" spc="-204">
                <a:latin typeface="Verdana"/>
                <a:cs typeface="Verdana"/>
              </a:rPr>
              <a:t> </a:t>
            </a:r>
            <a:r>
              <a:rPr dirty="0" sz="1400" spc="10">
                <a:latin typeface="Verdana"/>
                <a:cs typeface="Verdana"/>
              </a:rPr>
              <a:t>proteção</a:t>
            </a:r>
            <a:r>
              <a:rPr dirty="0" sz="1400" spc="-210">
                <a:latin typeface="Verdana"/>
                <a:cs typeface="Verdana"/>
              </a:rPr>
              <a:t> </a:t>
            </a:r>
            <a:r>
              <a:rPr dirty="0" sz="1400" spc="40">
                <a:latin typeface="Verdana"/>
                <a:cs typeface="Verdana"/>
              </a:rPr>
              <a:t>de</a:t>
            </a:r>
            <a:r>
              <a:rPr dirty="0" sz="1400" spc="-220">
                <a:latin typeface="Verdana"/>
                <a:cs typeface="Verdana"/>
              </a:rPr>
              <a:t> </a:t>
            </a:r>
            <a:r>
              <a:rPr dirty="0" sz="1400" spc="-25">
                <a:latin typeface="Verdana"/>
                <a:cs typeface="Verdana"/>
              </a:rPr>
              <a:t>juízes</a:t>
            </a:r>
            <a:r>
              <a:rPr dirty="0" sz="1400" spc="-215">
                <a:latin typeface="Verdana"/>
                <a:cs typeface="Verdana"/>
              </a:rPr>
              <a:t> </a:t>
            </a:r>
            <a:r>
              <a:rPr dirty="0" sz="1400" spc="65">
                <a:latin typeface="Verdana"/>
                <a:cs typeface="Verdana"/>
              </a:rPr>
              <a:t>em</a:t>
            </a:r>
            <a:r>
              <a:rPr dirty="0" sz="1400" spc="-215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situação</a:t>
            </a:r>
            <a:r>
              <a:rPr dirty="0" sz="1400" spc="-220">
                <a:latin typeface="Verdana"/>
                <a:cs typeface="Verdana"/>
              </a:rPr>
              <a:t> </a:t>
            </a:r>
            <a:r>
              <a:rPr dirty="0" sz="1400" spc="40">
                <a:latin typeface="Verdana"/>
                <a:cs typeface="Verdana"/>
              </a:rPr>
              <a:t>de</a:t>
            </a:r>
            <a:r>
              <a:rPr dirty="0" sz="1400" spc="-22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risco</a:t>
            </a:r>
            <a:r>
              <a:rPr dirty="0" sz="1400" spc="5">
                <a:latin typeface="Verdana"/>
                <a:cs typeface="Verdana"/>
              </a:rPr>
              <a:t> e</a:t>
            </a:r>
            <a:r>
              <a:rPr dirty="0" sz="1400" spc="60">
                <a:latin typeface="Verdana"/>
                <a:cs typeface="Verdana"/>
              </a:rPr>
              <a:t> </a:t>
            </a:r>
            <a:r>
              <a:rPr dirty="0" sz="1400" spc="-20">
                <a:latin typeface="Verdana"/>
                <a:cs typeface="Verdana"/>
              </a:rPr>
              <a:t>serviços</a:t>
            </a:r>
            <a:r>
              <a:rPr dirty="0" sz="1400" spc="50">
                <a:latin typeface="Verdana"/>
                <a:cs typeface="Verdana"/>
              </a:rPr>
              <a:t> </a:t>
            </a:r>
            <a:r>
              <a:rPr dirty="0" sz="1400" spc="40">
                <a:latin typeface="Verdana"/>
                <a:cs typeface="Verdana"/>
              </a:rPr>
              <a:t>de</a:t>
            </a:r>
            <a:r>
              <a:rPr dirty="0" sz="1400" spc="4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escolta</a:t>
            </a:r>
            <a:r>
              <a:rPr dirty="0" sz="1400" spc="55">
                <a:latin typeface="Verdana"/>
                <a:cs typeface="Verdana"/>
              </a:rPr>
              <a:t> </a:t>
            </a:r>
            <a:r>
              <a:rPr dirty="0" sz="1400" spc="40">
                <a:latin typeface="Verdana"/>
                <a:cs typeface="Verdana"/>
              </a:rPr>
              <a:t>de</a:t>
            </a:r>
            <a:r>
              <a:rPr dirty="0" sz="1400" spc="55">
                <a:latin typeface="Verdana"/>
                <a:cs typeface="Verdana"/>
              </a:rPr>
              <a:t> </a:t>
            </a:r>
            <a:r>
              <a:rPr dirty="0" sz="1400" spc="-15">
                <a:latin typeface="Verdana"/>
                <a:cs typeface="Verdana"/>
              </a:rPr>
              <a:t>autoridades.</a:t>
            </a:r>
            <a:r>
              <a:rPr dirty="0" sz="1400" spc="55">
                <a:latin typeface="Verdana"/>
                <a:cs typeface="Verdana"/>
              </a:rPr>
              <a:t> </a:t>
            </a:r>
            <a:r>
              <a:rPr dirty="0" sz="1400" spc="35">
                <a:latin typeface="Verdana"/>
                <a:cs typeface="Verdana"/>
              </a:rPr>
              <a:t>A</a:t>
            </a:r>
            <a:r>
              <a:rPr dirty="0" sz="1400" spc="45">
                <a:latin typeface="Verdana"/>
                <a:cs typeface="Verdana"/>
              </a:rPr>
              <a:t> </a:t>
            </a:r>
            <a:r>
              <a:rPr dirty="0" sz="1400" spc="10">
                <a:latin typeface="Verdana"/>
                <a:cs typeface="Verdana"/>
              </a:rPr>
              <a:t>escolha</a:t>
            </a:r>
            <a:r>
              <a:rPr dirty="0" sz="1400" spc="55">
                <a:latin typeface="Verdana"/>
                <a:cs typeface="Verdana"/>
              </a:rPr>
              <a:t> </a:t>
            </a:r>
            <a:r>
              <a:rPr dirty="0" sz="1400" spc="25">
                <a:latin typeface="Verdana"/>
                <a:cs typeface="Verdana"/>
              </a:rPr>
              <a:t>de</a:t>
            </a:r>
            <a:r>
              <a:rPr dirty="0" sz="1400" spc="6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veículos</a:t>
            </a:r>
            <a:r>
              <a:rPr dirty="0" sz="1400" spc="55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por</a:t>
            </a:r>
            <a:r>
              <a:rPr dirty="0" sz="1400" spc="-35">
                <a:latin typeface="Verdana"/>
                <a:cs typeface="Verdana"/>
              </a:rPr>
              <a:t> </a:t>
            </a:r>
            <a:r>
              <a:rPr dirty="0" sz="1400" spc="30">
                <a:latin typeface="Verdana"/>
                <a:cs typeface="Verdana"/>
              </a:rPr>
              <a:t>combustão</a:t>
            </a:r>
            <a:r>
              <a:rPr dirty="0" sz="1400" spc="-150">
                <a:latin typeface="Verdana"/>
                <a:cs typeface="Verdana"/>
              </a:rPr>
              <a:t> </a:t>
            </a:r>
            <a:r>
              <a:rPr dirty="0" sz="1400" spc="-20">
                <a:latin typeface="Verdana"/>
                <a:cs typeface="Verdana"/>
              </a:rPr>
              <a:t>a</a:t>
            </a:r>
            <a:r>
              <a:rPr dirty="0" sz="1400" spc="-16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diesel</a:t>
            </a:r>
            <a:r>
              <a:rPr dirty="0" sz="1400" spc="-150">
                <a:latin typeface="Verdana"/>
                <a:cs typeface="Verdana"/>
              </a:rPr>
              <a:t> </a:t>
            </a:r>
            <a:r>
              <a:rPr dirty="0" sz="1400" spc="-15">
                <a:latin typeface="Verdana"/>
                <a:cs typeface="Verdana"/>
              </a:rPr>
              <a:t>está</a:t>
            </a:r>
            <a:r>
              <a:rPr dirty="0" sz="1400" spc="-160">
                <a:latin typeface="Verdana"/>
                <a:cs typeface="Verdana"/>
              </a:rPr>
              <a:t> </a:t>
            </a:r>
            <a:r>
              <a:rPr dirty="0" sz="1400" spc="25">
                <a:latin typeface="Verdana"/>
                <a:cs typeface="Verdana"/>
              </a:rPr>
              <a:t>fundamentada</a:t>
            </a:r>
            <a:r>
              <a:rPr dirty="0" sz="1400" spc="-160">
                <a:latin typeface="Verdana"/>
                <a:cs typeface="Verdana"/>
              </a:rPr>
              <a:t> </a:t>
            </a:r>
            <a:r>
              <a:rPr dirty="0" sz="1400" spc="40">
                <a:latin typeface="Verdana"/>
                <a:cs typeface="Verdana"/>
              </a:rPr>
              <a:t>no</a:t>
            </a:r>
            <a:r>
              <a:rPr dirty="0" sz="1400" spc="-150">
                <a:latin typeface="Verdana"/>
                <a:cs typeface="Verdana"/>
              </a:rPr>
              <a:t> </a:t>
            </a:r>
            <a:r>
              <a:rPr dirty="0" sz="1400" spc="40">
                <a:latin typeface="Verdana"/>
                <a:cs typeface="Verdana"/>
              </a:rPr>
              <a:t>ETP</a:t>
            </a:r>
            <a:r>
              <a:rPr dirty="0" sz="1400" spc="-160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para</a:t>
            </a:r>
            <a:r>
              <a:rPr dirty="0" sz="1400" spc="-14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renovação</a:t>
            </a:r>
            <a:r>
              <a:rPr dirty="0" sz="1400" spc="-160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e</a:t>
            </a:r>
            <a:r>
              <a:rPr dirty="0" sz="140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readequação</a:t>
            </a:r>
            <a:r>
              <a:rPr dirty="0" sz="1400" spc="-45">
                <a:latin typeface="Verdana"/>
                <a:cs typeface="Verdana"/>
              </a:rPr>
              <a:t> </a:t>
            </a:r>
            <a:r>
              <a:rPr dirty="0" sz="1400" spc="25">
                <a:latin typeface="Verdana"/>
                <a:cs typeface="Verdana"/>
              </a:rPr>
              <a:t>da</a:t>
            </a:r>
            <a:r>
              <a:rPr dirty="0" sz="1400" spc="-5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frota</a:t>
            </a:r>
            <a:r>
              <a:rPr dirty="0" sz="1400" spc="-40">
                <a:latin typeface="Verdana"/>
                <a:cs typeface="Verdana"/>
              </a:rPr>
              <a:t> </a:t>
            </a:r>
            <a:r>
              <a:rPr dirty="0" sz="1400" spc="25">
                <a:latin typeface="Verdana"/>
                <a:cs typeface="Verdana"/>
              </a:rPr>
              <a:t>de</a:t>
            </a:r>
            <a:r>
              <a:rPr dirty="0" sz="1400" spc="-2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veículos</a:t>
            </a:r>
            <a:r>
              <a:rPr dirty="0" sz="1400" spc="-50">
                <a:latin typeface="Verdana"/>
                <a:cs typeface="Verdana"/>
              </a:rPr>
              <a:t> </a:t>
            </a:r>
            <a:r>
              <a:rPr dirty="0" sz="1400" spc="50">
                <a:latin typeface="Verdana"/>
                <a:cs typeface="Verdana"/>
              </a:rPr>
              <a:t>do</a:t>
            </a:r>
            <a:r>
              <a:rPr dirty="0" sz="1400" spc="-3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TRT4</a:t>
            </a:r>
            <a:r>
              <a:rPr dirty="0" sz="1400" spc="-2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(Proad</a:t>
            </a:r>
            <a:r>
              <a:rPr dirty="0" sz="1400" spc="-60">
                <a:latin typeface="Verdana"/>
                <a:cs typeface="Verdana"/>
              </a:rPr>
              <a:t> </a:t>
            </a:r>
            <a:r>
              <a:rPr dirty="0" sz="1400" spc="-70">
                <a:latin typeface="Verdana"/>
                <a:cs typeface="Verdana"/>
              </a:rPr>
              <a:t>nº</a:t>
            </a:r>
            <a:r>
              <a:rPr dirty="0" sz="1400" spc="-35">
                <a:latin typeface="Verdana"/>
                <a:cs typeface="Verdana"/>
              </a:rPr>
              <a:t> </a:t>
            </a:r>
            <a:r>
              <a:rPr dirty="0" sz="1400" spc="-100">
                <a:latin typeface="Verdana"/>
                <a:cs typeface="Verdana"/>
              </a:rPr>
              <a:t>7427/2022).</a:t>
            </a:r>
            <a:r>
              <a:rPr dirty="0" sz="1400" spc="-204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Importante</a:t>
            </a:r>
            <a:r>
              <a:rPr dirty="0" sz="1400" spc="280">
                <a:latin typeface="Verdana"/>
                <a:cs typeface="Verdana"/>
              </a:rPr>
              <a:t> </a:t>
            </a:r>
            <a:r>
              <a:rPr dirty="0" sz="1400" spc="-15">
                <a:latin typeface="Verdana"/>
                <a:cs typeface="Verdana"/>
              </a:rPr>
              <a:t>observar</a:t>
            </a:r>
            <a:r>
              <a:rPr dirty="0" sz="1400" spc="275">
                <a:latin typeface="Verdana"/>
                <a:cs typeface="Verdana"/>
              </a:rPr>
              <a:t> </a:t>
            </a:r>
            <a:r>
              <a:rPr dirty="0" sz="1400" spc="40">
                <a:latin typeface="Verdana"/>
                <a:cs typeface="Verdana"/>
              </a:rPr>
              <a:t>que</a:t>
            </a:r>
            <a:r>
              <a:rPr dirty="0" sz="1400" spc="270">
                <a:latin typeface="Verdana"/>
                <a:cs typeface="Verdana"/>
              </a:rPr>
              <a:t> </a:t>
            </a:r>
            <a:r>
              <a:rPr dirty="0" sz="1400" spc="-30">
                <a:latin typeface="Verdana"/>
                <a:cs typeface="Verdana"/>
              </a:rPr>
              <a:t>será</a:t>
            </a:r>
            <a:r>
              <a:rPr dirty="0" sz="1400" spc="275">
                <a:latin typeface="Verdana"/>
                <a:cs typeface="Verdana"/>
              </a:rPr>
              <a:t> </a:t>
            </a:r>
            <a:r>
              <a:rPr dirty="0" sz="1400" spc="25">
                <a:latin typeface="Verdana"/>
                <a:cs typeface="Verdana"/>
              </a:rPr>
              <a:t>doado</a:t>
            </a:r>
            <a:r>
              <a:rPr dirty="0" sz="1400" spc="275">
                <a:latin typeface="Verdana"/>
                <a:cs typeface="Verdana"/>
              </a:rPr>
              <a:t> </a:t>
            </a:r>
            <a:r>
              <a:rPr dirty="0" sz="1400" spc="85">
                <a:latin typeface="Verdana"/>
                <a:cs typeface="Verdana"/>
              </a:rPr>
              <a:t>um</a:t>
            </a:r>
            <a:r>
              <a:rPr dirty="0" sz="1400" spc="275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veículo</a:t>
            </a:r>
            <a:r>
              <a:rPr dirty="0" sz="1400" spc="280">
                <a:latin typeface="Verdana"/>
                <a:cs typeface="Verdana"/>
              </a:rPr>
              <a:t> </a:t>
            </a:r>
            <a:r>
              <a:rPr dirty="0" sz="1400" spc="-20">
                <a:latin typeface="Verdana"/>
                <a:cs typeface="Verdana"/>
              </a:rPr>
              <a:t>a</a:t>
            </a:r>
            <a:r>
              <a:rPr dirty="0" sz="1400" spc="28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diesel</a:t>
            </a:r>
            <a:r>
              <a:rPr dirty="0" sz="1400" spc="270">
                <a:latin typeface="Verdana"/>
                <a:cs typeface="Verdana"/>
              </a:rPr>
              <a:t> </a:t>
            </a:r>
            <a:r>
              <a:rPr dirty="0" sz="1400" spc="40">
                <a:latin typeface="Verdana"/>
                <a:cs typeface="Verdana"/>
              </a:rPr>
              <a:t>no</a:t>
            </a:r>
            <a:r>
              <a:rPr dirty="0" sz="1400" spc="2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primeiro</a:t>
            </a:r>
            <a:r>
              <a:rPr dirty="0" sz="1400" spc="-13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semestre</a:t>
            </a:r>
            <a:r>
              <a:rPr dirty="0" sz="1400" spc="-120">
                <a:latin typeface="Verdana"/>
                <a:cs typeface="Verdana"/>
              </a:rPr>
              <a:t> </a:t>
            </a:r>
            <a:r>
              <a:rPr dirty="0" sz="1400" spc="40">
                <a:latin typeface="Verdana"/>
                <a:cs typeface="Verdana"/>
              </a:rPr>
              <a:t>de</a:t>
            </a:r>
            <a:r>
              <a:rPr dirty="0" sz="1400" spc="-140">
                <a:latin typeface="Verdana"/>
                <a:cs typeface="Verdana"/>
              </a:rPr>
              <a:t> </a:t>
            </a:r>
            <a:r>
              <a:rPr dirty="0" sz="1400" spc="-100">
                <a:latin typeface="Verdana"/>
                <a:cs typeface="Verdana"/>
              </a:rPr>
              <a:t>2023.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1400">
              <a:latin typeface="Verdana"/>
              <a:cs typeface="Verdana"/>
            </a:endParaRPr>
          </a:p>
          <a:p>
            <a:pPr marL="12700" marR="5715">
              <a:lnSpc>
                <a:spcPct val="116399"/>
              </a:lnSpc>
            </a:pPr>
            <a:r>
              <a:rPr dirty="0" sz="1400" b="1">
                <a:latin typeface="Tahoma"/>
                <a:cs typeface="Tahoma"/>
              </a:rPr>
              <a:t>Indicadores</a:t>
            </a:r>
            <a:r>
              <a:rPr dirty="0" sz="1400" spc="-15" b="1">
                <a:latin typeface="Tahoma"/>
                <a:cs typeface="Tahoma"/>
              </a:rPr>
              <a:t> </a:t>
            </a:r>
            <a:r>
              <a:rPr dirty="0" sz="1400" spc="-140" b="1">
                <a:latin typeface="Tahoma"/>
                <a:cs typeface="Tahoma"/>
              </a:rPr>
              <a:t>13.5</a:t>
            </a:r>
            <a:r>
              <a:rPr dirty="0" sz="1400" b="1">
                <a:latin typeface="Tahoma"/>
                <a:cs typeface="Tahoma"/>
              </a:rPr>
              <a:t> </a:t>
            </a:r>
            <a:r>
              <a:rPr dirty="0" sz="1400" spc="-195" b="1">
                <a:latin typeface="Tahoma"/>
                <a:cs typeface="Tahoma"/>
              </a:rPr>
              <a:t>–</a:t>
            </a:r>
            <a:r>
              <a:rPr dirty="0" sz="1400" spc="10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“Quantidade</a:t>
            </a:r>
            <a:r>
              <a:rPr dirty="0" sz="1400" spc="-10" b="1">
                <a:latin typeface="Tahoma"/>
                <a:cs typeface="Tahoma"/>
              </a:rPr>
              <a:t> </a:t>
            </a:r>
            <a:r>
              <a:rPr dirty="0" sz="1400" spc="60" b="1">
                <a:latin typeface="Tahoma"/>
                <a:cs typeface="Tahoma"/>
              </a:rPr>
              <a:t>de</a:t>
            </a:r>
            <a:r>
              <a:rPr dirty="0" sz="1400" spc="5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veículos”;</a:t>
            </a:r>
            <a:r>
              <a:rPr dirty="0" sz="1400" spc="5" b="1">
                <a:latin typeface="Tahoma"/>
                <a:cs typeface="Tahoma"/>
              </a:rPr>
              <a:t> </a:t>
            </a:r>
            <a:r>
              <a:rPr dirty="0" sz="1400" spc="-114" b="1">
                <a:latin typeface="Tahoma"/>
                <a:cs typeface="Tahoma"/>
              </a:rPr>
              <a:t>13.8</a:t>
            </a:r>
            <a:r>
              <a:rPr dirty="0" sz="1400" spc="-10" b="1">
                <a:latin typeface="Tahoma"/>
                <a:cs typeface="Tahoma"/>
              </a:rPr>
              <a:t> </a:t>
            </a:r>
            <a:r>
              <a:rPr dirty="0" sz="1400" spc="-195" b="1">
                <a:latin typeface="Tahoma"/>
                <a:cs typeface="Tahoma"/>
              </a:rPr>
              <a:t>–</a:t>
            </a:r>
            <a:r>
              <a:rPr dirty="0" sz="1400" spc="-10" b="1">
                <a:latin typeface="Tahoma"/>
                <a:cs typeface="Tahoma"/>
              </a:rPr>
              <a:t> </a:t>
            </a:r>
            <a:r>
              <a:rPr dirty="0" sz="1400" spc="35" b="1">
                <a:latin typeface="Tahoma"/>
                <a:cs typeface="Tahoma"/>
              </a:rPr>
              <a:t>“Quantidade </a:t>
            </a:r>
            <a:r>
              <a:rPr dirty="0" sz="1400" spc="65" b="1">
                <a:latin typeface="Tahoma"/>
                <a:cs typeface="Tahoma"/>
              </a:rPr>
              <a:t>de</a:t>
            </a:r>
            <a:r>
              <a:rPr dirty="0" sz="1400" spc="390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veículos</a:t>
            </a:r>
            <a:r>
              <a:rPr dirty="0" sz="1400" spc="390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destinados</a:t>
            </a:r>
            <a:r>
              <a:rPr dirty="0" sz="1400" spc="395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à</a:t>
            </a:r>
            <a:r>
              <a:rPr dirty="0" sz="1400" spc="385" b="1">
                <a:latin typeface="Tahoma"/>
                <a:cs typeface="Tahoma"/>
              </a:rPr>
              <a:t> </a:t>
            </a:r>
            <a:r>
              <a:rPr dirty="0" sz="1400" spc="55" b="1">
                <a:latin typeface="Tahoma"/>
                <a:cs typeface="Tahoma"/>
              </a:rPr>
              <a:t>locomoção</a:t>
            </a:r>
            <a:r>
              <a:rPr dirty="0" sz="1400" spc="395" b="1">
                <a:latin typeface="Tahoma"/>
                <a:cs typeface="Tahoma"/>
              </a:rPr>
              <a:t> </a:t>
            </a:r>
            <a:r>
              <a:rPr dirty="0" sz="1400" spc="65" b="1">
                <a:latin typeface="Tahoma"/>
                <a:cs typeface="Tahoma"/>
              </a:rPr>
              <a:t>de</a:t>
            </a:r>
            <a:r>
              <a:rPr dirty="0" sz="1400" spc="375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magistrados(as)”;</a:t>
            </a:r>
            <a:r>
              <a:rPr dirty="0" sz="1400" spc="420" b="1">
                <a:latin typeface="Tahoma"/>
                <a:cs typeface="Tahoma"/>
              </a:rPr>
              <a:t> </a:t>
            </a:r>
            <a:r>
              <a:rPr dirty="0" sz="1400" spc="-50" b="1">
                <a:latin typeface="Tahoma"/>
                <a:cs typeface="Tahoma"/>
              </a:rPr>
              <a:t>e</a:t>
            </a:r>
            <a:endParaRPr sz="1400">
              <a:latin typeface="Tahoma"/>
              <a:cs typeface="Tahoma"/>
            </a:endParaRPr>
          </a:p>
          <a:p>
            <a:pPr marL="12700" marR="5715">
              <a:lnSpc>
                <a:spcPct val="116399"/>
              </a:lnSpc>
              <a:spcBef>
                <a:spcPts val="15"/>
              </a:spcBef>
              <a:tabLst>
                <a:tab pos="492125" algn="l"/>
                <a:tab pos="725805" algn="l"/>
                <a:tab pos="1764664" algn="l"/>
                <a:tab pos="2224405" algn="l"/>
                <a:tab pos="3036570" algn="l"/>
                <a:tab pos="4115435" algn="l"/>
                <a:tab pos="4368165" algn="l"/>
                <a:tab pos="5541010" algn="l"/>
              </a:tabLst>
            </a:pPr>
            <a:r>
              <a:rPr dirty="0" sz="1400" spc="-20" b="1">
                <a:latin typeface="Tahoma"/>
                <a:cs typeface="Tahoma"/>
              </a:rPr>
              <a:t>13.9</a:t>
            </a:r>
            <a:r>
              <a:rPr dirty="0" sz="1400" b="1">
                <a:latin typeface="Tahoma"/>
                <a:cs typeface="Tahoma"/>
              </a:rPr>
              <a:t>	</a:t>
            </a:r>
            <a:r>
              <a:rPr dirty="0" sz="1400" spc="-50" b="1">
                <a:latin typeface="Tahoma"/>
                <a:cs typeface="Tahoma"/>
              </a:rPr>
              <a:t>–</a:t>
            </a:r>
            <a:r>
              <a:rPr dirty="0" sz="1400" b="1">
                <a:latin typeface="Tahoma"/>
                <a:cs typeface="Tahoma"/>
              </a:rPr>
              <a:t>	</a:t>
            </a:r>
            <a:r>
              <a:rPr dirty="0" sz="1400" spc="-10" b="1">
                <a:latin typeface="Tahoma"/>
                <a:cs typeface="Tahoma"/>
              </a:rPr>
              <a:t>“Usuários</a:t>
            </a:r>
            <a:r>
              <a:rPr dirty="0" sz="1400" b="1">
                <a:latin typeface="Tahoma"/>
                <a:cs typeface="Tahoma"/>
              </a:rPr>
              <a:t>	</a:t>
            </a:r>
            <a:r>
              <a:rPr dirty="0" sz="1400" spc="-25" b="1">
                <a:latin typeface="Tahoma"/>
                <a:cs typeface="Tahoma"/>
              </a:rPr>
              <a:t>por</a:t>
            </a:r>
            <a:r>
              <a:rPr dirty="0" sz="1400" b="1">
                <a:latin typeface="Tahoma"/>
                <a:cs typeface="Tahoma"/>
              </a:rPr>
              <a:t>	</a:t>
            </a:r>
            <a:r>
              <a:rPr dirty="0" sz="1400" spc="-10" b="1">
                <a:latin typeface="Tahoma"/>
                <a:cs typeface="Tahoma"/>
              </a:rPr>
              <a:t>veículo</a:t>
            </a:r>
            <a:r>
              <a:rPr dirty="0" sz="1400" b="1">
                <a:latin typeface="Tahoma"/>
                <a:cs typeface="Tahoma"/>
              </a:rPr>
              <a:t>	</a:t>
            </a:r>
            <a:r>
              <a:rPr dirty="0" sz="1400" spc="-10" b="1">
                <a:latin typeface="Tahoma"/>
                <a:cs typeface="Tahoma"/>
              </a:rPr>
              <a:t>destinado</a:t>
            </a:r>
            <a:r>
              <a:rPr dirty="0" sz="1400" b="1">
                <a:latin typeface="Tahoma"/>
                <a:cs typeface="Tahoma"/>
              </a:rPr>
              <a:t>	</a:t>
            </a:r>
            <a:r>
              <a:rPr dirty="0" sz="1400" spc="-50" b="1">
                <a:latin typeface="Tahoma"/>
                <a:cs typeface="Tahoma"/>
              </a:rPr>
              <a:t>à</a:t>
            </a:r>
            <a:r>
              <a:rPr dirty="0" sz="1400" b="1">
                <a:latin typeface="Tahoma"/>
                <a:cs typeface="Tahoma"/>
              </a:rPr>
              <a:t>	</a:t>
            </a:r>
            <a:r>
              <a:rPr dirty="0" sz="1400" spc="45" b="1">
                <a:latin typeface="Tahoma"/>
                <a:cs typeface="Tahoma"/>
              </a:rPr>
              <a:t>locomoção</a:t>
            </a:r>
            <a:r>
              <a:rPr dirty="0" sz="1400" b="1">
                <a:latin typeface="Tahoma"/>
                <a:cs typeface="Tahoma"/>
              </a:rPr>
              <a:t>	</a:t>
            </a:r>
            <a:r>
              <a:rPr dirty="0" sz="1400" spc="40" b="1">
                <a:latin typeface="Tahoma"/>
                <a:cs typeface="Tahoma"/>
              </a:rPr>
              <a:t>de </a:t>
            </a:r>
            <a:r>
              <a:rPr dirty="0" sz="1400" spc="-10" b="1">
                <a:latin typeface="Tahoma"/>
                <a:cs typeface="Tahoma"/>
              </a:rPr>
              <a:t>magistrados(as)”</a:t>
            </a:r>
            <a:endParaRPr sz="1400">
              <a:latin typeface="Tahoma"/>
              <a:cs typeface="Tahoma"/>
            </a:endParaRPr>
          </a:p>
          <a:p>
            <a:pPr algn="just" marL="12700" marR="5080" indent="456565">
              <a:lnSpc>
                <a:spcPct val="116900"/>
              </a:lnSpc>
            </a:pPr>
            <a:r>
              <a:rPr dirty="0" sz="1400" spc="75">
                <a:latin typeface="Verdana"/>
                <a:cs typeface="Verdana"/>
              </a:rPr>
              <a:t>Em</a:t>
            </a:r>
            <a:r>
              <a:rPr dirty="0" sz="1400" spc="-80">
                <a:latin typeface="Verdana"/>
                <a:cs typeface="Verdana"/>
              </a:rPr>
              <a:t> </a:t>
            </a:r>
            <a:r>
              <a:rPr dirty="0" sz="1400" spc="-95">
                <a:latin typeface="Verdana"/>
                <a:cs typeface="Verdana"/>
              </a:rPr>
              <a:t>2022</a:t>
            </a:r>
            <a:r>
              <a:rPr dirty="0" sz="1400" spc="-2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foram</a:t>
            </a:r>
            <a:r>
              <a:rPr dirty="0" sz="1400" spc="-5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adquiridos</a:t>
            </a:r>
            <a:r>
              <a:rPr dirty="0" sz="1400" spc="-5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onze</a:t>
            </a:r>
            <a:r>
              <a:rPr dirty="0" sz="1400" spc="-40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veículos</a:t>
            </a:r>
            <a:r>
              <a:rPr dirty="0" sz="1400" spc="-5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para</a:t>
            </a:r>
            <a:r>
              <a:rPr dirty="0" sz="1400" spc="-6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renovação</a:t>
            </a:r>
            <a:r>
              <a:rPr dirty="0" sz="1400" spc="-50">
                <a:latin typeface="Verdana"/>
                <a:cs typeface="Verdana"/>
              </a:rPr>
              <a:t> </a:t>
            </a:r>
            <a:r>
              <a:rPr dirty="0" sz="1400" spc="-25">
                <a:latin typeface="Verdana"/>
                <a:cs typeface="Verdana"/>
              </a:rPr>
              <a:t>da </a:t>
            </a:r>
            <a:r>
              <a:rPr dirty="0" sz="1400" spc="-50">
                <a:latin typeface="Verdana"/>
                <a:cs typeface="Verdana"/>
              </a:rPr>
              <a:t>frota.</a:t>
            </a:r>
            <a:r>
              <a:rPr dirty="0" sz="1400" spc="10">
                <a:latin typeface="Verdana"/>
                <a:cs typeface="Verdana"/>
              </a:rPr>
              <a:t> </a:t>
            </a:r>
            <a:r>
              <a:rPr dirty="0" sz="1400" spc="75">
                <a:latin typeface="Verdana"/>
                <a:cs typeface="Verdana"/>
              </a:rPr>
              <a:t>O</a:t>
            </a:r>
            <a:r>
              <a:rPr dirty="0" sz="1400" spc="1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aumento na</a:t>
            </a:r>
            <a:r>
              <a:rPr dirty="0" sz="1400" spc="1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quantidade</a:t>
            </a:r>
            <a:r>
              <a:rPr dirty="0" sz="1400" spc="1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de</a:t>
            </a:r>
            <a:r>
              <a:rPr dirty="0" sz="1400" spc="2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veículos é</a:t>
            </a:r>
            <a:r>
              <a:rPr dirty="0" sz="1400" spc="20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transitório</a:t>
            </a:r>
            <a:r>
              <a:rPr dirty="0" sz="1400" spc="10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devido </a:t>
            </a:r>
            <a:r>
              <a:rPr dirty="0" sz="1400">
                <a:latin typeface="Verdana"/>
                <a:cs typeface="Verdana"/>
              </a:rPr>
              <a:t>ao</a:t>
            </a:r>
            <a:r>
              <a:rPr dirty="0" sz="1400" spc="114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estágio</a:t>
            </a:r>
            <a:r>
              <a:rPr dirty="0" sz="1400" spc="12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atual</a:t>
            </a:r>
            <a:r>
              <a:rPr dirty="0" sz="1400" spc="110">
                <a:latin typeface="Verdana"/>
                <a:cs typeface="Verdana"/>
              </a:rPr>
              <a:t> </a:t>
            </a:r>
            <a:r>
              <a:rPr dirty="0" sz="1400" spc="50">
                <a:latin typeface="Verdana"/>
                <a:cs typeface="Verdana"/>
              </a:rPr>
              <a:t>do</a:t>
            </a:r>
            <a:r>
              <a:rPr dirty="0" sz="1400" spc="12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processo</a:t>
            </a:r>
            <a:r>
              <a:rPr dirty="0" sz="1400" spc="12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de</a:t>
            </a:r>
            <a:r>
              <a:rPr dirty="0" sz="1400" spc="114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renovação</a:t>
            </a:r>
            <a:r>
              <a:rPr dirty="0" sz="1400" spc="12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da</a:t>
            </a:r>
            <a:r>
              <a:rPr dirty="0" sz="1400" spc="11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frota.</a:t>
            </a:r>
            <a:r>
              <a:rPr dirty="0" sz="1400" spc="15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A</a:t>
            </a:r>
            <a:r>
              <a:rPr dirty="0" sz="1400" spc="114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mesma </a:t>
            </a:r>
            <a:r>
              <a:rPr dirty="0" sz="1400">
                <a:latin typeface="Verdana"/>
                <a:cs typeface="Verdana"/>
              </a:rPr>
              <a:t>quantidade</a:t>
            </a:r>
            <a:r>
              <a:rPr dirty="0" sz="1400" spc="-8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de</a:t>
            </a:r>
            <a:r>
              <a:rPr dirty="0" sz="1400" spc="-8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veículos</a:t>
            </a:r>
            <a:r>
              <a:rPr dirty="0" sz="1400" spc="-95">
                <a:latin typeface="Verdana"/>
                <a:cs typeface="Verdana"/>
              </a:rPr>
              <a:t> </a:t>
            </a:r>
            <a:r>
              <a:rPr dirty="0" sz="1400" spc="-35">
                <a:latin typeface="Verdana"/>
                <a:cs typeface="Verdana"/>
              </a:rPr>
              <a:t>será</a:t>
            </a:r>
            <a:r>
              <a:rPr dirty="0" sz="1400" spc="-9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doada</a:t>
            </a:r>
            <a:r>
              <a:rPr dirty="0" sz="1400" spc="-12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no</a:t>
            </a:r>
            <a:r>
              <a:rPr dirty="0" sz="1400" spc="-9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primeiro</a:t>
            </a:r>
            <a:r>
              <a:rPr dirty="0" sz="1400" spc="-100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semestre</a:t>
            </a:r>
            <a:r>
              <a:rPr dirty="0" sz="1400" spc="-8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de</a:t>
            </a:r>
            <a:r>
              <a:rPr dirty="0" sz="1400" spc="-105">
                <a:latin typeface="Verdana"/>
                <a:cs typeface="Verdana"/>
              </a:rPr>
              <a:t> </a:t>
            </a:r>
            <a:r>
              <a:rPr dirty="0" sz="1400" spc="-50">
                <a:latin typeface="Verdana"/>
                <a:cs typeface="Verdana"/>
              </a:rPr>
              <a:t>2023.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50"/>
              </a:lnSpc>
            </a:pPr>
            <a:r>
              <a:rPr dirty="0" spc="-25"/>
              <a:t>19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403975" y="9855327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215900" y="0"/>
                </a:moveTo>
                <a:lnTo>
                  <a:pt x="166391" y="5701"/>
                </a:lnTo>
                <a:lnTo>
                  <a:pt x="120946" y="21943"/>
                </a:lnTo>
                <a:lnTo>
                  <a:pt x="80859" y="47430"/>
                </a:lnTo>
                <a:lnTo>
                  <a:pt x="47426" y="80864"/>
                </a:lnTo>
                <a:lnTo>
                  <a:pt x="21941" y="120951"/>
                </a:lnTo>
                <a:lnTo>
                  <a:pt x="5701" y="166395"/>
                </a:lnTo>
                <a:lnTo>
                  <a:pt x="0" y="215899"/>
                </a:lnTo>
                <a:lnTo>
                  <a:pt x="5701" y="265404"/>
                </a:lnTo>
                <a:lnTo>
                  <a:pt x="21941" y="310848"/>
                </a:lnTo>
                <a:lnTo>
                  <a:pt x="47426" y="350935"/>
                </a:lnTo>
                <a:lnTo>
                  <a:pt x="80859" y="384369"/>
                </a:lnTo>
                <a:lnTo>
                  <a:pt x="120946" y="409856"/>
                </a:lnTo>
                <a:lnTo>
                  <a:pt x="166391" y="426098"/>
                </a:lnTo>
                <a:lnTo>
                  <a:pt x="215900" y="431799"/>
                </a:lnTo>
                <a:lnTo>
                  <a:pt x="265408" y="426098"/>
                </a:lnTo>
                <a:lnTo>
                  <a:pt x="310853" y="409856"/>
                </a:lnTo>
                <a:lnTo>
                  <a:pt x="350940" y="384369"/>
                </a:lnTo>
                <a:lnTo>
                  <a:pt x="384373" y="350935"/>
                </a:lnTo>
                <a:lnTo>
                  <a:pt x="409858" y="310848"/>
                </a:lnTo>
                <a:lnTo>
                  <a:pt x="426098" y="265404"/>
                </a:lnTo>
                <a:lnTo>
                  <a:pt x="431800" y="215899"/>
                </a:lnTo>
                <a:lnTo>
                  <a:pt x="426098" y="166395"/>
                </a:lnTo>
                <a:lnTo>
                  <a:pt x="409858" y="120951"/>
                </a:lnTo>
                <a:lnTo>
                  <a:pt x="384373" y="80864"/>
                </a:lnTo>
                <a:lnTo>
                  <a:pt x="350940" y="47430"/>
                </a:lnTo>
                <a:lnTo>
                  <a:pt x="310853" y="21943"/>
                </a:lnTo>
                <a:lnTo>
                  <a:pt x="265408" y="5701"/>
                </a:lnTo>
                <a:lnTo>
                  <a:pt x="21590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1068120" y="1027531"/>
            <a:ext cx="5790565" cy="4761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100"/>
              </a:spcBef>
            </a:pPr>
            <a:r>
              <a:rPr dirty="0" sz="1400">
                <a:latin typeface="Verdana"/>
                <a:cs typeface="Verdana"/>
              </a:rPr>
              <a:t>Portanto,</a:t>
            </a:r>
            <a:r>
              <a:rPr dirty="0" sz="1400" spc="-105">
                <a:latin typeface="Verdana"/>
                <a:cs typeface="Verdana"/>
              </a:rPr>
              <a:t> </a:t>
            </a:r>
            <a:r>
              <a:rPr dirty="0" sz="1400" spc="-25">
                <a:latin typeface="Verdana"/>
                <a:cs typeface="Verdana"/>
              </a:rPr>
              <a:t>a</a:t>
            </a:r>
            <a:r>
              <a:rPr dirty="0" sz="1400" spc="-10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frota</a:t>
            </a:r>
            <a:r>
              <a:rPr dirty="0" sz="1400" spc="-12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útil</a:t>
            </a:r>
            <a:r>
              <a:rPr dirty="0" sz="1400" spc="-95">
                <a:latin typeface="Verdana"/>
                <a:cs typeface="Verdana"/>
              </a:rPr>
              <a:t> </a:t>
            </a:r>
            <a:r>
              <a:rPr dirty="0" sz="1400" spc="-110">
                <a:latin typeface="Verdana"/>
                <a:cs typeface="Verdana"/>
              </a:rPr>
              <a:t>-</a:t>
            </a:r>
            <a:r>
              <a:rPr dirty="0" sz="1400" spc="-8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veículos</a:t>
            </a:r>
            <a:r>
              <a:rPr dirty="0" sz="1400" spc="-9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sendo</a:t>
            </a:r>
            <a:r>
              <a:rPr dirty="0" sz="1400" spc="-10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utilizados</a:t>
            </a:r>
            <a:r>
              <a:rPr dirty="0" sz="1400" spc="-9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atualmente</a:t>
            </a:r>
            <a:r>
              <a:rPr dirty="0" sz="1400" spc="-95">
                <a:latin typeface="Verdana"/>
                <a:cs typeface="Verdana"/>
              </a:rPr>
              <a:t> </a:t>
            </a:r>
            <a:r>
              <a:rPr dirty="0" sz="1400" spc="-110">
                <a:latin typeface="Verdana"/>
                <a:cs typeface="Verdana"/>
              </a:rPr>
              <a:t>-</a:t>
            </a:r>
            <a:r>
              <a:rPr dirty="0" sz="1400" spc="-10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é</a:t>
            </a:r>
            <a:r>
              <a:rPr dirty="0" sz="1400" spc="-100">
                <a:latin typeface="Verdana"/>
                <a:cs typeface="Verdana"/>
              </a:rPr>
              <a:t> </a:t>
            </a:r>
            <a:r>
              <a:rPr dirty="0" sz="1400" spc="-25">
                <a:latin typeface="Verdana"/>
                <a:cs typeface="Verdana"/>
              </a:rPr>
              <a:t>de </a:t>
            </a:r>
            <a:r>
              <a:rPr dirty="0" sz="1400" spc="-105">
                <a:latin typeface="Verdana"/>
                <a:cs typeface="Verdana"/>
              </a:rPr>
              <a:t>35</a:t>
            </a:r>
            <a:r>
              <a:rPr dirty="0" sz="1400" spc="-35">
                <a:latin typeface="Verdana"/>
                <a:cs typeface="Verdana"/>
              </a:rPr>
              <a:t> veículos,</a:t>
            </a:r>
            <a:r>
              <a:rPr dirty="0" sz="1400" spc="-5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o</a:t>
            </a:r>
            <a:r>
              <a:rPr dirty="0" sz="1400" spc="-3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que</a:t>
            </a:r>
            <a:r>
              <a:rPr dirty="0" sz="1400" spc="-4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resulta</a:t>
            </a:r>
            <a:r>
              <a:rPr dirty="0" sz="1400" spc="-5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no</a:t>
            </a:r>
            <a:r>
              <a:rPr dirty="0" sz="1400" spc="-3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atingimento</a:t>
            </a:r>
            <a:r>
              <a:rPr dirty="0" sz="1400" spc="-5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da</a:t>
            </a:r>
            <a:r>
              <a:rPr dirty="0" sz="1400" spc="-3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meta.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400" b="1">
                <a:latin typeface="Tahoma"/>
                <a:cs typeface="Tahoma"/>
              </a:rPr>
              <a:t>Indicadores</a:t>
            </a:r>
            <a:r>
              <a:rPr dirty="0" sz="1400" spc="50" b="1">
                <a:latin typeface="Tahoma"/>
                <a:cs typeface="Tahoma"/>
              </a:rPr>
              <a:t> </a:t>
            </a:r>
            <a:r>
              <a:rPr dirty="0" sz="1400" spc="-155" b="1">
                <a:latin typeface="Tahoma"/>
                <a:cs typeface="Tahoma"/>
              </a:rPr>
              <a:t>13.10</a:t>
            </a:r>
            <a:r>
              <a:rPr dirty="0" sz="1400" spc="40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-</a:t>
            </a:r>
            <a:r>
              <a:rPr dirty="0" sz="1400" spc="65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“Gasto</a:t>
            </a:r>
            <a:r>
              <a:rPr dirty="0" sz="1400" spc="70" b="1">
                <a:latin typeface="Tahoma"/>
                <a:cs typeface="Tahoma"/>
              </a:rPr>
              <a:t> </a:t>
            </a:r>
            <a:r>
              <a:rPr dirty="0" sz="1400" spc="85" b="1">
                <a:latin typeface="Tahoma"/>
                <a:cs typeface="Tahoma"/>
              </a:rPr>
              <a:t>com</a:t>
            </a:r>
            <a:r>
              <a:rPr dirty="0" sz="1400" spc="55" b="1">
                <a:latin typeface="Tahoma"/>
                <a:cs typeface="Tahoma"/>
              </a:rPr>
              <a:t> manutenção</a:t>
            </a:r>
            <a:r>
              <a:rPr dirty="0" sz="1400" spc="75" b="1">
                <a:latin typeface="Tahoma"/>
                <a:cs typeface="Tahoma"/>
              </a:rPr>
              <a:t> </a:t>
            </a:r>
            <a:r>
              <a:rPr dirty="0" sz="1400" spc="65" b="1">
                <a:latin typeface="Tahoma"/>
                <a:cs typeface="Tahoma"/>
              </a:rPr>
              <a:t>de</a:t>
            </a:r>
            <a:r>
              <a:rPr dirty="0" sz="1400" spc="50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veículos”</a:t>
            </a:r>
            <a:r>
              <a:rPr dirty="0" sz="1400" spc="70" b="1">
                <a:latin typeface="Tahoma"/>
                <a:cs typeface="Tahoma"/>
              </a:rPr>
              <a:t> </a:t>
            </a:r>
            <a:r>
              <a:rPr dirty="0" sz="1400" spc="-50" b="1">
                <a:latin typeface="Tahoma"/>
                <a:cs typeface="Tahoma"/>
              </a:rPr>
              <a:t>e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1400" spc="-235" b="1">
                <a:latin typeface="Tahoma"/>
                <a:cs typeface="Tahoma"/>
              </a:rPr>
              <a:t>13.11</a:t>
            </a:r>
            <a:r>
              <a:rPr dirty="0" sz="1400" spc="50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“Gasto</a:t>
            </a:r>
            <a:r>
              <a:rPr dirty="0" sz="1400" spc="60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relativo</a:t>
            </a:r>
            <a:r>
              <a:rPr dirty="0" sz="1400" spc="55" b="1">
                <a:latin typeface="Tahoma"/>
                <a:cs typeface="Tahoma"/>
              </a:rPr>
              <a:t> </a:t>
            </a:r>
            <a:r>
              <a:rPr dirty="0" sz="1400" spc="85" b="1">
                <a:latin typeface="Tahoma"/>
                <a:cs typeface="Tahoma"/>
              </a:rPr>
              <a:t>com</a:t>
            </a:r>
            <a:r>
              <a:rPr dirty="0" sz="1400" spc="55" b="1">
                <a:latin typeface="Tahoma"/>
                <a:cs typeface="Tahoma"/>
              </a:rPr>
              <a:t> manutenção </a:t>
            </a:r>
            <a:r>
              <a:rPr dirty="0" sz="1400" b="1">
                <a:latin typeface="Tahoma"/>
                <a:cs typeface="Tahoma"/>
              </a:rPr>
              <a:t>por</a:t>
            </a:r>
            <a:r>
              <a:rPr dirty="0" sz="1400" spc="45" b="1">
                <a:latin typeface="Tahoma"/>
                <a:cs typeface="Tahoma"/>
              </a:rPr>
              <a:t> </a:t>
            </a:r>
            <a:r>
              <a:rPr dirty="0" sz="1400" spc="-10" b="1">
                <a:latin typeface="Tahoma"/>
                <a:cs typeface="Tahoma"/>
              </a:rPr>
              <a:t>veículo”</a:t>
            </a:r>
            <a:endParaRPr sz="1400">
              <a:latin typeface="Tahoma"/>
              <a:cs typeface="Tahoma"/>
            </a:endParaRPr>
          </a:p>
          <a:p>
            <a:pPr marL="12700" marR="6985" indent="456565">
              <a:lnSpc>
                <a:spcPts val="1970"/>
              </a:lnSpc>
              <a:spcBef>
                <a:spcPts val="100"/>
              </a:spcBef>
              <a:tabLst>
                <a:tab pos="991869" algn="l"/>
                <a:tab pos="1688464" algn="l"/>
                <a:tab pos="2135505" algn="l"/>
                <a:tab pos="3039745" algn="l"/>
                <a:tab pos="3479800" algn="l"/>
                <a:tab pos="4646930" algn="l"/>
                <a:tab pos="5058410" algn="l"/>
              </a:tabLst>
            </a:pPr>
            <a:r>
              <a:rPr dirty="0" sz="1400" spc="50">
                <a:latin typeface="Verdana"/>
                <a:cs typeface="Verdana"/>
              </a:rPr>
              <a:t>Em</a:t>
            </a:r>
            <a:r>
              <a:rPr dirty="0" sz="1400">
                <a:latin typeface="Verdana"/>
                <a:cs typeface="Verdana"/>
              </a:rPr>
              <a:t>	</a:t>
            </a:r>
            <a:r>
              <a:rPr dirty="0" sz="1400" spc="-20">
                <a:latin typeface="Verdana"/>
                <a:cs typeface="Verdana"/>
              </a:rPr>
              <a:t>razão</a:t>
            </a:r>
            <a:r>
              <a:rPr dirty="0" sz="1400">
                <a:latin typeface="Verdana"/>
                <a:cs typeface="Verdana"/>
              </a:rPr>
              <a:t>	</a:t>
            </a:r>
            <a:r>
              <a:rPr dirty="0" sz="1400" spc="-25">
                <a:latin typeface="Verdana"/>
                <a:cs typeface="Verdana"/>
              </a:rPr>
              <a:t>do</a:t>
            </a:r>
            <a:r>
              <a:rPr dirty="0" sz="1400">
                <a:latin typeface="Verdana"/>
                <a:cs typeface="Verdana"/>
              </a:rPr>
              <a:t>	</a:t>
            </a:r>
            <a:r>
              <a:rPr dirty="0" sz="1400" spc="-10">
                <a:latin typeface="Verdana"/>
                <a:cs typeface="Verdana"/>
              </a:rPr>
              <a:t>período</a:t>
            </a:r>
            <a:r>
              <a:rPr dirty="0" sz="1400">
                <a:latin typeface="Verdana"/>
                <a:cs typeface="Verdana"/>
              </a:rPr>
              <a:t>	</a:t>
            </a:r>
            <a:r>
              <a:rPr dirty="0" sz="1400" spc="-25">
                <a:latin typeface="Verdana"/>
                <a:cs typeface="Verdana"/>
              </a:rPr>
              <a:t>de</a:t>
            </a:r>
            <a:r>
              <a:rPr dirty="0" sz="1400">
                <a:latin typeface="Verdana"/>
                <a:cs typeface="Verdana"/>
              </a:rPr>
              <a:t>	</a:t>
            </a:r>
            <a:r>
              <a:rPr dirty="0" sz="1400" spc="-10">
                <a:latin typeface="Verdana"/>
                <a:cs typeface="Verdana"/>
              </a:rPr>
              <a:t>pandemia,</a:t>
            </a:r>
            <a:r>
              <a:rPr dirty="0" sz="1400">
                <a:latin typeface="Verdana"/>
                <a:cs typeface="Verdana"/>
              </a:rPr>
              <a:t>	</a:t>
            </a:r>
            <a:r>
              <a:rPr dirty="0" sz="1400" spc="-25">
                <a:latin typeface="Verdana"/>
                <a:cs typeface="Verdana"/>
              </a:rPr>
              <a:t>os</a:t>
            </a:r>
            <a:r>
              <a:rPr dirty="0" sz="1400">
                <a:latin typeface="Verdana"/>
                <a:cs typeface="Verdana"/>
              </a:rPr>
              <a:t>	</a:t>
            </a:r>
            <a:r>
              <a:rPr dirty="0" sz="1400" spc="-10">
                <a:latin typeface="Verdana"/>
                <a:cs typeface="Verdana"/>
              </a:rPr>
              <a:t>veículos </a:t>
            </a:r>
            <a:r>
              <a:rPr dirty="0" sz="1400">
                <a:latin typeface="Verdana"/>
                <a:cs typeface="Verdana"/>
              </a:rPr>
              <a:t>permaneceram</a:t>
            </a:r>
            <a:r>
              <a:rPr dirty="0" sz="1400" spc="215">
                <a:latin typeface="Verdana"/>
                <a:cs typeface="Verdana"/>
              </a:rPr>
              <a:t> </a:t>
            </a:r>
            <a:r>
              <a:rPr dirty="0" sz="1400" spc="85">
                <a:latin typeface="Verdana"/>
                <a:cs typeface="Verdana"/>
              </a:rPr>
              <a:t>um</a:t>
            </a:r>
            <a:r>
              <a:rPr dirty="0" sz="1400" spc="22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longo</a:t>
            </a:r>
            <a:r>
              <a:rPr dirty="0" sz="1400" spc="22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período</a:t>
            </a:r>
            <a:r>
              <a:rPr dirty="0" sz="1400" spc="22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sem</a:t>
            </a:r>
            <a:r>
              <a:rPr dirty="0" sz="1400" spc="229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movimentação.</a:t>
            </a:r>
            <a:r>
              <a:rPr dirty="0" sz="1400" spc="21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Após</a:t>
            </a:r>
            <a:r>
              <a:rPr dirty="0" sz="1400" spc="229">
                <a:latin typeface="Verdana"/>
                <a:cs typeface="Verdana"/>
              </a:rPr>
              <a:t> </a:t>
            </a:r>
            <a:r>
              <a:rPr dirty="0" sz="1400" spc="-50">
                <a:latin typeface="Verdana"/>
                <a:cs typeface="Verdana"/>
              </a:rPr>
              <a:t>a</a:t>
            </a:r>
            <a:endParaRPr sz="1400">
              <a:latin typeface="Verdana"/>
              <a:cs typeface="Verdana"/>
            </a:endParaRPr>
          </a:p>
          <a:p>
            <a:pPr marL="12700" marR="5080">
              <a:lnSpc>
                <a:spcPts val="1960"/>
              </a:lnSpc>
              <a:spcBef>
                <a:spcPts val="5"/>
              </a:spcBef>
            </a:pPr>
            <a:r>
              <a:rPr dirty="0" sz="1400">
                <a:latin typeface="Verdana"/>
                <a:cs typeface="Verdana"/>
              </a:rPr>
              <a:t>retomada,</a:t>
            </a:r>
            <a:r>
              <a:rPr dirty="0" sz="1400" spc="25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é</a:t>
            </a:r>
            <a:r>
              <a:rPr dirty="0" sz="1400" spc="254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normal</a:t>
            </a:r>
            <a:r>
              <a:rPr dirty="0" sz="1400" spc="254">
                <a:latin typeface="Verdana"/>
                <a:cs typeface="Verdana"/>
              </a:rPr>
              <a:t> </a:t>
            </a:r>
            <a:r>
              <a:rPr dirty="0" sz="1400" spc="80">
                <a:latin typeface="Verdana"/>
                <a:cs typeface="Verdana"/>
              </a:rPr>
              <a:t>um</a:t>
            </a:r>
            <a:r>
              <a:rPr dirty="0" sz="1400" spc="25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gasto</a:t>
            </a:r>
            <a:r>
              <a:rPr dirty="0" sz="1400" spc="24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superior</a:t>
            </a:r>
            <a:r>
              <a:rPr dirty="0" sz="1400" spc="254">
                <a:latin typeface="Verdana"/>
                <a:cs typeface="Verdana"/>
              </a:rPr>
              <a:t> </a:t>
            </a:r>
            <a:r>
              <a:rPr dirty="0" sz="1400" spc="65">
                <a:latin typeface="Verdana"/>
                <a:cs typeface="Verdana"/>
              </a:rPr>
              <a:t>com</a:t>
            </a:r>
            <a:r>
              <a:rPr dirty="0" sz="1400" spc="24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manutenção</a:t>
            </a:r>
            <a:r>
              <a:rPr dirty="0" sz="1400" spc="270">
                <a:latin typeface="Verdana"/>
                <a:cs typeface="Verdana"/>
              </a:rPr>
              <a:t> </a:t>
            </a:r>
            <a:r>
              <a:rPr dirty="0" sz="1400" spc="-25">
                <a:latin typeface="Verdana"/>
                <a:cs typeface="Verdana"/>
              </a:rPr>
              <a:t>por </a:t>
            </a:r>
            <a:r>
              <a:rPr dirty="0" sz="1400">
                <a:latin typeface="Verdana"/>
                <a:cs typeface="Verdana"/>
              </a:rPr>
              <a:t>conta</a:t>
            </a:r>
            <a:r>
              <a:rPr dirty="0" sz="1400" spc="6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da</a:t>
            </a:r>
            <a:r>
              <a:rPr dirty="0" sz="1400" spc="5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necessidade</a:t>
            </a:r>
            <a:r>
              <a:rPr dirty="0" sz="1400" spc="6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de</a:t>
            </a:r>
            <a:r>
              <a:rPr dirty="0" sz="1400" spc="55">
                <a:latin typeface="Verdana"/>
                <a:cs typeface="Verdana"/>
              </a:rPr>
              <a:t> </a:t>
            </a:r>
            <a:r>
              <a:rPr dirty="0" sz="1400" spc="-20">
                <a:latin typeface="Verdana"/>
                <a:cs typeface="Verdana"/>
              </a:rPr>
              <a:t>revisão</a:t>
            </a:r>
            <a:r>
              <a:rPr dirty="0" sz="1400" spc="4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geral</a:t>
            </a:r>
            <a:r>
              <a:rPr dirty="0" sz="1400" spc="6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dos</a:t>
            </a:r>
            <a:r>
              <a:rPr dirty="0" sz="1400" spc="7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componentes.</a:t>
            </a:r>
            <a:r>
              <a:rPr dirty="0" sz="1400" spc="60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Outro</a:t>
            </a:r>
            <a:endParaRPr sz="1400">
              <a:latin typeface="Verdana"/>
              <a:cs typeface="Verdana"/>
            </a:endParaRPr>
          </a:p>
          <a:p>
            <a:pPr marL="12700" marR="5080">
              <a:lnSpc>
                <a:spcPts val="1960"/>
              </a:lnSpc>
              <a:spcBef>
                <a:spcPts val="5"/>
              </a:spcBef>
            </a:pPr>
            <a:r>
              <a:rPr dirty="0" sz="1400">
                <a:latin typeface="Verdana"/>
                <a:cs typeface="Verdana"/>
              </a:rPr>
              <a:t>fator</a:t>
            </a:r>
            <a:r>
              <a:rPr dirty="0" sz="1400" spc="114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relevante</a:t>
            </a:r>
            <a:r>
              <a:rPr dirty="0" sz="1400" spc="12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foi</a:t>
            </a:r>
            <a:r>
              <a:rPr dirty="0" sz="1400" spc="13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o</a:t>
            </a:r>
            <a:r>
              <a:rPr dirty="0" sz="1400" spc="12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aumento</a:t>
            </a:r>
            <a:r>
              <a:rPr dirty="0" sz="1400" spc="114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dos</a:t>
            </a:r>
            <a:r>
              <a:rPr dirty="0" sz="1400" spc="13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preços</a:t>
            </a:r>
            <a:r>
              <a:rPr dirty="0" sz="1400" spc="13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das</a:t>
            </a:r>
            <a:r>
              <a:rPr dirty="0" sz="1400" spc="12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peças</a:t>
            </a:r>
            <a:r>
              <a:rPr dirty="0" sz="1400" spc="12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e</a:t>
            </a:r>
            <a:r>
              <a:rPr dirty="0" sz="1400" spc="13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serviços, </a:t>
            </a:r>
            <a:r>
              <a:rPr dirty="0" sz="1400">
                <a:latin typeface="Verdana"/>
                <a:cs typeface="Verdana"/>
              </a:rPr>
              <a:t>além</a:t>
            </a:r>
            <a:r>
              <a:rPr dirty="0" sz="1400" spc="-5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da</a:t>
            </a:r>
            <a:r>
              <a:rPr dirty="0" sz="1400" spc="-5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idade</a:t>
            </a:r>
            <a:r>
              <a:rPr dirty="0" sz="1400" spc="-4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da</a:t>
            </a:r>
            <a:r>
              <a:rPr dirty="0" sz="1400" spc="-80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frota.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1400">
              <a:latin typeface="Verdana"/>
              <a:cs typeface="Verdana"/>
            </a:endParaRPr>
          </a:p>
          <a:p>
            <a:pPr algn="r" marL="12700" marR="5715">
              <a:lnSpc>
                <a:spcPct val="116900"/>
              </a:lnSpc>
              <a:tabLst>
                <a:tab pos="358140" algn="l"/>
                <a:tab pos="1287780" algn="l"/>
                <a:tab pos="1851025" algn="l"/>
                <a:tab pos="2856865" algn="l"/>
                <a:tab pos="3348354" algn="l"/>
                <a:tab pos="4265930" algn="l"/>
              </a:tabLst>
            </a:pPr>
            <a:r>
              <a:rPr dirty="0" sz="1400" b="1">
                <a:latin typeface="Tahoma"/>
                <a:cs typeface="Tahoma"/>
              </a:rPr>
              <a:t>Indicador</a:t>
            </a:r>
            <a:r>
              <a:rPr dirty="0" sz="1400" spc="95" b="1">
                <a:latin typeface="Tahoma"/>
                <a:cs typeface="Tahoma"/>
              </a:rPr>
              <a:t> </a:t>
            </a:r>
            <a:r>
              <a:rPr dirty="0" sz="1400" spc="-210" b="1">
                <a:latin typeface="Tahoma"/>
                <a:cs typeface="Tahoma"/>
              </a:rPr>
              <a:t>15.1</a:t>
            </a:r>
            <a:r>
              <a:rPr dirty="0" sz="1400" spc="114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-</a:t>
            </a:r>
            <a:r>
              <a:rPr dirty="0" sz="1400" spc="105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“Gasto</a:t>
            </a:r>
            <a:r>
              <a:rPr dirty="0" sz="1400" spc="105" b="1">
                <a:latin typeface="Tahoma"/>
                <a:cs typeface="Tahoma"/>
              </a:rPr>
              <a:t> </a:t>
            </a:r>
            <a:r>
              <a:rPr dirty="0" sz="1400" spc="85" b="1">
                <a:latin typeface="Tahoma"/>
                <a:cs typeface="Tahoma"/>
              </a:rPr>
              <a:t>com</a:t>
            </a:r>
            <a:r>
              <a:rPr dirty="0" sz="1400" spc="110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serviços</a:t>
            </a:r>
            <a:r>
              <a:rPr dirty="0" sz="1400" spc="105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gráficos</a:t>
            </a:r>
            <a:r>
              <a:rPr dirty="0" sz="1400" spc="105" b="1">
                <a:latin typeface="Tahoma"/>
                <a:cs typeface="Tahoma"/>
              </a:rPr>
              <a:t> </a:t>
            </a:r>
            <a:r>
              <a:rPr dirty="0" sz="1400" spc="50" b="1">
                <a:latin typeface="Tahoma"/>
                <a:cs typeface="Tahoma"/>
              </a:rPr>
              <a:t>no</a:t>
            </a:r>
            <a:r>
              <a:rPr dirty="0" sz="1400" spc="90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período-</a:t>
            </a:r>
            <a:r>
              <a:rPr dirty="0" sz="1400" spc="-10" b="1">
                <a:latin typeface="Tahoma"/>
                <a:cs typeface="Tahoma"/>
              </a:rPr>
              <a:t>base” </a:t>
            </a:r>
            <a:r>
              <a:rPr dirty="0" sz="1400" spc="25">
                <a:latin typeface="Verdana"/>
                <a:cs typeface="Verdana"/>
              </a:rPr>
              <a:t>O</a:t>
            </a:r>
            <a:r>
              <a:rPr dirty="0" sz="1400">
                <a:latin typeface="Verdana"/>
                <a:cs typeface="Verdana"/>
              </a:rPr>
              <a:t>	</a:t>
            </a:r>
            <a:r>
              <a:rPr dirty="0" sz="1400" spc="-10">
                <a:latin typeface="Verdana"/>
                <a:cs typeface="Verdana"/>
              </a:rPr>
              <a:t>Tribunal</a:t>
            </a:r>
            <a:r>
              <a:rPr dirty="0" sz="1400">
                <a:latin typeface="Verdana"/>
                <a:cs typeface="Verdana"/>
              </a:rPr>
              <a:t>	</a:t>
            </a:r>
            <a:r>
              <a:rPr dirty="0" sz="1400" spc="-25">
                <a:latin typeface="Verdana"/>
                <a:cs typeface="Verdana"/>
              </a:rPr>
              <a:t>tem</a:t>
            </a:r>
            <a:r>
              <a:rPr dirty="0" sz="1400">
                <a:latin typeface="Verdana"/>
                <a:cs typeface="Verdana"/>
              </a:rPr>
              <a:t>	</a:t>
            </a:r>
            <a:r>
              <a:rPr dirty="0" sz="1400" spc="-10">
                <a:latin typeface="Verdana"/>
                <a:cs typeface="Verdana"/>
              </a:rPr>
              <a:t>investido</a:t>
            </a:r>
            <a:r>
              <a:rPr dirty="0" sz="1400">
                <a:latin typeface="Verdana"/>
                <a:cs typeface="Verdana"/>
              </a:rPr>
              <a:t>	</a:t>
            </a:r>
            <a:r>
              <a:rPr dirty="0" sz="1400" spc="35">
                <a:latin typeface="Verdana"/>
                <a:cs typeface="Verdana"/>
              </a:rPr>
              <a:t>em</a:t>
            </a:r>
            <a:r>
              <a:rPr dirty="0" sz="1400">
                <a:latin typeface="Verdana"/>
                <a:cs typeface="Verdana"/>
              </a:rPr>
              <a:t>	</a:t>
            </a:r>
            <a:r>
              <a:rPr dirty="0" sz="1400" spc="-10">
                <a:latin typeface="Verdana"/>
                <a:cs typeface="Verdana"/>
              </a:rPr>
              <a:t>diversas</a:t>
            </a:r>
            <a:r>
              <a:rPr dirty="0" sz="1400">
                <a:latin typeface="Verdana"/>
                <a:cs typeface="Verdana"/>
              </a:rPr>
              <a:t>	</a:t>
            </a:r>
            <a:r>
              <a:rPr dirty="0" sz="1400" spc="-10">
                <a:latin typeface="Verdana"/>
                <a:cs typeface="Verdana"/>
              </a:rPr>
              <a:t>campanhas </a:t>
            </a:r>
            <a:r>
              <a:rPr dirty="0" sz="1400">
                <a:latin typeface="Verdana"/>
                <a:cs typeface="Verdana"/>
              </a:rPr>
              <a:t>institucionais</a:t>
            </a:r>
            <a:r>
              <a:rPr dirty="0" sz="1400" spc="22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(Trabalho</a:t>
            </a:r>
            <a:r>
              <a:rPr dirty="0" sz="1400" spc="229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Seguro,</a:t>
            </a:r>
            <a:r>
              <a:rPr dirty="0" sz="1400" spc="21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Combate</a:t>
            </a:r>
            <a:r>
              <a:rPr dirty="0" sz="1400" spc="229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ao</a:t>
            </a:r>
            <a:r>
              <a:rPr dirty="0" sz="1400" spc="22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Trabalho</a:t>
            </a:r>
            <a:r>
              <a:rPr dirty="0" sz="1400" spc="229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Infantil, </a:t>
            </a:r>
            <a:r>
              <a:rPr dirty="0" sz="1400">
                <a:latin typeface="Verdana"/>
                <a:cs typeface="Verdana"/>
              </a:rPr>
              <a:t>entre</a:t>
            </a:r>
            <a:r>
              <a:rPr dirty="0" sz="1400" spc="34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outras)</a:t>
            </a:r>
            <a:r>
              <a:rPr dirty="0" sz="1400" spc="34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que</a:t>
            </a:r>
            <a:r>
              <a:rPr dirty="0" sz="1400" spc="34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têm</a:t>
            </a:r>
            <a:r>
              <a:rPr dirty="0" sz="1400" spc="33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demandado</a:t>
            </a:r>
            <a:r>
              <a:rPr dirty="0" sz="1400" spc="34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a</a:t>
            </a:r>
            <a:r>
              <a:rPr dirty="0" sz="1400" spc="34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confecção</a:t>
            </a:r>
            <a:r>
              <a:rPr dirty="0" sz="1400" spc="33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de</a:t>
            </a:r>
            <a:r>
              <a:rPr dirty="0" sz="1400" spc="350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materiais </a:t>
            </a:r>
            <a:r>
              <a:rPr dirty="0" sz="1400">
                <a:latin typeface="Verdana"/>
                <a:cs typeface="Verdana"/>
              </a:rPr>
              <a:t>gráficos</a:t>
            </a:r>
            <a:r>
              <a:rPr dirty="0" sz="1400" spc="-145">
                <a:latin typeface="Verdana"/>
                <a:cs typeface="Verdana"/>
              </a:rPr>
              <a:t> </a:t>
            </a:r>
            <a:r>
              <a:rPr dirty="0" sz="1400" spc="65">
                <a:latin typeface="Verdana"/>
                <a:cs typeface="Verdana"/>
              </a:rPr>
              <a:t>em</a:t>
            </a:r>
            <a:r>
              <a:rPr dirty="0" sz="1400" spc="-14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grande</a:t>
            </a:r>
            <a:r>
              <a:rPr dirty="0" sz="1400" spc="-13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parte</a:t>
            </a:r>
            <a:r>
              <a:rPr dirty="0" sz="1400" spc="-140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para</a:t>
            </a:r>
            <a:r>
              <a:rPr dirty="0" sz="1400" spc="-14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uso</a:t>
            </a:r>
            <a:r>
              <a:rPr dirty="0" sz="1400" spc="-130">
                <a:latin typeface="Verdana"/>
                <a:cs typeface="Verdana"/>
              </a:rPr>
              <a:t> </a:t>
            </a:r>
            <a:r>
              <a:rPr dirty="0" sz="1400" spc="-40">
                <a:latin typeface="Verdana"/>
                <a:cs typeface="Verdana"/>
              </a:rPr>
              <a:t>externo.</a:t>
            </a:r>
            <a:r>
              <a:rPr dirty="0" sz="1400" spc="-14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Esse</a:t>
            </a:r>
            <a:r>
              <a:rPr dirty="0" sz="1400" spc="-14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indicador</a:t>
            </a:r>
            <a:r>
              <a:rPr dirty="0" sz="1400" spc="-12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deverá </a:t>
            </a:r>
            <a:r>
              <a:rPr dirty="0" sz="1400">
                <a:latin typeface="Verdana"/>
                <a:cs typeface="Verdana"/>
              </a:rPr>
              <a:t>ser</a:t>
            </a:r>
            <a:r>
              <a:rPr dirty="0" sz="1400" spc="44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revisto</a:t>
            </a:r>
            <a:r>
              <a:rPr dirty="0" sz="1400" spc="42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tendo</a:t>
            </a:r>
            <a:r>
              <a:rPr dirty="0" sz="1400" spc="430">
                <a:latin typeface="Verdana"/>
                <a:cs typeface="Verdana"/>
              </a:rPr>
              <a:t> </a:t>
            </a:r>
            <a:r>
              <a:rPr dirty="0" sz="1400" spc="65">
                <a:latin typeface="Verdana"/>
                <a:cs typeface="Verdana"/>
              </a:rPr>
              <a:t>em</a:t>
            </a:r>
            <a:r>
              <a:rPr dirty="0" sz="1400" spc="434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vista</a:t>
            </a:r>
            <a:r>
              <a:rPr dirty="0" sz="1400" spc="434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a</a:t>
            </a:r>
            <a:r>
              <a:rPr dirty="0" sz="1400" spc="42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permanente</a:t>
            </a:r>
            <a:r>
              <a:rPr dirty="0" sz="1400" spc="42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realização</a:t>
            </a:r>
            <a:r>
              <a:rPr dirty="0" sz="1400" spc="434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dessas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1400" spc="-10">
                <a:latin typeface="Verdana"/>
                <a:cs typeface="Verdana"/>
              </a:rPr>
              <a:t>atividades.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50"/>
              </a:lnSpc>
            </a:pPr>
            <a:r>
              <a:rPr dirty="0" spc="-25"/>
              <a:t>20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Iniciativas</a:t>
            </a:r>
            <a:r>
              <a:rPr dirty="0" spc="145"/>
              <a:t> </a:t>
            </a:r>
            <a:r>
              <a:rPr dirty="0" spc="75"/>
              <a:t>realizadas</a:t>
            </a:r>
            <a:r>
              <a:rPr dirty="0" spc="150"/>
              <a:t> </a:t>
            </a:r>
            <a:r>
              <a:rPr dirty="0" spc="170"/>
              <a:t>em</a:t>
            </a:r>
            <a:r>
              <a:rPr dirty="0" spc="145"/>
              <a:t> </a:t>
            </a:r>
            <a:r>
              <a:rPr dirty="0" spc="-20"/>
              <a:t>2022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996563" y="2197988"/>
            <a:ext cx="2840355" cy="202438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1543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15"/>
              </a:spcBef>
            </a:pPr>
            <a:r>
              <a:rPr dirty="0" sz="1400" b="1">
                <a:latin typeface="Tahoma"/>
                <a:cs typeface="Tahoma"/>
              </a:rPr>
              <a:t>Tour</a:t>
            </a:r>
            <a:r>
              <a:rPr dirty="0" sz="1400" spc="65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na</a:t>
            </a:r>
            <a:r>
              <a:rPr dirty="0" sz="1400" spc="75" b="1">
                <a:latin typeface="Tahoma"/>
                <a:cs typeface="Tahoma"/>
              </a:rPr>
              <a:t> </a:t>
            </a:r>
            <a:r>
              <a:rPr dirty="0" sz="1400" spc="-10" b="1">
                <a:latin typeface="Tahoma"/>
                <a:cs typeface="Tahoma"/>
              </a:rPr>
              <a:t>“Bonja”</a:t>
            </a:r>
            <a:endParaRPr sz="1400">
              <a:latin typeface="Tahoma"/>
              <a:cs typeface="Tahoma"/>
            </a:endParaRPr>
          </a:p>
          <a:p>
            <a:pPr marR="7620">
              <a:lnSpc>
                <a:spcPts val="1460"/>
              </a:lnSpc>
              <a:spcBef>
                <a:spcPts val="50"/>
              </a:spcBef>
            </a:pPr>
            <a:r>
              <a:rPr dirty="0" sz="1200" spc="65">
                <a:latin typeface="Verdana"/>
                <a:cs typeface="Verdana"/>
              </a:rPr>
              <a:t>Em</a:t>
            </a:r>
            <a:r>
              <a:rPr dirty="0" sz="1200" spc="-85">
                <a:latin typeface="Verdana"/>
                <a:cs typeface="Verdana"/>
              </a:rPr>
              <a:t> </a:t>
            </a:r>
            <a:r>
              <a:rPr dirty="0" sz="1200" spc="-40">
                <a:latin typeface="Verdana"/>
                <a:cs typeface="Verdana"/>
              </a:rPr>
              <a:t>julho,</a:t>
            </a:r>
            <a:r>
              <a:rPr dirty="0" sz="1200" spc="-9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foi</a:t>
            </a:r>
            <a:r>
              <a:rPr dirty="0" sz="1200" spc="-8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realizada</a:t>
            </a:r>
            <a:r>
              <a:rPr dirty="0" sz="1200" spc="-85">
                <a:latin typeface="Verdana"/>
                <a:cs typeface="Verdana"/>
              </a:rPr>
              <a:t> </a:t>
            </a:r>
            <a:r>
              <a:rPr dirty="0" sz="1200" spc="-30">
                <a:latin typeface="Verdana"/>
                <a:cs typeface="Verdana"/>
              </a:rPr>
              <a:t>a</a:t>
            </a:r>
            <a:r>
              <a:rPr dirty="0" sz="1200" spc="-8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Semana</a:t>
            </a:r>
            <a:r>
              <a:rPr dirty="0" sz="1200" spc="-85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da </a:t>
            </a:r>
            <a:r>
              <a:rPr dirty="0" sz="1200">
                <a:latin typeface="Verdana"/>
                <a:cs typeface="Verdana"/>
              </a:rPr>
              <a:t>Sustentabilidade</a:t>
            </a:r>
            <a:r>
              <a:rPr dirty="0" sz="1200" spc="-7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</a:t>
            </a:r>
            <a:r>
              <a:rPr dirty="0" sz="1200" spc="-7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Responsabilidade</a:t>
            </a:r>
            <a:endParaRPr sz="1200">
              <a:latin typeface="Verdana"/>
              <a:cs typeface="Verdana"/>
            </a:endParaRPr>
          </a:p>
          <a:p>
            <a:pPr marR="59690">
              <a:lnSpc>
                <a:spcPts val="1460"/>
              </a:lnSpc>
              <a:spcBef>
                <a:spcPts val="10"/>
              </a:spcBef>
            </a:pPr>
            <a:r>
              <a:rPr dirty="0" sz="1200" spc="-40">
                <a:latin typeface="Verdana"/>
                <a:cs typeface="Verdana"/>
              </a:rPr>
              <a:t>Social.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Como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uma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das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atividades </a:t>
            </a:r>
            <a:r>
              <a:rPr dirty="0" sz="1200" spc="-20">
                <a:latin typeface="Verdana"/>
                <a:cs typeface="Verdana"/>
              </a:rPr>
              <a:t>propostas,</a:t>
            </a:r>
            <a:r>
              <a:rPr dirty="0" sz="1200" spc="-7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foi</a:t>
            </a:r>
            <a:r>
              <a:rPr dirty="0" sz="1200" spc="-7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realizado</a:t>
            </a:r>
            <a:r>
              <a:rPr dirty="0" sz="1200" spc="-70">
                <a:latin typeface="Verdana"/>
                <a:cs typeface="Verdana"/>
              </a:rPr>
              <a:t> </a:t>
            </a:r>
            <a:r>
              <a:rPr dirty="0" sz="1200" spc="65">
                <a:latin typeface="Verdana"/>
                <a:cs typeface="Verdana"/>
              </a:rPr>
              <a:t>um</a:t>
            </a:r>
            <a:r>
              <a:rPr dirty="0" sz="1200" spc="-65">
                <a:latin typeface="Verdana"/>
                <a:cs typeface="Verdana"/>
              </a:rPr>
              <a:t> </a:t>
            </a:r>
            <a:r>
              <a:rPr dirty="0" sz="1200" spc="-35">
                <a:latin typeface="Verdana"/>
                <a:cs typeface="Verdana"/>
              </a:rPr>
              <a:t>“</a:t>
            </a:r>
            <a:r>
              <a:rPr dirty="0" sz="1200" spc="-35" i="1">
                <a:latin typeface="Verdana"/>
                <a:cs typeface="Verdana"/>
              </a:rPr>
              <a:t>tour”</a:t>
            </a:r>
            <a:r>
              <a:rPr dirty="0" sz="1200" spc="-75" i="1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no </a:t>
            </a:r>
            <a:r>
              <a:rPr dirty="0" sz="1200" spc="-10">
                <a:latin typeface="Verdana"/>
                <a:cs typeface="Verdana"/>
              </a:rPr>
              <a:t>bairro</a:t>
            </a:r>
            <a:r>
              <a:rPr dirty="0" sz="1200" spc="-75">
                <a:latin typeface="Verdana"/>
                <a:cs typeface="Verdana"/>
              </a:rPr>
              <a:t> </a:t>
            </a:r>
            <a:r>
              <a:rPr dirty="0" sz="1200" spc="60">
                <a:latin typeface="Verdana"/>
                <a:cs typeface="Verdana"/>
              </a:rPr>
              <a:t>Bom</a:t>
            </a:r>
            <a:r>
              <a:rPr dirty="0" sz="1200" spc="-80">
                <a:latin typeface="Verdana"/>
                <a:cs typeface="Verdana"/>
              </a:rPr>
              <a:t> </a:t>
            </a:r>
            <a:r>
              <a:rPr dirty="0" sz="1200" spc="-35">
                <a:latin typeface="Verdana"/>
                <a:cs typeface="Verdana"/>
              </a:rPr>
              <a:t>Jesus,</a:t>
            </a:r>
            <a:r>
              <a:rPr dirty="0" sz="1200" spc="-75">
                <a:latin typeface="Verdana"/>
                <a:cs typeface="Verdana"/>
              </a:rPr>
              <a:t> </a:t>
            </a:r>
            <a:r>
              <a:rPr dirty="0" sz="1200" spc="-30">
                <a:latin typeface="Verdana"/>
                <a:cs typeface="Verdana"/>
              </a:rPr>
              <a:t>a</a:t>
            </a:r>
            <a:r>
              <a:rPr dirty="0" sz="1200" spc="-6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fim</a:t>
            </a:r>
            <a:r>
              <a:rPr dirty="0" sz="1200" spc="-75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de </a:t>
            </a:r>
            <a:r>
              <a:rPr dirty="0" sz="1200" spc="-10">
                <a:latin typeface="Verdana"/>
                <a:cs typeface="Verdana"/>
              </a:rPr>
              <a:t>aproximar</a:t>
            </a:r>
            <a:r>
              <a:rPr dirty="0" sz="1200" spc="-5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magistrados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</a:t>
            </a:r>
            <a:r>
              <a:rPr dirty="0" sz="1200" spc="-5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servidores </a:t>
            </a:r>
            <a:r>
              <a:rPr dirty="0" sz="1200">
                <a:latin typeface="Verdana"/>
                <a:cs typeface="Verdana"/>
              </a:rPr>
              <a:t>das</a:t>
            </a:r>
            <a:r>
              <a:rPr dirty="0" sz="1200" spc="-7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iniciativas</a:t>
            </a:r>
            <a:r>
              <a:rPr dirty="0" sz="1200" spc="-7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8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desenvolvimento </a:t>
            </a:r>
            <a:r>
              <a:rPr dirty="0" sz="1200">
                <a:latin typeface="Verdana"/>
                <a:cs typeface="Verdana"/>
              </a:rPr>
              <a:t>da</a:t>
            </a:r>
            <a:r>
              <a:rPr dirty="0" sz="1200" spc="-7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comunidade.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080820" y="4400422"/>
            <a:ext cx="2852420" cy="189357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31750" rIns="0" bIns="0" rtlCol="0" vert="horz">
            <a:spAutoFit/>
          </a:bodyPr>
          <a:lstStyle/>
          <a:p>
            <a:pPr marR="3175">
              <a:lnSpc>
                <a:spcPct val="100000"/>
              </a:lnSpc>
              <a:spcBef>
                <a:spcPts val="250"/>
              </a:spcBef>
            </a:pPr>
            <a:endParaRPr sz="1200">
              <a:latin typeface="Times New Roman"/>
              <a:cs typeface="Times New Roman"/>
            </a:endParaRPr>
          </a:p>
          <a:p>
            <a:pPr algn="r" marL="5715" marR="3810" indent="8890">
              <a:lnSpc>
                <a:spcPct val="101699"/>
              </a:lnSpc>
            </a:pPr>
            <a:r>
              <a:rPr dirty="0" sz="1200">
                <a:latin typeface="Verdana"/>
                <a:cs typeface="Verdana"/>
              </a:rPr>
              <a:t>Como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parte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da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atividade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da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Semana, os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participantes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conheceram</a:t>
            </a:r>
            <a:r>
              <a:rPr dirty="0" sz="1200" spc="500">
                <a:latin typeface="Verdana"/>
                <a:cs typeface="Verdana"/>
              </a:rPr>
              <a:t> </a:t>
            </a:r>
            <a:r>
              <a:rPr dirty="0" sz="1200" spc="-30">
                <a:latin typeface="Verdana"/>
                <a:cs typeface="Verdana"/>
              </a:rPr>
              <a:t>diversas</a:t>
            </a:r>
            <a:r>
              <a:rPr dirty="0" sz="1200" spc="-6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iniciativas</a:t>
            </a:r>
            <a:r>
              <a:rPr dirty="0" sz="1200" spc="-65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sociais</a:t>
            </a:r>
            <a:r>
              <a:rPr dirty="0" sz="1200" spc="-5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</a:t>
            </a:r>
            <a:r>
              <a:rPr dirty="0" sz="1200" spc="-7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culturais, </a:t>
            </a:r>
            <a:r>
              <a:rPr dirty="0" sz="1200">
                <a:latin typeface="Verdana"/>
                <a:cs typeface="Verdana"/>
              </a:rPr>
              <a:t>como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grupo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capoeira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 spc="-30">
                <a:latin typeface="Verdana"/>
                <a:cs typeface="Verdana"/>
              </a:rPr>
              <a:t>local.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 spc="-50">
                <a:latin typeface="Verdana"/>
                <a:cs typeface="Verdana"/>
              </a:rPr>
              <a:t>A </a:t>
            </a:r>
            <a:r>
              <a:rPr dirty="0" sz="1200" spc="-10">
                <a:latin typeface="Verdana"/>
                <a:cs typeface="Verdana"/>
              </a:rPr>
              <a:t>iniciativa</a:t>
            </a:r>
            <a:r>
              <a:rPr dirty="0" sz="1200" spc="-6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foi</a:t>
            </a:r>
            <a:r>
              <a:rPr dirty="0" sz="1200" spc="-6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organizada</a:t>
            </a:r>
            <a:r>
              <a:rPr dirty="0" sz="1200" spc="-6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pela</a:t>
            </a:r>
            <a:r>
              <a:rPr dirty="0" sz="1200" spc="-6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Agência </a:t>
            </a:r>
            <a:r>
              <a:rPr dirty="0" sz="1200">
                <a:latin typeface="Verdana"/>
                <a:cs typeface="Verdana"/>
              </a:rPr>
              <a:t>Compromisso,</a:t>
            </a:r>
            <a:r>
              <a:rPr dirty="0" sz="1200" spc="-5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empreendimento</a:t>
            </a:r>
            <a:endParaRPr sz="1200">
              <a:latin typeface="Verdana"/>
              <a:cs typeface="Verdana"/>
            </a:endParaRPr>
          </a:p>
          <a:p>
            <a:pPr algn="r">
              <a:lnSpc>
                <a:spcPct val="100000"/>
              </a:lnSpc>
              <a:spcBef>
                <a:spcPts val="10"/>
              </a:spcBef>
            </a:pPr>
            <a:r>
              <a:rPr dirty="0" sz="1200" spc="-10">
                <a:latin typeface="Verdana"/>
                <a:cs typeface="Verdana"/>
              </a:rPr>
              <a:t>local.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0516" y="2197988"/>
            <a:ext cx="2839770" cy="2024126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3996563" y="6471920"/>
            <a:ext cx="2840355" cy="192405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3175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50"/>
              </a:spcBef>
            </a:pPr>
            <a:endParaRPr sz="1200">
              <a:latin typeface="Times New Roman"/>
              <a:cs typeface="Times New Roman"/>
            </a:endParaRPr>
          </a:p>
          <a:p>
            <a:pPr marR="46990">
              <a:lnSpc>
                <a:spcPct val="101600"/>
              </a:lnSpc>
            </a:pPr>
            <a:r>
              <a:rPr dirty="0" sz="1400" b="1">
                <a:latin typeface="Tahoma"/>
                <a:cs typeface="Tahoma"/>
              </a:rPr>
              <a:t>Exibição</a:t>
            </a:r>
            <a:r>
              <a:rPr dirty="0" sz="1400" spc="120" b="1">
                <a:latin typeface="Tahoma"/>
                <a:cs typeface="Tahoma"/>
              </a:rPr>
              <a:t> </a:t>
            </a:r>
            <a:r>
              <a:rPr dirty="0" sz="1400" spc="65" b="1">
                <a:latin typeface="Tahoma"/>
                <a:cs typeface="Tahoma"/>
              </a:rPr>
              <a:t>do</a:t>
            </a:r>
            <a:r>
              <a:rPr dirty="0" sz="1400" spc="130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filme</a:t>
            </a:r>
            <a:r>
              <a:rPr dirty="0" sz="1400" spc="125" b="1">
                <a:latin typeface="Tahoma"/>
                <a:cs typeface="Tahoma"/>
              </a:rPr>
              <a:t> </a:t>
            </a:r>
            <a:r>
              <a:rPr dirty="0" sz="1400" spc="-10" b="1">
                <a:latin typeface="Tahoma"/>
                <a:cs typeface="Tahoma"/>
              </a:rPr>
              <a:t>“Pureza” </a:t>
            </a:r>
            <a:r>
              <a:rPr dirty="0" sz="1200">
                <a:latin typeface="Verdana"/>
                <a:cs typeface="Verdana"/>
              </a:rPr>
              <a:t>Como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parte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da programação </a:t>
            </a:r>
            <a:r>
              <a:rPr dirty="0" sz="1200" spc="-25">
                <a:latin typeface="Verdana"/>
                <a:cs typeface="Verdana"/>
              </a:rPr>
              <a:t>do </a:t>
            </a:r>
            <a:r>
              <a:rPr dirty="0" sz="1200">
                <a:latin typeface="Verdana"/>
                <a:cs typeface="Verdana"/>
              </a:rPr>
              <a:t>Fórum</a:t>
            </a:r>
            <a:r>
              <a:rPr dirty="0" sz="1200" spc="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Educação</a:t>
            </a:r>
            <a:r>
              <a:rPr dirty="0" sz="1200" spc="40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Antirracista,</a:t>
            </a:r>
            <a:r>
              <a:rPr dirty="0" sz="1200" spc="35">
                <a:latin typeface="Verdana"/>
                <a:cs typeface="Verdana"/>
              </a:rPr>
              <a:t> </a:t>
            </a:r>
            <a:r>
              <a:rPr dirty="0" sz="1200" spc="-50">
                <a:latin typeface="Verdana"/>
                <a:cs typeface="Verdana"/>
              </a:rPr>
              <a:t>o </a:t>
            </a:r>
            <a:r>
              <a:rPr dirty="0" sz="1200">
                <a:latin typeface="Verdana"/>
                <a:cs typeface="Verdana"/>
              </a:rPr>
              <a:t>filme</a:t>
            </a:r>
            <a:r>
              <a:rPr dirty="0" sz="1200" spc="-8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foi</a:t>
            </a:r>
            <a:r>
              <a:rPr dirty="0" sz="1200" spc="-8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exibido</a:t>
            </a:r>
            <a:r>
              <a:rPr dirty="0" sz="1200" spc="-8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para</a:t>
            </a:r>
            <a:r>
              <a:rPr dirty="0" sz="1200" spc="-8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8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auditório </a:t>
            </a:r>
            <a:r>
              <a:rPr dirty="0" sz="1200">
                <a:latin typeface="Verdana"/>
                <a:cs typeface="Verdana"/>
              </a:rPr>
              <a:t>lotado</a:t>
            </a:r>
            <a:r>
              <a:rPr dirty="0" sz="1200" spc="-5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da</a:t>
            </a:r>
            <a:r>
              <a:rPr dirty="0" sz="1200" spc="-5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Escola</a:t>
            </a:r>
            <a:r>
              <a:rPr dirty="0" sz="1200" spc="-5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Judicial.</a:t>
            </a:r>
            <a:r>
              <a:rPr dirty="0" sz="1200" spc="-5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Após</a:t>
            </a:r>
            <a:r>
              <a:rPr dirty="0" sz="1200" spc="-55">
                <a:latin typeface="Verdana"/>
                <a:cs typeface="Verdana"/>
              </a:rPr>
              <a:t> </a:t>
            </a:r>
            <a:r>
              <a:rPr dirty="0" sz="1200" spc="-50">
                <a:latin typeface="Verdana"/>
                <a:cs typeface="Verdana"/>
              </a:rPr>
              <a:t>a </a:t>
            </a:r>
            <a:r>
              <a:rPr dirty="0" sz="1200" spc="-25">
                <a:latin typeface="Verdana"/>
                <a:cs typeface="Verdana"/>
              </a:rPr>
              <a:t>exibição,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aconteceu uma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roda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de </a:t>
            </a:r>
            <a:r>
              <a:rPr dirty="0" sz="1200" spc="-10">
                <a:latin typeface="Verdana"/>
                <a:cs typeface="Verdana"/>
              </a:rPr>
              <a:t>conversa</a:t>
            </a:r>
            <a:r>
              <a:rPr dirty="0" sz="1200" spc="-65">
                <a:latin typeface="Verdana"/>
                <a:cs typeface="Verdana"/>
              </a:rPr>
              <a:t> </a:t>
            </a:r>
            <a:r>
              <a:rPr dirty="0" sz="1200" spc="55">
                <a:latin typeface="Verdana"/>
                <a:cs typeface="Verdana"/>
              </a:rPr>
              <a:t>com</a:t>
            </a:r>
            <a:r>
              <a:rPr dirty="0" sz="1200" spc="-7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especialistas</a:t>
            </a:r>
            <a:r>
              <a:rPr dirty="0" sz="1200" spc="-6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no</a:t>
            </a:r>
            <a:r>
              <a:rPr dirty="0" sz="1200" spc="-60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tema, </a:t>
            </a:r>
            <a:r>
              <a:rPr dirty="0" sz="1200">
                <a:latin typeface="Verdana"/>
                <a:cs typeface="Verdana"/>
              </a:rPr>
              <a:t>inclusive</a:t>
            </a:r>
            <a:r>
              <a:rPr dirty="0" sz="1200" spc="-85">
                <a:latin typeface="Verdana"/>
                <a:cs typeface="Verdana"/>
              </a:rPr>
              <a:t> </a:t>
            </a:r>
            <a:r>
              <a:rPr dirty="0" sz="1200" spc="55">
                <a:latin typeface="Verdana"/>
                <a:cs typeface="Verdana"/>
              </a:rPr>
              <a:t>com</a:t>
            </a:r>
            <a:r>
              <a:rPr dirty="0" sz="1200" spc="-8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7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diretor</a:t>
            </a:r>
            <a:r>
              <a:rPr dirty="0" sz="1200" spc="-8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do</a:t>
            </a:r>
            <a:r>
              <a:rPr dirty="0" sz="1200" spc="-7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filme.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96054" y="4399788"/>
            <a:ext cx="2840354" cy="1893697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0516" y="6470903"/>
            <a:ext cx="2839770" cy="1924557"/>
          </a:xfrm>
          <a:prstGeom prst="rect">
            <a:avLst/>
          </a:prstGeom>
        </p:spPr>
      </p:pic>
      <p:sp>
        <p:nvSpPr>
          <p:cNvPr id="9" name="object 9" descr=""/>
          <p:cNvSpPr/>
          <p:nvPr/>
        </p:nvSpPr>
        <p:spPr>
          <a:xfrm>
            <a:off x="1099185" y="1809114"/>
            <a:ext cx="1329690" cy="13970"/>
          </a:xfrm>
          <a:custGeom>
            <a:avLst/>
            <a:gdLst/>
            <a:ahLst/>
            <a:cxnLst/>
            <a:rect l="l" t="t" r="r" b="b"/>
            <a:pathLst>
              <a:path w="1329689" h="13969">
                <a:moveTo>
                  <a:pt x="0" y="13970"/>
                </a:moveTo>
                <a:lnTo>
                  <a:pt x="132969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50"/>
              </a:lnSpc>
            </a:pPr>
            <a:r>
              <a:rPr dirty="0" spc="-25"/>
              <a:t>21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403975" y="9855327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215900" y="0"/>
                </a:moveTo>
                <a:lnTo>
                  <a:pt x="166391" y="5701"/>
                </a:lnTo>
                <a:lnTo>
                  <a:pt x="120946" y="21943"/>
                </a:lnTo>
                <a:lnTo>
                  <a:pt x="80859" y="47430"/>
                </a:lnTo>
                <a:lnTo>
                  <a:pt x="47426" y="80864"/>
                </a:lnTo>
                <a:lnTo>
                  <a:pt x="21941" y="120951"/>
                </a:lnTo>
                <a:lnTo>
                  <a:pt x="5701" y="166395"/>
                </a:lnTo>
                <a:lnTo>
                  <a:pt x="0" y="215899"/>
                </a:lnTo>
                <a:lnTo>
                  <a:pt x="5701" y="265404"/>
                </a:lnTo>
                <a:lnTo>
                  <a:pt x="21941" y="310848"/>
                </a:lnTo>
                <a:lnTo>
                  <a:pt x="47426" y="350935"/>
                </a:lnTo>
                <a:lnTo>
                  <a:pt x="80859" y="384369"/>
                </a:lnTo>
                <a:lnTo>
                  <a:pt x="120946" y="409856"/>
                </a:lnTo>
                <a:lnTo>
                  <a:pt x="166391" y="426098"/>
                </a:lnTo>
                <a:lnTo>
                  <a:pt x="215900" y="431799"/>
                </a:lnTo>
                <a:lnTo>
                  <a:pt x="265408" y="426098"/>
                </a:lnTo>
                <a:lnTo>
                  <a:pt x="310853" y="409856"/>
                </a:lnTo>
                <a:lnTo>
                  <a:pt x="350940" y="384369"/>
                </a:lnTo>
                <a:lnTo>
                  <a:pt x="384373" y="350935"/>
                </a:lnTo>
                <a:lnTo>
                  <a:pt x="409858" y="310848"/>
                </a:lnTo>
                <a:lnTo>
                  <a:pt x="426098" y="265404"/>
                </a:lnTo>
                <a:lnTo>
                  <a:pt x="431800" y="215899"/>
                </a:lnTo>
                <a:lnTo>
                  <a:pt x="426098" y="166395"/>
                </a:lnTo>
                <a:lnTo>
                  <a:pt x="409858" y="120951"/>
                </a:lnTo>
                <a:lnTo>
                  <a:pt x="384373" y="80864"/>
                </a:lnTo>
                <a:lnTo>
                  <a:pt x="350940" y="47430"/>
                </a:lnTo>
                <a:lnTo>
                  <a:pt x="310853" y="21943"/>
                </a:lnTo>
                <a:lnTo>
                  <a:pt x="265408" y="5701"/>
                </a:lnTo>
                <a:lnTo>
                  <a:pt x="21590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1080820" y="1080896"/>
            <a:ext cx="2852420" cy="2114550"/>
          </a:xfrm>
          <a:prstGeom prst="rect">
            <a:avLst/>
          </a:prstGeom>
          <a:solidFill>
            <a:srgbClr val="B8CCE3"/>
          </a:solidFill>
        </p:spPr>
        <p:txBody>
          <a:bodyPr wrap="square" lIns="0" tIns="31750" rIns="0" bIns="0" rtlCol="0" vert="horz">
            <a:spAutoFit/>
          </a:bodyPr>
          <a:lstStyle/>
          <a:p>
            <a:pPr marR="3175">
              <a:lnSpc>
                <a:spcPct val="100000"/>
              </a:lnSpc>
              <a:spcBef>
                <a:spcPts val="250"/>
              </a:spcBef>
            </a:pPr>
            <a:endParaRPr sz="1200">
              <a:latin typeface="Times New Roman"/>
              <a:cs typeface="Times New Roman"/>
            </a:endParaRPr>
          </a:p>
          <a:p>
            <a:pPr algn="r" marL="45085" indent="109220">
              <a:lnSpc>
                <a:spcPct val="101600"/>
              </a:lnSpc>
            </a:pPr>
            <a:r>
              <a:rPr dirty="0" sz="1400" b="1">
                <a:latin typeface="Tahoma"/>
                <a:cs typeface="Tahoma"/>
              </a:rPr>
              <a:t>Exposição</a:t>
            </a:r>
            <a:r>
              <a:rPr dirty="0" sz="1400" spc="114" b="1">
                <a:latin typeface="Tahoma"/>
                <a:cs typeface="Tahoma"/>
              </a:rPr>
              <a:t> </a:t>
            </a:r>
            <a:r>
              <a:rPr dirty="0" sz="1400" spc="55" b="1">
                <a:latin typeface="Tahoma"/>
                <a:cs typeface="Tahoma"/>
              </a:rPr>
              <a:t>da</a:t>
            </a:r>
            <a:r>
              <a:rPr dirty="0" sz="1400" spc="105" b="1">
                <a:latin typeface="Tahoma"/>
                <a:cs typeface="Tahoma"/>
              </a:rPr>
              <a:t> </a:t>
            </a:r>
            <a:r>
              <a:rPr dirty="0" sz="1400" spc="55" b="1">
                <a:latin typeface="Tahoma"/>
                <a:cs typeface="Tahoma"/>
              </a:rPr>
              <a:t>“Agenda</a:t>
            </a:r>
            <a:r>
              <a:rPr dirty="0" sz="1400" spc="100" b="1">
                <a:latin typeface="Tahoma"/>
                <a:cs typeface="Tahoma"/>
              </a:rPr>
              <a:t> </a:t>
            </a:r>
            <a:r>
              <a:rPr dirty="0" sz="1400" spc="-20" b="1">
                <a:latin typeface="Tahoma"/>
                <a:cs typeface="Tahoma"/>
              </a:rPr>
              <a:t>2030” </a:t>
            </a:r>
            <a:r>
              <a:rPr dirty="0" sz="1200">
                <a:latin typeface="Verdana"/>
                <a:cs typeface="Verdana"/>
              </a:rPr>
              <a:t>Também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por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ocasião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da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Semana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da </a:t>
            </a:r>
            <a:r>
              <a:rPr dirty="0" sz="1200" spc="-10">
                <a:latin typeface="Verdana"/>
                <a:cs typeface="Verdana"/>
              </a:rPr>
              <a:t>Sustentabilidade,</a:t>
            </a:r>
            <a:r>
              <a:rPr dirty="0" sz="1200" spc="-8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7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Tribunal</a:t>
            </a:r>
            <a:r>
              <a:rPr dirty="0" sz="1200" spc="-7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realizou </a:t>
            </a:r>
            <a:r>
              <a:rPr dirty="0" sz="1200">
                <a:latin typeface="Verdana"/>
                <a:cs typeface="Verdana"/>
              </a:rPr>
              <a:t>uma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exposição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dos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Objetivos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de </a:t>
            </a:r>
            <a:r>
              <a:rPr dirty="0" sz="1200">
                <a:latin typeface="Verdana"/>
                <a:cs typeface="Verdana"/>
              </a:rPr>
              <a:t>Desenvolvimento </a:t>
            </a:r>
            <a:r>
              <a:rPr dirty="0" sz="1200" spc="-35">
                <a:latin typeface="Verdana"/>
                <a:cs typeface="Verdana"/>
              </a:rPr>
              <a:t>Sustentável.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Os </a:t>
            </a:r>
            <a:r>
              <a:rPr dirty="0" sz="1200">
                <a:latin typeface="Verdana"/>
                <a:cs typeface="Verdana"/>
              </a:rPr>
              <a:t>cubos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também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estiveram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55">
                <a:latin typeface="Verdana"/>
                <a:cs typeface="Verdana"/>
              </a:rPr>
              <a:t>em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outros</a:t>
            </a:r>
            <a:endParaRPr sz="1200">
              <a:latin typeface="Verdana"/>
              <a:cs typeface="Verdana"/>
            </a:endParaRPr>
          </a:p>
          <a:p>
            <a:pPr algn="r" marL="250825" marR="3810" indent="789305">
              <a:lnSpc>
                <a:spcPct val="101299"/>
              </a:lnSpc>
              <a:spcBef>
                <a:spcPts val="5"/>
              </a:spcBef>
            </a:pPr>
            <a:r>
              <a:rPr dirty="0" sz="1200" spc="-35">
                <a:latin typeface="Verdana"/>
                <a:cs typeface="Verdana"/>
              </a:rPr>
              <a:t>eventos,</a:t>
            </a:r>
            <a:r>
              <a:rPr dirty="0" sz="1200" spc="5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promovendo</a:t>
            </a:r>
            <a:r>
              <a:rPr dirty="0" sz="1200" spc="65">
                <a:latin typeface="Verdana"/>
                <a:cs typeface="Verdana"/>
              </a:rPr>
              <a:t> </a:t>
            </a:r>
            <a:r>
              <a:rPr dirty="0" sz="1200" spc="-50">
                <a:latin typeface="Verdana"/>
                <a:cs typeface="Verdana"/>
              </a:rPr>
              <a:t>a </a:t>
            </a:r>
            <a:r>
              <a:rPr dirty="0" sz="1200">
                <a:latin typeface="Verdana"/>
                <a:cs typeface="Verdana"/>
              </a:rPr>
              <a:t>conscientização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magistrados </a:t>
            </a:r>
            <a:r>
              <a:rPr dirty="0" sz="1200" spc="-50">
                <a:latin typeface="Verdana"/>
                <a:cs typeface="Verdana"/>
              </a:rPr>
              <a:t>e </a:t>
            </a:r>
            <a:r>
              <a:rPr dirty="0" sz="1200" spc="-20">
                <a:latin typeface="Verdana"/>
                <a:cs typeface="Verdana"/>
              </a:rPr>
              <a:t>servidores</a:t>
            </a:r>
            <a:r>
              <a:rPr dirty="0" sz="1200" spc="-7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sobre</a:t>
            </a:r>
            <a:r>
              <a:rPr dirty="0" sz="1200" spc="-7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70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tema.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996563" y="3373246"/>
            <a:ext cx="2840355" cy="1893570"/>
          </a:xfrm>
          <a:prstGeom prst="rect">
            <a:avLst/>
          </a:prstGeom>
          <a:solidFill>
            <a:srgbClr val="B8CCE3"/>
          </a:solidFill>
        </p:spPr>
        <p:txBody>
          <a:bodyPr wrap="square" lIns="0" tIns="3175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50"/>
              </a:spcBef>
            </a:pPr>
            <a:endParaRPr sz="1200">
              <a:latin typeface="Times New Roman"/>
              <a:cs typeface="Times New Roman"/>
            </a:endParaRPr>
          </a:p>
          <a:p>
            <a:pPr marR="3175">
              <a:lnSpc>
                <a:spcPct val="101600"/>
              </a:lnSpc>
            </a:pPr>
            <a:r>
              <a:rPr dirty="0" sz="1400" spc="55" b="1">
                <a:latin typeface="Tahoma"/>
                <a:cs typeface="Tahoma"/>
              </a:rPr>
              <a:t>Combate</a:t>
            </a:r>
            <a:r>
              <a:rPr dirty="0" sz="1400" spc="90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à</a:t>
            </a:r>
            <a:r>
              <a:rPr dirty="0" sz="1400" spc="90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pobreza</a:t>
            </a:r>
            <a:r>
              <a:rPr dirty="0" sz="1400" spc="75" b="1">
                <a:latin typeface="Tahoma"/>
                <a:cs typeface="Tahoma"/>
              </a:rPr>
              <a:t> </a:t>
            </a:r>
            <a:r>
              <a:rPr dirty="0" sz="1400" spc="-10" b="1">
                <a:latin typeface="Tahoma"/>
                <a:cs typeface="Tahoma"/>
              </a:rPr>
              <a:t>menstrual </a:t>
            </a:r>
            <a:r>
              <a:rPr dirty="0" sz="1200">
                <a:latin typeface="Verdana"/>
                <a:cs typeface="Verdana"/>
              </a:rPr>
              <a:t>Ação</a:t>
            </a:r>
            <a:r>
              <a:rPr dirty="0" sz="1200" spc="-8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realizada</a:t>
            </a:r>
            <a:r>
              <a:rPr dirty="0" sz="1200" spc="-85">
                <a:latin typeface="Verdana"/>
                <a:cs typeface="Verdana"/>
              </a:rPr>
              <a:t> </a:t>
            </a:r>
            <a:r>
              <a:rPr dirty="0" sz="1200" spc="50">
                <a:latin typeface="Verdana"/>
                <a:cs typeface="Verdana"/>
              </a:rPr>
              <a:t>em</a:t>
            </a:r>
            <a:r>
              <a:rPr dirty="0" sz="1200" spc="-9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parceria</a:t>
            </a:r>
            <a:r>
              <a:rPr dirty="0" sz="1200" spc="-85">
                <a:latin typeface="Verdana"/>
                <a:cs typeface="Verdana"/>
              </a:rPr>
              <a:t> </a:t>
            </a:r>
            <a:r>
              <a:rPr dirty="0" sz="1200" spc="55">
                <a:latin typeface="Verdana"/>
                <a:cs typeface="Verdana"/>
              </a:rPr>
              <a:t>com</a:t>
            </a:r>
            <a:r>
              <a:rPr dirty="0" sz="1200" spc="-90">
                <a:latin typeface="Verdana"/>
                <a:cs typeface="Verdana"/>
              </a:rPr>
              <a:t> </a:t>
            </a:r>
            <a:r>
              <a:rPr dirty="0" sz="1200" spc="-50">
                <a:latin typeface="Verdana"/>
                <a:cs typeface="Verdana"/>
              </a:rPr>
              <a:t>a </a:t>
            </a:r>
            <a:r>
              <a:rPr dirty="0" sz="1200" spc="-20">
                <a:latin typeface="Verdana"/>
                <a:cs typeface="Verdana"/>
              </a:rPr>
              <a:t>Secretaria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Educação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do </a:t>
            </a:r>
            <a:r>
              <a:rPr dirty="0" sz="1200" spc="-10">
                <a:latin typeface="Verdana"/>
                <a:cs typeface="Verdana"/>
              </a:rPr>
              <a:t>Estado</a:t>
            </a:r>
            <a:r>
              <a:rPr dirty="0" sz="1200" spc="50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do</a:t>
            </a:r>
            <a:r>
              <a:rPr dirty="0" sz="1200" spc="-50">
                <a:latin typeface="Verdana"/>
                <a:cs typeface="Verdana"/>
              </a:rPr>
              <a:t> </a:t>
            </a:r>
            <a:r>
              <a:rPr dirty="0" sz="1200" spc="-95">
                <a:latin typeface="Verdana"/>
                <a:cs typeface="Verdana"/>
              </a:rPr>
              <a:t>RS.</a:t>
            </a:r>
            <a:r>
              <a:rPr dirty="0" sz="1200" spc="-6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-5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iniciativa</a:t>
            </a:r>
            <a:r>
              <a:rPr dirty="0" sz="1200" spc="-55">
                <a:latin typeface="Verdana"/>
                <a:cs typeface="Verdana"/>
              </a:rPr>
              <a:t> </a:t>
            </a:r>
            <a:r>
              <a:rPr dirty="0" sz="1200" spc="-35">
                <a:latin typeface="Verdana"/>
                <a:cs typeface="Verdana"/>
              </a:rPr>
              <a:t>“Livre</a:t>
            </a:r>
            <a:r>
              <a:rPr dirty="0" sz="1200" spc="-60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para </a:t>
            </a:r>
            <a:r>
              <a:rPr dirty="0" sz="1200">
                <a:latin typeface="Verdana"/>
                <a:cs typeface="Verdana"/>
              </a:rPr>
              <a:t>Aprender”</a:t>
            </a:r>
            <a:r>
              <a:rPr dirty="0" sz="1200" spc="-7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doa</a:t>
            </a:r>
            <a:r>
              <a:rPr dirty="0" sz="1200" spc="-6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absorventes</a:t>
            </a:r>
            <a:r>
              <a:rPr dirty="0" sz="1200" spc="-60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para </a:t>
            </a:r>
            <a:r>
              <a:rPr dirty="0" sz="1200" spc="-10">
                <a:latin typeface="Verdana"/>
                <a:cs typeface="Verdana"/>
              </a:rPr>
              <a:t>pessoas</a:t>
            </a:r>
            <a:r>
              <a:rPr dirty="0" sz="1200" spc="-80">
                <a:latin typeface="Verdana"/>
                <a:cs typeface="Verdana"/>
              </a:rPr>
              <a:t> </a:t>
            </a:r>
            <a:r>
              <a:rPr dirty="0" sz="1200" spc="50">
                <a:latin typeface="Verdana"/>
                <a:cs typeface="Verdana"/>
              </a:rPr>
              <a:t>em</a:t>
            </a:r>
            <a:r>
              <a:rPr dirty="0" sz="1200" spc="-8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idade</a:t>
            </a:r>
            <a:r>
              <a:rPr dirty="0" sz="1200" spc="-8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escolar</a:t>
            </a:r>
            <a:r>
              <a:rPr dirty="0" sz="1200" spc="-8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</a:t>
            </a:r>
            <a:r>
              <a:rPr dirty="0" sz="1200" spc="-80">
                <a:latin typeface="Verdana"/>
                <a:cs typeface="Verdana"/>
              </a:rPr>
              <a:t> </a:t>
            </a:r>
            <a:r>
              <a:rPr dirty="0" sz="1200" spc="25">
                <a:latin typeface="Verdana"/>
                <a:cs typeface="Verdana"/>
              </a:rPr>
              <a:t>em </a:t>
            </a:r>
            <a:r>
              <a:rPr dirty="0" sz="1200">
                <a:latin typeface="Verdana"/>
                <a:cs typeface="Verdana"/>
              </a:rPr>
              <a:t>situação</a:t>
            </a:r>
            <a:r>
              <a:rPr dirty="0" sz="1200" spc="-7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7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vulnerabilidade.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80820" y="5444744"/>
            <a:ext cx="2852420" cy="1893570"/>
          </a:xfrm>
          <a:prstGeom prst="rect">
            <a:avLst/>
          </a:prstGeom>
          <a:solidFill>
            <a:srgbClr val="B8CCE3"/>
          </a:solidFill>
        </p:spPr>
        <p:txBody>
          <a:bodyPr wrap="square" lIns="0" tIns="0" rIns="0" bIns="0" rtlCol="0" vert="horz">
            <a:spAutoFit/>
          </a:bodyPr>
          <a:lstStyle/>
          <a:p>
            <a:pPr marR="3175"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R="3175">
              <a:lnSpc>
                <a:spcPct val="100000"/>
              </a:lnSpc>
              <a:spcBef>
                <a:spcPts val="335"/>
              </a:spcBef>
            </a:pPr>
            <a:endParaRPr sz="1200">
              <a:latin typeface="Times New Roman"/>
              <a:cs typeface="Times New Roman"/>
            </a:endParaRPr>
          </a:p>
          <a:p>
            <a:pPr algn="r" marL="57785" indent="558800">
              <a:lnSpc>
                <a:spcPct val="101400"/>
              </a:lnSpc>
              <a:spcBef>
                <a:spcPts val="5"/>
              </a:spcBef>
            </a:pPr>
            <a:r>
              <a:rPr dirty="0" sz="1400" spc="60" b="1">
                <a:latin typeface="Tahoma"/>
                <a:cs typeface="Tahoma"/>
              </a:rPr>
              <a:t>Campanha</a:t>
            </a:r>
            <a:r>
              <a:rPr dirty="0" sz="1400" spc="-15" b="1">
                <a:latin typeface="Tahoma"/>
                <a:cs typeface="Tahoma"/>
              </a:rPr>
              <a:t> </a:t>
            </a:r>
            <a:r>
              <a:rPr dirty="0" sz="1400" spc="65" b="1">
                <a:latin typeface="Tahoma"/>
                <a:cs typeface="Tahoma"/>
              </a:rPr>
              <a:t>do</a:t>
            </a:r>
            <a:r>
              <a:rPr dirty="0" sz="1400" spc="-5" b="1">
                <a:latin typeface="Tahoma"/>
                <a:cs typeface="Tahoma"/>
              </a:rPr>
              <a:t> </a:t>
            </a:r>
            <a:r>
              <a:rPr dirty="0" sz="1400" spc="-10" b="1">
                <a:latin typeface="Tahoma"/>
                <a:cs typeface="Tahoma"/>
              </a:rPr>
              <a:t>Agasalho </a:t>
            </a:r>
            <a:r>
              <a:rPr dirty="0" sz="1200">
                <a:latin typeface="Verdana"/>
                <a:cs typeface="Verdana"/>
              </a:rPr>
              <a:t>Tradicionalmente,</a:t>
            </a:r>
            <a:r>
              <a:rPr dirty="0" sz="1200" spc="-8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80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TRT4</a:t>
            </a:r>
            <a:r>
              <a:rPr dirty="0" sz="1200" spc="-70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realiza</a:t>
            </a:r>
            <a:r>
              <a:rPr dirty="0" sz="1200" spc="-75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sua </a:t>
            </a:r>
            <a:r>
              <a:rPr dirty="0" sz="1200">
                <a:latin typeface="Verdana"/>
                <a:cs typeface="Verdana"/>
              </a:rPr>
              <a:t>campanha do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agasalho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dirigida </a:t>
            </a:r>
            <a:r>
              <a:rPr dirty="0" sz="1200" spc="-25">
                <a:latin typeface="Verdana"/>
                <a:cs typeface="Verdana"/>
              </a:rPr>
              <a:t>aos </a:t>
            </a:r>
            <a:r>
              <a:rPr dirty="0" sz="1200">
                <a:latin typeface="Verdana"/>
                <a:cs typeface="Verdana"/>
              </a:rPr>
              <a:t>trabalhadores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terceirizados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da </a:t>
            </a:r>
            <a:r>
              <a:rPr dirty="0" sz="1200" spc="-10">
                <a:latin typeface="Verdana"/>
                <a:cs typeface="Verdana"/>
              </a:rPr>
              <a:t>instituição.</a:t>
            </a:r>
            <a:r>
              <a:rPr dirty="0" sz="1200" spc="-100">
                <a:latin typeface="Verdana"/>
                <a:cs typeface="Verdana"/>
              </a:rPr>
              <a:t> </a:t>
            </a:r>
            <a:r>
              <a:rPr dirty="0" sz="1200" spc="65">
                <a:latin typeface="Verdana"/>
                <a:cs typeface="Verdana"/>
              </a:rPr>
              <a:t>Em</a:t>
            </a:r>
            <a:r>
              <a:rPr dirty="0" sz="1200" spc="-90">
                <a:latin typeface="Verdana"/>
                <a:cs typeface="Verdana"/>
              </a:rPr>
              <a:t> 2022, </a:t>
            </a:r>
            <a:r>
              <a:rPr dirty="0" sz="1200" spc="-10">
                <a:latin typeface="Verdana"/>
                <a:cs typeface="Verdana"/>
              </a:rPr>
              <a:t>foram </a:t>
            </a:r>
            <a:r>
              <a:rPr dirty="0" sz="1200">
                <a:latin typeface="Verdana"/>
                <a:cs typeface="Verdana"/>
              </a:rPr>
              <a:t>distribuídos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 spc="-170">
                <a:latin typeface="Verdana"/>
                <a:cs typeface="Verdana"/>
              </a:rPr>
              <a:t>1,4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mil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agasalhos.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96054" y="1080515"/>
            <a:ext cx="2840354" cy="2114422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0516" y="3372739"/>
            <a:ext cx="2839770" cy="1893570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3996563" y="7516114"/>
            <a:ext cx="2840355" cy="1885950"/>
          </a:xfrm>
          <a:prstGeom prst="rect">
            <a:avLst/>
          </a:prstGeom>
          <a:solidFill>
            <a:srgbClr val="B8CCE3"/>
          </a:solidFill>
        </p:spPr>
        <p:txBody>
          <a:bodyPr wrap="square" lIns="0" tIns="673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30"/>
              </a:spcBef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dirty="0" sz="1400" b="1">
                <a:latin typeface="Tahoma"/>
                <a:cs typeface="Tahoma"/>
              </a:rPr>
              <a:t>Painel</a:t>
            </a:r>
            <a:r>
              <a:rPr dirty="0" sz="1400" spc="100" b="1">
                <a:latin typeface="Tahoma"/>
                <a:cs typeface="Tahoma"/>
              </a:rPr>
              <a:t> </a:t>
            </a:r>
            <a:r>
              <a:rPr dirty="0" sz="1400" spc="60" b="1">
                <a:latin typeface="Tahoma"/>
                <a:cs typeface="Tahoma"/>
              </a:rPr>
              <a:t>de</a:t>
            </a:r>
            <a:r>
              <a:rPr dirty="0" sz="1400" spc="100" b="1">
                <a:latin typeface="Tahoma"/>
                <a:cs typeface="Tahoma"/>
              </a:rPr>
              <a:t> </a:t>
            </a:r>
            <a:r>
              <a:rPr dirty="0" sz="1400" spc="-10" b="1">
                <a:latin typeface="Tahoma"/>
                <a:cs typeface="Tahoma"/>
              </a:rPr>
              <a:t>Grafite</a:t>
            </a:r>
            <a:endParaRPr sz="1400">
              <a:latin typeface="Tahoma"/>
              <a:cs typeface="Tahoma"/>
            </a:endParaRPr>
          </a:p>
          <a:p>
            <a:pPr marR="18415">
              <a:lnSpc>
                <a:spcPts val="1460"/>
              </a:lnSpc>
              <a:spcBef>
                <a:spcPts val="50"/>
              </a:spcBef>
            </a:pPr>
            <a:r>
              <a:rPr dirty="0" sz="1200">
                <a:latin typeface="Verdana"/>
                <a:cs typeface="Verdana"/>
              </a:rPr>
              <a:t>Elaborado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pelo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artista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JotapêPax,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 spc="-50">
                <a:latin typeface="Verdana"/>
                <a:cs typeface="Verdana"/>
              </a:rPr>
              <a:t>o </a:t>
            </a:r>
            <a:r>
              <a:rPr dirty="0" sz="1200">
                <a:latin typeface="Verdana"/>
                <a:cs typeface="Verdana"/>
              </a:rPr>
              <a:t>painel</a:t>
            </a:r>
            <a:r>
              <a:rPr dirty="0" sz="1200" spc="-5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60">
                <a:latin typeface="Verdana"/>
                <a:cs typeface="Verdana"/>
              </a:rPr>
              <a:t> 35m² </a:t>
            </a:r>
            <a:r>
              <a:rPr dirty="0" sz="1200" spc="-10">
                <a:latin typeface="Verdana"/>
                <a:cs typeface="Verdana"/>
              </a:rPr>
              <a:t>foi</a:t>
            </a:r>
            <a:r>
              <a:rPr dirty="0" sz="1200" spc="-5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grafitado</a:t>
            </a:r>
            <a:r>
              <a:rPr dirty="0" sz="1200" spc="-5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no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muro </a:t>
            </a:r>
            <a:r>
              <a:rPr dirty="0" sz="1200">
                <a:latin typeface="Verdana"/>
                <a:cs typeface="Verdana"/>
              </a:rPr>
              <a:t>do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Foro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 spc="-30">
                <a:latin typeface="Verdana"/>
                <a:cs typeface="Verdana"/>
              </a:rPr>
              <a:t>Trabalhista,</a:t>
            </a:r>
            <a:r>
              <a:rPr dirty="0" sz="1200" spc="-60">
                <a:latin typeface="Verdana"/>
                <a:cs typeface="Verdana"/>
              </a:rPr>
              <a:t> </a:t>
            </a:r>
            <a:r>
              <a:rPr dirty="0" sz="1200" spc="55">
                <a:latin typeface="Verdana"/>
                <a:cs typeface="Verdana"/>
              </a:rPr>
              <a:t>com</a:t>
            </a:r>
            <a:r>
              <a:rPr dirty="0" sz="1200" spc="-50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as </a:t>
            </a:r>
            <a:r>
              <a:rPr dirty="0" sz="1200">
                <a:latin typeface="Verdana"/>
                <a:cs typeface="Verdana"/>
              </a:rPr>
              <a:t>temáticas</a:t>
            </a:r>
            <a:r>
              <a:rPr dirty="0" sz="1200" spc="-5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que</a:t>
            </a:r>
            <a:r>
              <a:rPr dirty="0" sz="1200" spc="-5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envolvem</a:t>
            </a:r>
            <a:r>
              <a:rPr dirty="0" sz="1200" spc="-50">
                <a:latin typeface="Verdana"/>
                <a:cs typeface="Verdana"/>
              </a:rPr>
              <a:t> </a:t>
            </a:r>
            <a:r>
              <a:rPr dirty="0" sz="1200" spc="-30">
                <a:latin typeface="Verdana"/>
                <a:cs typeface="Verdana"/>
              </a:rPr>
              <a:t>a</a:t>
            </a:r>
            <a:r>
              <a:rPr dirty="0" sz="1200" spc="-5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Agenda </a:t>
            </a:r>
            <a:r>
              <a:rPr dirty="0" sz="1200" spc="-35">
                <a:latin typeface="Verdana"/>
                <a:cs typeface="Verdana"/>
              </a:rPr>
              <a:t>2030</a:t>
            </a:r>
            <a:r>
              <a:rPr dirty="0" sz="1200" spc="-9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da</a:t>
            </a:r>
            <a:r>
              <a:rPr dirty="0" sz="1200" spc="-85">
                <a:latin typeface="Verdana"/>
                <a:cs typeface="Verdana"/>
              </a:rPr>
              <a:t> </a:t>
            </a:r>
            <a:r>
              <a:rPr dirty="0" sz="1200" spc="60">
                <a:latin typeface="Verdana"/>
                <a:cs typeface="Verdana"/>
              </a:rPr>
              <a:t>ONU</a:t>
            </a:r>
            <a:r>
              <a:rPr dirty="0" sz="1200" spc="-8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</a:t>
            </a:r>
            <a:r>
              <a:rPr dirty="0" sz="1200" spc="-95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seus</a:t>
            </a:r>
            <a:r>
              <a:rPr dirty="0" sz="1200" spc="-75">
                <a:latin typeface="Verdana"/>
                <a:cs typeface="Verdana"/>
              </a:rPr>
              <a:t> </a:t>
            </a:r>
            <a:r>
              <a:rPr dirty="0" sz="1200" spc="-210">
                <a:latin typeface="Verdana"/>
                <a:cs typeface="Verdana"/>
              </a:rPr>
              <a:t>17</a:t>
            </a:r>
            <a:r>
              <a:rPr dirty="0" sz="1200" spc="-8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Objetivos</a:t>
            </a:r>
            <a:r>
              <a:rPr dirty="0" sz="1200" spc="-80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de</a:t>
            </a:r>
            <a:endParaRPr sz="1200">
              <a:latin typeface="Verdana"/>
              <a:cs typeface="Verdana"/>
            </a:endParaRPr>
          </a:p>
          <a:p>
            <a:pPr>
              <a:lnSpc>
                <a:spcPts val="1430"/>
              </a:lnSpc>
            </a:pPr>
            <a:r>
              <a:rPr dirty="0" sz="1200">
                <a:latin typeface="Verdana"/>
                <a:cs typeface="Verdana"/>
              </a:rPr>
              <a:t>Desenvolvimento</a:t>
            </a:r>
            <a:r>
              <a:rPr dirty="0" sz="1200" spc="2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Sustentável.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96054" y="5443727"/>
            <a:ext cx="2840354" cy="1894077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0516" y="7514843"/>
            <a:ext cx="2839770" cy="1886711"/>
          </a:xfrm>
          <a:prstGeom prst="rect">
            <a:avLst/>
          </a:prstGeom>
        </p:spPr>
      </p:pic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50"/>
              </a:lnSpc>
            </a:pPr>
            <a:r>
              <a:rPr dirty="0" spc="-25"/>
              <a:t>22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403975" y="9855327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215900" y="0"/>
                </a:moveTo>
                <a:lnTo>
                  <a:pt x="166391" y="5701"/>
                </a:lnTo>
                <a:lnTo>
                  <a:pt x="120946" y="21943"/>
                </a:lnTo>
                <a:lnTo>
                  <a:pt x="80859" y="47430"/>
                </a:lnTo>
                <a:lnTo>
                  <a:pt x="47426" y="80864"/>
                </a:lnTo>
                <a:lnTo>
                  <a:pt x="21941" y="120951"/>
                </a:lnTo>
                <a:lnTo>
                  <a:pt x="5701" y="166395"/>
                </a:lnTo>
                <a:lnTo>
                  <a:pt x="0" y="215899"/>
                </a:lnTo>
                <a:lnTo>
                  <a:pt x="5701" y="265404"/>
                </a:lnTo>
                <a:lnTo>
                  <a:pt x="21941" y="310848"/>
                </a:lnTo>
                <a:lnTo>
                  <a:pt x="47426" y="350935"/>
                </a:lnTo>
                <a:lnTo>
                  <a:pt x="80859" y="384369"/>
                </a:lnTo>
                <a:lnTo>
                  <a:pt x="120946" y="409856"/>
                </a:lnTo>
                <a:lnTo>
                  <a:pt x="166391" y="426098"/>
                </a:lnTo>
                <a:lnTo>
                  <a:pt x="215900" y="431799"/>
                </a:lnTo>
                <a:lnTo>
                  <a:pt x="265408" y="426098"/>
                </a:lnTo>
                <a:lnTo>
                  <a:pt x="310853" y="409856"/>
                </a:lnTo>
                <a:lnTo>
                  <a:pt x="350940" y="384369"/>
                </a:lnTo>
                <a:lnTo>
                  <a:pt x="384373" y="350935"/>
                </a:lnTo>
                <a:lnTo>
                  <a:pt x="409858" y="310848"/>
                </a:lnTo>
                <a:lnTo>
                  <a:pt x="426098" y="265404"/>
                </a:lnTo>
                <a:lnTo>
                  <a:pt x="431800" y="215899"/>
                </a:lnTo>
                <a:lnTo>
                  <a:pt x="426098" y="166395"/>
                </a:lnTo>
                <a:lnTo>
                  <a:pt x="409858" y="120951"/>
                </a:lnTo>
                <a:lnTo>
                  <a:pt x="384373" y="80864"/>
                </a:lnTo>
                <a:lnTo>
                  <a:pt x="350940" y="47430"/>
                </a:lnTo>
                <a:lnTo>
                  <a:pt x="310853" y="21943"/>
                </a:lnTo>
                <a:lnTo>
                  <a:pt x="265408" y="5701"/>
                </a:lnTo>
                <a:lnTo>
                  <a:pt x="21590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080820" y="1080769"/>
            <a:ext cx="2839720" cy="1708785"/>
          </a:xfrm>
          <a:custGeom>
            <a:avLst/>
            <a:gdLst/>
            <a:ahLst/>
            <a:cxnLst/>
            <a:rect l="l" t="t" r="r" b="b"/>
            <a:pathLst>
              <a:path w="2839720" h="1708785">
                <a:moveTo>
                  <a:pt x="2839466" y="0"/>
                </a:moveTo>
                <a:lnTo>
                  <a:pt x="0" y="0"/>
                </a:lnTo>
                <a:lnTo>
                  <a:pt x="0" y="1708403"/>
                </a:lnTo>
                <a:lnTo>
                  <a:pt x="2839466" y="1708403"/>
                </a:lnTo>
                <a:lnTo>
                  <a:pt x="283946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200708" y="1278382"/>
            <a:ext cx="2733675" cy="135445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algn="r" marL="12700" marR="5080" indent="89535">
              <a:lnSpc>
                <a:spcPct val="101600"/>
              </a:lnSpc>
              <a:spcBef>
                <a:spcPts val="75"/>
              </a:spcBef>
            </a:pPr>
            <a:r>
              <a:rPr dirty="0" sz="1400" spc="10" b="1">
                <a:latin typeface="Tahoma"/>
                <a:cs typeface="Tahoma"/>
              </a:rPr>
              <a:t>Treinamento</a:t>
            </a:r>
            <a:r>
              <a:rPr dirty="0" sz="1400" spc="195" b="1">
                <a:latin typeface="Tahoma"/>
                <a:cs typeface="Tahoma"/>
              </a:rPr>
              <a:t> </a:t>
            </a:r>
            <a:r>
              <a:rPr dirty="0" sz="1400" spc="10" b="1">
                <a:latin typeface="Tahoma"/>
                <a:cs typeface="Tahoma"/>
              </a:rPr>
              <a:t>sobre</a:t>
            </a:r>
            <a:r>
              <a:rPr dirty="0" sz="1400" spc="185" b="1">
                <a:latin typeface="Tahoma"/>
                <a:cs typeface="Tahoma"/>
              </a:rPr>
              <a:t> </a:t>
            </a:r>
            <a:r>
              <a:rPr dirty="0" sz="1400" spc="-10" b="1">
                <a:latin typeface="Tahoma"/>
                <a:cs typeface="Tahoma"/>
              </a:rPr>
              <a:t>resíduos </a:t>
            </a:r>
            <a:r>
              <a:rPr dirty="0" sz="1200" spc="-40">
                <a:latin typeface="Verdana"/>
                <a:cs typeface="Verdana"/>
              </a:rPr>
              <a:t>Três</a:t>
            </a:r>
            <a:r>
              <a:rPr dirty="0" sz="1200" spc="-7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turmas</a:t>
            </a:r>
            <a:r>
              <a:rPr dirty="0" sz="1200" spc="-6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dos</a:t>
            </a:r>
            <a:r>
              <a:rPr dirty="0" sz="1200" spc="-7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trabalhadores terceirizados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do</a:t>
            </a:r>
            <a:r>
              <a:rPr dirty="0" sz="1200" spc="-10">
                <a:latin typeface="Verdana"/>
                <a:cs typeface="Verdana"/>
              </a:rPr>
              <a:t> Tribunal </a:t>
            </a:r>
            <a:r>
              <a:rPr dirty="0" sz="1200">
                <a:latin typeface="Verdana"/>
                <a:cs typeface="Verdana"/>
              </a:rPr>
              <a:t>participaram</a:t>
            </a:r>
            <a:r>
              <a:rPr dirty="0" sz="1200" spc="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treinamento</a:t>
            </a:r>
            <a:r>
              <a:rPr dirty="0" sz="1200" spc="35">
                <a:latin typeface="Verdana"/>
                <a:cs typeface="Verdana"/>
              </a:rPr>
              <a:t> </a:t>
            </a:r>
            <a:r>
              <a:rPr dirty="0" sz="1200" spc="-50">
                <a:latin typeface="Verdana"/>
                <a:cs typeface="Verdana"/>
              </a:rPr>
              <a:t>a </a:t>
            </a:r>
            <a:r>
              <a:rPr dirty="0" sz="1200">
                <a:latin typeface="Verdana"/>
                <a:cs typeface="Verdana"/>
              </a:rPr>
              <a:t>respeito</a:t>
            </a:r>
            <a:r>
              <a:rPr dirty="0" sz="1200" spc="-6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da</a:t>
            </a:r>
            <a:r>
              <a:rPr dirty="0" sz="1200" spc="-6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separação</a:t>
            </a:r>
            <a:r>
              <a:rPr dirty="0" sz="1200" spc="-6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dos</a:t>
            </a:r>
            <a:r>
              <a:rPr dirty="0" sz="1200" spc="-6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resíduos. 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-5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atividade</a:t>
            </a:r>
            <a:r>
              <a:rPr dirty="0" sz="1200" spc="-6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contou</a:t>
            </a:r>
            <a:r>
              <a:rPr dirty="0" sz="1200" spc="-75">
                <a:latin typeface="Verdana"/>
                <a:cs typeface="Verdana"/>
              </a:rPr>
              <a:t> </a:t>
            </a:r>
            <a:r>
              <a:rPr dirty="0" sz="1200" spc="55">
                <a:latin typeface="Verdana"/>
                <a:cs typeface="Verdana"/>
              </a:rPr>
              <a:t>com</a:t>
            </a:r>
            <a:r>
              <a:rPr dirty="0" sz="1200" spc="-6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jogos</a:t>
            </a:r>
            <a:r>
              <a:rPr dirty="0" sz="1200" spc="-55">
                <a:latin typeface="Verdana"/>
                <a:cs typeface="Verdana"/>
              </a:rPr>
              <a:t> </a:t>
            </a:r>
            <a:r>
              <a:rPr dirty="0" sz="1200" spc="-50">
                <a:latin typeface="Verdana"/>
                <a:cs typeface="Verdana"/>
              </a:rPr>
              <a:t>e </a:t>
            </a:r>
            <a:r>
              <a:rPr dirty="0" sz="1200">
                <a:latin typeface="Verdana"/>
                <a:cs typeface="Verdana"/>
              </a:rPr>
              <a:t>integração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dos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participantes.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3996054" y="1080769"/>
            <a:ext cx="2840355" cy="1708785"/>
            <a:chOff x="3996054" y="1080769"/>
            <a:chExt cx="2840355" cy="1708785"/>
          </a:xfrm>
        </p:grpSpPr>
        <p:sp>
          <p:nvSpPr>
            <p:cNvPr id="6" name="object 6" descr=""/>
            <p:cNvSpPr/>
            <p:nvPr/>
          </p:nvSpPr>
          <p:spPr>
            <a:xfrm>
              <a:off x="3996562" y="1080769"/>
              <a:ext cx="2840355" cy="1708785"/>
            </a:xfrm>
            <a:custGeom>
              <a:avLst/>
              <a:gdLst/>
              <a:ahLst/>
              <a:cxnLst/>
              <a:rect l="l" t="t" r="r" b="b"/>
              <a:pathLst>
                <a:path w="2840354" h="1708785">
                  <a:moveTo>
                    <a:pt x="2839846" y="0"/>
                  </a:moveTo>
                  <a:lnTo>
                    <a:pt x="0" y="0"/>
                  </a:lnTo>
                  <a:lnTo>
                    <a:pt x="0" y="1708403"/>
                  </a:lnTo>
                  <a:lnTo>
                    <a:pt x="2839846" y="1708403"/>
                  </a:lnTo>
                  <a:lnTo>
                    <a:pt x="283984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96054" y="1315338"/>
              <a:ext cx="2839085" cy="1234440"/>
            </a:xfrm>
            <a:prstGeom prst="rect">
              <a:avLst/>
            </a:prstGeom>
          </p:spPr>
        </p:pic>
      </p:grpSp>
      <p:grpSp>
        <p:nvGrpSpPr>
          <p:cNvPr id="8" name="object 8" descr=""/>
          <p:cNvGrpSpPr/>
          <p:nvPr/>
        </p:nvGrpSpPr>
        <p:grpSpPr>
          <a:xfrm>
            <a:off x="1080820" y="2967608"/>
            <a:ext cx="2839720" cy="1894839"/>
            <a:chOff x="1080820" y="2967608"/>
            <a:chExt cx="2839720" cy="1894839"/>
          </a:xfrm>
        </p:grpSpPr>
        <p:sp>
          <p:nvSpPr>
            <p:cNvPr id="9" name="object 9" descr=""/>
            <p:cNvSpPr/>
            <p:nvPr/>
          </p:nvSpPr>
          <p:spPr>
            <a:xfrm>
              <a:off x="1080820" y="2967608"/>
              <a:ext cx="2839720" cy="1894839"/>
            </a:xfrm>
            <a:custGeom>
              <a:avLst/>
              <a:gdLst/>
              <a:ahLst/>
              <a:cxnLst/>
              <a:rect l="l" t="t" r="r" b="b"/>
              <a:pathLst>
                <a:path w="2839720" h="1894839">
                  <a:moveTo>
                    <a:pt x="2839466" y="0"/>
                  </a:moveTo>
                  <a:lnTo>
                    <a:pt x="0" y="0"/>
                  </a:lnTo>
                  <a:lnTo>
                    <a:pt x="0" y="1894586"/>
                  </a:lnTo>
                  <a:lnTo>
                    <a:pt x="2839466" y="1894586"/>
                  </a:lnTo>
                  <a:lnTo>
                    <a:pt x="283946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3694" y="3037966"/>
              <a:ext cx="1745614" cy="1745615"/>
            </a:xfrm>
            <a:prstGeom prst="rect">
              <a:avLst/>
            </a:prstGeom>
          </p:spPr>
        </p:pic>
      </p:grpSp>
      <p:sp>
        <p:nvSpPr>
          <p:cNvPr id="11" name="object 11" descr=""/>
          <p:cNvSpPr/>
          <p:nvPr/>
        </p:nvSpPr>
        <p:spPr>
          <a:xfrm>
            <a:off x="3996563" y="2967608"/>
            <a:ext cx="2840355" cy="1894839"/>
          </a:xfrm>
          <a:custGeom>
            <a:avLst/>
            <a:gdLst/>
            <a:ahLst/>
            <a:cxnLst/>
            <a:rect l="l" t="t" r="r" b="b"/>
            <a:pathLst>
              <a:path w="2840354" h="1894839">
                <a:moveTo>
                  <a:pt x="2839846" y="0"/>
                </a:moveTo>
                <a:lnTo>
                  <a:pt x="0" y="0"/>
                </a:lnTo>
                <a:lnTo>
                  <a:pt x="0" y="1894586"/>
                </a:lnTo>
                <a:lnTo>
                  <a:pt x="2839846" y="1894586"/>
                </a:lnTo>
                <a:lnTo>
                  <a:pt x="283984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3983863" y="3165474"/>
            <a:ext cx="2706370" cy="154051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75"/>
              </a:spcBef>
            </a:pPr>
            <a:r>
              <a:rPr dirty="0" sz="1400" b="1">
                <a:latin typeface="Tahoma"/>
                <a:cs typeface="Tahoma"/>
              </a:rPr>
              <a:t>Painel</a:t>
            </a:r>
            <a:r>
              <a:rPr dirty="0" sz="1400" spc="105" b="1">
                <a:latin typeface="Tahoma"/>
                <a:cs typeface="Tahoma"/>
              </a:rPr>
              <a:t> </a:t>
            </a:r>
            <a:r>
              <a:rPr dirty="0" sz="1400" spc="55" b="1">
                <a:latin typeface="Tahoma"/>
                <a:cs typeface="Tahoma"/>
              </a:rPr>
              <a:t>da</a:t>
            </a:r>
            <a:r>
              <a:rPr dirty="0" sz="1400" spc="90" b="1">
                <a:latin typeface="Tahoma"/>
                <a:cs typeface="Tahoma"/>
              </a:rPr>
              <a:t> </a:t>
            </a:r>
            <a:r>
              <a:rPr dirty="0" sz="1400" spc="-10" b="1">
                <a:latin typeface="Tahoma"/>
                <a:cs typeface="Tahoma"/>
              </a:rPr>
              <a:t>Sustentabilidade </a:t>
            </a:r>
            <a:r>
              <a:rPr dirty="0" sz="1200">
                <a:latin typeface="Verdana"/>
                <a:cs typeface="Verdana"/>
              </a:rPr>
              <a:t>Painéis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45">
                <a:latin typeface="Verdana"/>
                <a:cs typeface="Verdana"/>
              </a:rPr>
              <a:t> BI </a:t>
            </a:r>
            <a:r>
              <a:rPr dirty="0" sz="1200">
                <a:latin typeface="Verdana"/>
                <a:cs typeface="Verdana"/>
              </a:rPr>
              <a:t>agora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mostram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 spc="-50">
                <a:latin typeface="Verdana"/>
                <a:cs typeface="Verdana"/>
              </a:rPr>
              <a:t>o </a:t>
            </a:r>
            <a:r>
              <a:rPr dirty="0" sz="1200">
                <a:latin typeface="Verdana"/>
                <a:cs typeface="Verdana"/>
              </a:rPr>
              <a:t>desempenho</a:t>
            </a:r>
            <a:r>
              <a:rPr dirty="0" sz="1200" spc="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do</a:t>
            </a:r>
            <a:r>
              <a:rPr dirty="0" sz="1200" spc="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Tribunal</a:t>
            </a:r>
            <a:r>
              <a:rPr dirty="0" sz="1200" spc="20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nos </a:t>
            </a:r>
            <a:r>
              <a:rPr dirty="0" sz="1200">
                <a:latin typeface="Verdana"/>
                <a:cs typeface="Verdana"/>
              </a:rPr>
              <a:t>indicadores do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Plano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 </a:t>
            </a:r>
            <a:r>
              <a:rPr dirty="0" sz="1200" spc="-10">
                <a:latin typeface="Verdana"/>
                <a:cs typeface="Verdana"/>
              </a:rPr>
              <a:t>Logística </a:t>
            </a:r>
            <a:r>
              <a:rPr dirty="0" sz="1200" spc="-20">
                <a:latin typeface="Verdana"/>
                <a:cs typeface="Verdana"/>
              </a:rPr>
              <a:t>Sustentável</a:t>
            </a:r>
            <a:r>
              <a:rPr dirty="0" sz="1200" spc="-55">
                <a:latin typeface="Verdana"/>
                <a:cs typeface="Verdana"/>
              </a:rPr>
              <a:t> </a:t>
            </a:r>
            <a:r>
              <a:rPr dirty="0" sz="1200" spc="-80">
                <a:latin typeface="Verdana"/>
                <a:cs typeface="Verdana"/>
              </a:rPr>
              <a:t>(PLS),</a:t>
            </a:r>
            <a:r>
              <a:rPr dirty="0" sz="1200" spc="-5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criados</a:t>
            </a:r>
            <a:r>
              <a:rPr dirty="0" sz="1200" spc="-5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por</a:t>
            </a:r>
            <a:r>
              <a:rPr dirty="0" sz="1200" spc="-65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meio </a:t>
            </a:r>
            <a:r>
              <a:rPr dirty="0" sz="1200">
                <a:latin typeface="Verdana"/>
                <a:cs typeface="Verdana"/>
              </a:rPr>
              <a:t>da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Resolução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CNJ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 spc="-55">
                <a:latin typeface="Verdana"/>
                <a:cs typeface="Verdana"/>
              </a:rPr>
              <a:t>nº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 spc="-90">
                <a:latin typeface="Verdana"/>
                <a:cs typeface="Verdana"/>
              </a:rPr>
              <a:t>400/2021.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 spc="-50">
                <a:latin typeface="Verdana"/>
                <a:cs typeface="Verdana"/>
              </a:rPr>
              <a:t>A </a:t>
            </a:r>
            <a:r>
              <a:rPr dirty="0" sz="1200">
                <a:latin typeface="Verdana"/>
                <a:cs typeface="Verdana"/>
              </a:rPr>
              <a:t>aplicação</a:t>
            </a:r>
            <a:r>
              <a:rPr dirty="0" sz="1200" spc="-60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está</a:t>
            </a:r>
            <a:r>
              <a:rPr dirty="0" sz="1200" spc="-5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disponível</a:t>
            </a:r>
            <a:r>
              <a:rPr dirty="0" sz="1200" spc="-6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para</a:t>
            </a:r>
            <a:r>
              <a:rPr dirty="0" sz="1200" spc="-55">
                <a:latin typeface="Verdana"/>
                <a:cs typeface="Verdana"/>
              </a:rPr>
              <a:t> </a:t>
            </a:r>
            <a:r>
              <a:rPr dirty="0" sz="1200" spc="-50">
                <a:latin typeface="Verdana"/>
                <a:cs typeface="Verdana"/>
              </a:rPr>
              <a:t>o </a:t>
            </a:r>
            <a:r>
              <a:rPr dirty="0" sz="1200">
                <a:latin typeface="Verdana"/>
                <a:cs typeface="Verdana"/>
              </a:rPr>
              <a:t>público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externo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interno.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1080820" y="5040757"/>
            <a:ext cx="2839720" cy="1708785"/>
          </a:xfrm>
          <a:custGeom>
            <a:avLst/>
            <a:gdLst/>
            <a:ahLst/>
            <a:cxnLst/>
            <a:rect l="l" t="t" r="r" b="b"/>
            <a:pathLst>
              <a:path w="2839720" h="1708784">
                <a:moveTo>
                  <a:pt x="2839466" y="0"/>
                </a:moveTo>
                <a:lnTo>
                  <a:pt x="0" y="0"/>
                </a:lnTo>
                <a:lnTo>
                  <a:pt x="0" y="1708403"/>
                </a:lnTo>
                <a:lnTo>
                  <a:pt x="2839466" y="1708403"/>
                </a:lnTo>
                <a:lnTo>
                  <a:pt x="283946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1106220" y="5238368"/>
            <a:ext cx="2828290" cy="135445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algn="r" marL="12700" marR="5080" indent="574040">
              <a:lnSpc>
                <a:spcPct val="101600"/>
              </a:lnSpc>
              <a:spcBef>
                <a:spcPts val="75"/>
              </a:spcBef>
            </a:pPr>
            <a:r>
              <a:rPr dirty="0" sz="1400" b="1">
                <a:latin typeface="Tahoma"/>
                <a:cs typeface="Tahoma"/>
              </a:rPr>
              <a:t>Ajudando</a:t>
            </a:r>
            <a:r>
              <a:rPr dirty="0" sz="1400" spc="170" b="1">
                <a:latin typeface="Tahoma"/>
                <a:cs typeface="Tahoma"/>
              </a:rPr>
              <a:t> </a:t>
            </a:r>
            <a:r>
              <a:rPr dirty="0" sz="1400" spc="75" b="1">
                <a:latin typeface="Tahoma"/>
                <a:cs typeface="Tahoma"/>
              </a:rPr>
              <a:t>quem</a:t>
            </a:r>
            <a:r>
              <a:rPr dirty="0" sz="1400" spc="175" b="1">
                <a:latin typeface="Tahoma"/>
                <a:cs typeface="Tahoma"/>
              </a:rPr>
              <a:t> </a:t>
            </a:r>
            <a:r>
              <a:rPr dirty="0" sz="1400" spc="-10" b="1">
                <a:latin typeface="Tahoma"/>
                <a:cs typeface="Tahoma"/>
              </a:rPr>
              <a:t>precisa 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TRT4</a:t>
            </a:r>
            <a:r>
              <a:rPr dirty="0" sz="1200" spc="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permaneceu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apoiando</a:t>
            </a:r>
            <a:r>
              <a:rPr dirty="0" sz="1200" spc="25">
                <a:latin typeface="Verdana"/>
                <a:cs typeface="Verdana"/>
              </a:rPr>
              <a:t> </a:t>
            </a:r>
            <a:r>
              <a:rPr dirty="0" sz="1200" spc="-50">
                <a:latin typeface="Verdana"/>
                <a:cs typeface="Verdana"/>
              </a:rPr>
              <a:t>a </a:t>
            </a:r>
            <a:r>
              <a:rPr dirty="0" sz="1200">
                <a:latin typeface="Verdana"/>
                <a:cs typeface="Verdana"/>
              </a:rPr>
              <a:t>campanha</a:t>
            </a:r>
            <a:r>
              <a:rPr dirty="0" sz="1200" spc="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“Ajudando</a:t>
            </a:r>
            <a:r>
              <a:rPr dirty="0" sz="1200" spc="50">
                <a:latin typeface="Verdana"/>
                <a:cs typeface="Verdana"/>
              </a:rPr>
              <a:t> </a:t>
            </a:r>
            <a:r>
              <a:rPr dirty="0" sz="1200" spc="30">
                <a:latin typeface="Verdana"/>
                <a:cs typeface="Verdana"/>
              </a:rPr>
              <a:t>quem </a:t>
            </a:r>
            <a:r>
              <a:rPr dirty="0" sz="1200" spc="-40">
                <a:latin typeface="Verdana"/>
                <a:cs typeface="Verdana"/>
              </a:rPr>
              <a:t>precisa”,</a:t>
            </a:r>
            <a:r>
              <a:rPr dirty="0" sz="1200" spc="-100">
                <a:latin typeface="Verdana"/>
                <a:cs typeface="Verdana"/>
              </a:rPr>
              <a:t> </a:t>
            </a:r>
            <a:r>
              <a:rPr dirty="0" sz="1200" spc="50">
                <a:latin typeface="Verdana"/>
                <a:cs typeface="Verdana"/>
              </a:rPr>
              <a:t>em</a:t>
            </a:r>
            <a:r>
              <a:rPr dirty="0" sz="1200" spc="-7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parceria</a:t>
            </a:r>
            <a:r>
              <a:rPr dirty="0" sz="1200" spc="-95">
                <a:latin typeface="Verdana"/>
                <a:cs typeface="Verdana"/>
              </a:rPr>
              <a:t> </a:t>
            </a:r>
            <a:r>
              <a:rPr dirty="0" sz="1200" spc="55">
                <a:latin typeface="Verdana"/>
                <a:cs typeface="Verdana"/>
              </a:rPr>
              <a:t>com</a:t>
            </a:r>
            <a:r>
              <a:rPr dirty="0" sz="1200" spc="-95">
                <a:latin typeface="Verdana"/>
                <a:cs typeface="Verdana"/>
              </a:rPr>
              <a:t> </a:t>
            </a:r>
            <a:r>
              <a:rPr dirty="0" sz="1200" spc="-50">
                <a:latin typeface="Verdana"/>
                <a:cs typeface="Verdana"/>
              </a:rPr>
              <a:t>o </a:t>
            </a:r>
            <a:r>
              <a:rPr dirty="0" sz="1200" spc="-35">
                <a:latin typeface="Verdana"/>
                <a:cs typeface="Verdana"/>
              </a:rPr>
              <a:t>Sintrajufe/RS</a:t>
            </a:r>
            <a:r>
              <a:rPr dirty="0" sz="1200" spc="-5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</a:t>
            </a:r>
            <a:r>
              <a:rPr dirty="0" sz="1200" spc="-65">
                <a:latin typeface="Verdana"/>
                <a:cs typeface="Verdana"/>
              </a:rPr>
              <a:t> </a:t>
            </a:r>
            <a:r>
              <a:rPr dirty="0" sz="1200" spc="-35">
                <a:latin typeface="Verdana"/>
                <a:cs typeface="Verdana"/>
              </a:rPr>
              <a:t>AmatraIV.</a:t>
            </a:r>
            <a:r>
              <a:rPr dirty="0" sz="1200" spc="-6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Na</a:t>
            </a:r>
            <a:r>
              <a:rPr dirty="0" sz="1200" spc="-5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edição </a:t>
            </a:r>
            <a:r>
              <a:rPr dirty="0" sz="1200">
                <a:latin typeface="Verdana"/>
                <a:cs typeface="Verdana"/>
              </a:rPr>
              <a:t>Corregedoria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Solidária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foram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doadas </a:t>
            </a:r>
            <a:r>
              <a:rPr dirty="0" sz="1200">
                <a:latin typeface="Verdana"/>
                <a:cs typeface="Verdana"/>
              </a:rPr>
              <a:t>mais</a:t>
            </a:r>
            <a:r>
              <a:rPr dirty="0" sz="1200" spc="-6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70">
                <a:latin typeface="Verdana"/>
                <a:cs typeface="Verdana"/>
              </a:rPr>
              <a:t> </a:t>
            </a:r>
            <a:r>
              <a:rPr dirty="0" sz="1200" spc="-100">
                <a:latin typeface="Verdana"/>
                <a:cs typeface="Verdana"/>
              </a:rPr>
              <a:t>3</a:t>
            </a:r>
            <a:r>
              <a:rPr dirty="0" sz="1200" spc="-6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toneladas</a:t>
            </a:r>
            <a:r>
              <a:rPr dirty="0" sz="1200" spc="-6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6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alimentos.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3996563" y="5040757"/>
            <a:ext cx="2840355" cy="1708785"/>
            <a:chOff x="3996563" y="5040757"/>
            <a:chExt cx="2840355" cy="1708785"/>
          </a:xfrm>
        </p:grpSpPr>
        <p:sp>
          <p:nvSpPr>
            <p:cNvPr id="16" name="object 16" descr=""/>
            <p:cNvSpPr/>
            <p:nvPr/>
          </p:nvSpPr>
          <p:spPr>
            <a:xfrm>
              <a:off x="3996563" y="5040757"/>
              <a:ext cx="2840355" cy="1708785"/>
            </a:xfrm>
            <a:custGeom>
              <a:avLst/>
              <a:gdLst/>
              <a:ahLst/>
              <a:cxnLst/>
              <a:rect l="l" t="t" r="r" b="b"/>
              <a:pathLst>
                <a:path w="2840354" h="1708784">
                  <a:moveTo>
                    <a:pt x="2839846" y="0"/>
                  </a:moveTo>
                  <a:lnTo>
                    <a:pt x="0" y="0"/>
                  </a:lnTo>
                  <a:lnTo>
                    <a:pt x="0" y="1708403"/>
                  </a:lnTo>
                  <a:lnTo>
                    <a:pt x="2839846" y="1708403"/>
                  </a:lnTo>
                  <a:lnTo>
                    <a:pt x="283984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77665" y="5070983"/>
              <a:ext cx="2468880" cy="1645919"/>
            </a:xfrm>
            <a:prstGeom prst="rect">
              <a:avLst/>
            </a:prstGeom>
          </p:spPr>
        </p:pic>
      </p:grpSp>
      <p:sp>
        <p:nvSpPr>
          <p:cNvPr id="18" name="object 18" descr=""/>
          <p:cNvSpPr txBox="1"/>
          <p:nvPr/>
        </p:nvSpPr>
        <p:spPr>
          <a:xfrm>
            <a:off x="3996563" y="6927595"/>
            <a:ext cx="2840355" cy="1891664"/>
          </a:xfrm>
          <a:prstGeom prst="rect">
            <a:avLst/>
          </a:prstGeom>
          <a:solidFill>
            <a:srgbClr val="F1F1F1"/>
          </a:solidFill>
        </p:spPr>
        <p:txBody>
          <a:bodyPr wrap="square" lIns="0" tIns="889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</a:pPr>
            <a:r>
              <a:rPr dirty="0" sz="1400" b="1">
                <a:latin typeface="Tahoma"/>
                <a:cs typeface="Tahoma"/>
              </a:rPr>
              <a:t>Natal</a:t>
            </a:r>
            <a:r>
              <a:rPr dirty="0" sz="1400" spc="85" b="1">
                <a:latin typeface="Tahoma"/>
                <a:cs typeface="Tahoma"/>
              </a:rPr>
              <a:t> </a:t>
            </a:r>
            <a:r>
              <a:rPr dirty="0" sz="1400" spc="-10" b="1">
                <a:latin typeface="Tahoma"/>
                <a:cs typeface="Tahoma"/>
              </a:rPr>
              <a:t>Solidário</a:t>
            </a:r>
            <a:endParaRPr sz="1400">
              <a:latin typeface="Tahoma"/>
              <a:cs typeface="Tahoma"/>
            </a:endParaRPr>
          </a:p>
          <a:p>
            <a:pPr marR="24765">
              <a:lnSpc>
                <a:spcPts val="1460"/>
              </a:lnSpc>
              <a:spcBef>
                <a:spcPts val="55"/>
              </a:spcBef>
            </a:pPr>
            <a:r>
              <a:rPr dirty="0" sz="1200" spc="65">
                <a:latin typeface="Verdana"/>
                <a:cs typeface="Verdana"/>
              </a:rPr>
              <a:t>Em</a:t>
            </a:r>
            <a:r>
              <a:rPr dirty="0" sz="1200" spc="-80">
                <a:latin typeface="Verdana"/>
                <a:cs typeface="Verdana"/>
              </a:rPr>
              <a:t> </a:t>
            </a:r>
            <a:r>
              <a:rPr dirty="0" sz="1200" spc="-90">
                <a:latin typeface="Verdana"/>
                <a:cs typeface="Verdana"/>
              </a:rPr>
              <a:t>2022,</a:t>
            </a:r>
            <a:r>
              <a:rPr dirty="0" sz="1200" spc="-8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cerca</a:t>
            </a:r>
            <a:r>
              <a:rPr dirty="0" sz="1200" spc="-7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85">
                <a:latin typeface="Verdana"/>
                <a:cs typeface="Verdana"/>
              </a:rPr>
              <a:t> </a:t>
            </a:r>
            <a:r>
              <a:rPr dirty="0" sz="1200" spc="-95">
                <a:latin typeface="Verdana"/>
                <a:cs typeface="Verdana"/>
              </a:rPr>
              <a:t>100</a:t>
            </a:r>
            <a:r>
              <a:rPr dirty="0" sz="1200" spc="-8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trabalhadores terceirizados</a:t>
            </a:r>
            <a:r>
              <a:rPr dirty="0" sz="1200" spc="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participaram</a:t>
            </a:r>
            <a:r>
              <a:rPr dirty="0" sz="1200" spc="35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da </a:t>
            </a:r>
            <a:r>
              <a:rPr dirty="0" sz="1200">
                <a:latin typeface="Verdana"/>
                <a:cs typeface="Verdana"/>
              </a:rPr>
              <a:t>campanha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Natal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30">
                <a:latin typeface="Verdana"/>
                <a:cs typeface="Verdana"/>
              </a:rPr>
              <a:t>Solidário.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 spc="-50">
                <a:latin typeface="Verdana"/>
                <a:cs typeface="Verdana"/>
              </a:rPr>
              <a:t>A </a:t>
            </a:r>
            <a:r>
              <a:rPr dirty="0" sz="1200" spc="-10">
                <a:latin typeface="Verdana"/>
                <a:cs typeface="Verdana"/>
              </a:rPr>
              <a:t>iniciativa</a:t>
            </a:r>
            <a:r>
              <a:rPr dirty="0" sz="1200" spc="-6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arrecadou</a:t>
            </a:r>
            <a:r>
              <a:rPr dirty="0" sz="1200" spc="-60">
                <a:latin typeface="Verdana"/>
                <a:cs typeface="Verdana"/>
              </a:rPr>
              <a:t> </a:t>
            </a:r>
            <a:r>
              <a:rPr dirty="0" sz="1200" spc="-105">
                <a:latin typeface="Verdana"/>
                <a:cs typeface="Verdana"/>
              </a:rPr>
              <a:t>180</a:t>
            </a:r>
            <a:r>
              <a:rPr dirty="0" sz="1200" spc="-5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presentes,</a:t>
            </a:r>
            <a:endParaRPr sz="1200">
              <a:latin typeface="Verdana"/>
              <a:cs typeface="Verdana"/>
            </a:endParaRPr>
          </a:p>
          <a:p>
            <a:pPr marR="24765">
              <a:lnSpc>
                <a:spcPts val="1450"/>
              </a:lnSpc>
              <a:spcBef>
                <a:spcPts val="20"/>
              </a:spcBef>
            </a:pPr>
            <a:r>
              <a:rPr dirty="0" sz="1200">
                <a:latin typeface="Verdana"/>
                <a:cs typeface="Verdana"/>
              </a:rPr>
              <a:t>doados</a:t>
            </a:r>
            <a:r>
              <a:rPr dirty="0" sz="1200" spc="-5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por</a:t>
            </a:r>
            <a:r>
              <a:rPr dirty="0" sz="1200" spc="-5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magistrados</a:t>
            </a:r>
            <a:r>
              <a:rPr dirty="0" sz="1200" spc="-5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</a:t>
            </a:r>
            <a:r>
              <a:rPr dirty="0" sz="1200" spc="-5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servidores </a:t>
            </a:r>
            <a:r>
              <a:rPr dirty="0" sz="1200">
                <a:latin typeface="Verdana"/>
                <a:cs typeface="Verdana"/>
              </a:rPr>
              <a:t>do</a:t>
            </a:r>
            <a:r>
              <a:rPr dirty="0" sz="1200" spc="-50">
                <a:latin typeface="Verdana"/>
                <a:cs typeface="Verdana"/>
              </a:rPr>
              <a:t> </a:t>
            </a:r>
            <a:r>
              <a:rPr dirty="0" sz="1200" spc="-60">
                <a:latin typeface="Verdana"/>
                <a:cs typeface="Verdana"/>
              </a:rPr>
              <a:t>TRT4,</a:t>
            </a:r>
            <a:r>
              <a:rPr dirty="0" sz="1200" spc="-5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para</a:t>
            </a:r>
            <a:r>
              <a:rPr dirty="0" sz="1200" spc="-5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familiares</a:t>
            </a:r>
            <a:r>
              <a:rPr dirty="0" sz="1200" spc="-50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dos</a:t>
            </a:r>
            <a:endParaRPr sz="1200">
              <a:latin typeface="Verdana"/>
              <a:cs typeface="Verdana"/>
            </a:endParaRPr>
          </a:p>
          <a:p>
            <a:pPr marR="333375">
              <a:lnSpc>
                <a:spcPts val="1460"/>
              </a:lnSpc>
              <a:spcBef>
                <a:spcPts val="10"/>
              </a:spcBef>
            </a:pPr>
            <a:r>
              <a:rPr dirty="0" sz="1200">
                <a:latin typeface="Verdana"/>
                <a:cs typeface="Verdana"/>
              </a:rPr>
              <a:t>trabalhadores</a:t>
            </a:r>
            <a:r>
              <a:rPr dirty="0" sz="1200" spc="-55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terceirizados,</a:t>
            </a:r>
            <a:r>
              <a:rPr dirty="0" sz="1200" spc="-50">
                <a:latin typeface="Verdana"/>
                <a:cs typeface="Verdana"/>
              </a:rPr>
              <a:t> </a:t>
            </a:r>
            <a:r>
              <a:rPr dirty="0" sz="1200" spc="30">
                <a:latin typeface="Verdana"/>
                <a:cs typeface="Verdana"/>
              </a:rPr>
              <a:t>com </a:t>
            </a:r>
            <a:r>
              <a:rPr dirty="0" sz="1200">
                <a:latin typeface="Verdana"/>
                <a:cs typeface="Verdana"/>
              </a:rPr>
              <a:t>idades</a:t>
            </a:r>
            <a:r>
              <a:rPr dirty="0" sz="1200" spc="-7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entre</a:t>
            </a:r>
            <a:r>
              <a:rPr dirty="0" sz="1200" spc="-7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zero</a:t>
            </a:r>
            <a:r>
              <a:rPr dirty="0" sz="1200" spc="-7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</a:t>
            </a:r>
            <a:r>
              <a:rPr dirty="0" sz="1200" spc="-6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doze</a:t>
            </a:r>
            <a:r>
              <a:rPr dirty="0" sz="1200" spc="-80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anos.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0516" y="6926579"/>
            <a:ext cx="2839770" cy="1892553"/>
          </a:xfrm>
          <a:prstGeom prst="rect">
            <a:avLst/>
          </a:prstGeom>
        </p:spPr>
      </p:pic>
      <p:sp>
        <p:nvSpPr>
          <p:cNvPr id="20" name="object 2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50"/>
              </a:lnSpc>
            </a:pPr>
            <a:r>
              <a:rPr dirty="0" spc="-25"/>
              <a:t>23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403975" y="9855327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215900" y="0"/>
                </a:moveTo>
                <a:lnTo>
                  <a:pt x="166391" y="5701"/>
                </a:lnTo>
                <a:lnTo>
                  <a:pt x="120946" y="21943"/>
                </a:lnTo>
                <a:lnTo>
                  <a:pt x="80859" y="47430"/>
                </a:lnTo>
                <a:lnTo>
                  <a:pt x="47426" y="80864"/>
                </a:lnTo>
                <a:lnTo>
                  <a:pt x="21941" y="120951"/>
                </a:lnTo>
                <a:lnTo>
                  <a:pt x="5701" y="166395"/>
                </a:lnTo>
                <a:lnTo>
                  <a:pt x="0" y="215899"/>
                </a:lnTo>
                <a:lnTo>
                  <a:pt x="5701" y="265404"/>
                </a:lnTo>
                <a:lnTo>
                  <a:pt x="21941" y="310848"/>
                </a:lnTo>
                <a:lnTo>
                  <a:pt x="47426" y="350935"/>
                </a:lnTo>
                <a:lnTo>
                  <a:pt x="80859" y="384369"/>
                </a:lnTo>
                <a:lnTo>
                  <a:pt x="120946" y="409856"/>
                </a:lnTo>
                <a:lnTo>
                  <a:pt x="166391" y="426098"/>
                </a:lnTo>
                <a:lnTo>
                  <a:pt x="215900" y="431799"/>
                </a:lnTo>
                <a:lnTo>
                  <a:pt x="265408" y="426098"/>
                </a:lnTo>
                <a:lnTo>
                  <a:pt x="310853" y="409856"/>
                </a:lnTo>
                <a:lnTo>
                  <a:pt x="350940" y="384369"/>
                </a:lnTo>
                <a:lnTo>
                  <a:pt x="384373" y="350935"/>
                </a:lnTo>
                <a:lnTo>
                  <a:pt x="409858" y="310848"/>
                </a:lnTo>
                <a:lnTo>
                  <a:pt x="426098" y="265404"/>
                </a:lnTo>
                <a:lnTo>
                  <a:pt x="431800" y="215899"/>
                </a:lnTo>
                <a:lnTo>
                  <a:pt x="426098" y="166395"/>
                </a:lnTo>
                <a:lnTo>
                  <a:pt x="409858" y="120951"/>
                </a:lnTo>
                <a:lnTo>
                  <a:pt x="384373" y="80864"/>
                </a:lnTo>
                <a:lnTo>
                  <a:pt x="350940" y="47430"/>
                </a:lnTo>
                <a:lnTo>
                  <a:pt x="310853" y="21943"/>
                </a:lnTo>
                <a:lnTo>
                  <a:pt x="265408" y="5701"/>
                </a:lnTo>
                <a:lnTo>
                  <a:pt x="21590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080820" y="1080896"/>
            <a:ext cx="2839720" cy="2080895"/>
          </a:xfrm>
          <a:custGeom>
            <a:avLst/>
            <a:gdLst/>
            <a:ahLst/>
            <a:cxnLst/>
            <a:rect l="l" t="t" r="r" b="b"/>
            <a:pathLst>
              <a:path w="2839720" h="2080895">
                <a:moveTo>
                  <a:pt x="2839466" y="0"/>
                </a:moveTo>
                <a:lnTo>
                  <a:pt x="0" y="0"/>
                </a:lnTo>
                <a:lnTo>
                  <a:pt x="0" y="2080513"/>
                </a:lnTo>
                <a:lnTo>
                  <a:pt x="2839466" y="2080513"/>
                </a:lnTo>
                <a:lnTo>
                  <a:pt x="2839466" y="0"/>
                </a:lnTo>
                <a:close/>
              </a:path>
            </a:pathLst>
          </a:custGeom>
          <a:solidFill>
            <a:srgbClr val="B8CC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083360" y="1278382"/>
            <a:ext cx="2850515" cy="172466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algn="r" marL="12700" marR="5080" indent="1331595">
              <a:lnSpc>
                <a:spcPct val="101600"/>
              </a:lnSpc>
              <a:spcBef>
                <a:spcPts val="75"/>
              </a:spcBef>
            </a:pPr>
            <a:r>
              <a:rPr dirty="0" sz="1400" b="1">
                <a:latin typeface="Tahoma"/>
                <a:cs typeface="Tahoma"/>
              </a:rPr>
              <a:t>Semana</a:t>
            </a:r>
            <a:r>
              <a:rPr dirty="0" sz="1400" spc="250" b="1">
                <a:latin typeface="Tahoma"/>
                <a:cs typeface="Tahoma"/>
              </a:rPr>
              <a:t> </a:t>
            </a:r>
            <a:r>
              <a:rPr dirty="0" sz="1400" spc="-20" b="1">
                <a:latin typeface="Tahoma"/>
                <a:cs typeface="Tahoma"/>
              </a:rPr>
              <a:t>+Saúde </a:t>
            </a:r>
            <a:r>
              <a:rPr dirty="0" sz="1200" spc="65">
                <a:latin typeface="Verdana"/>
                <a:cs typeface="Verdana"/>
              </a:rPr>
              <a:t>Em</a:t>
            </a:r>
            <a:r>
              <a:rPr dirty="0" sz="1200" spc="-75">
                <a:latin typeface="Verdana"/>
                <a:cs typeface="Verdana"/>
              </a:rPr>
              <a:t> </a:t>
            </a:r>
            <a:r>
              <a:rPr dirty="0" sz="1200" spc="-40">
                <a:latin typeface="Verdana"/>
                <a:cs typeface="Verdana"/>
              </a:rPr>
              <a:t>abril,</a:t>
            </a:r>
            <a:r>
              <a:rPr dirty="0" sz="1200" spc="-7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75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TRT4</a:t>
            </a:r>
            <a:r>
              <a:rPr dirty="0" sz="1200" spc="-6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realizou</a:t>
            </a:r>
            <a:r>
              <a:rPr dirty="0" sz="1200" spc="-8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diversas atividades</a:t>
            </a:r>
            <a:r>
              <a:rPr dirty="0" sz="1200" spc="-6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voltadas</a:t>
            </a:r>
            <a:r>
              <a:rPr dirty="0" sz="1200" spc="-7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ao</a:t>
            </a:r>
            <a:r>
              <a:rPr dirty="0" sz="1200" spc="-6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tema</a:t>
            </a:r>
            <a:r>
              <a:rPr dirty="0" sz="1200" spc="-60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da </a:t>
            </a:r>
            <a:r>
              <a:rPr dirty="0" sz="1200">
                <a:latin typeface="Verdana"/>
                <a:cs typeface="Verdana"/>
              </a:rPr>
              <a:t>qualidade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 spc="-50">
                <a:latin typeface="Verdana"/>
                <a:cs typeface="Verdana"/>
              </a:rPr>
              <a:t>vida.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Semana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contou </a:t>
            </a:r>
            <a:r>
              <a:rPr dirty="0" sz="1200" spc="55">
                <a:latin typeface="Verdana"/>
                <a:cs typeface="Verdana"/>
              </a:rPr>
              <a:t>com</a:t>
            </a:r>
            <a:r>
              <a:rPr dirty="0" sz="1200" spc="-10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palestras</a:t>
            </a:r>
            <a:r>
              <a:rPr dirty="0" sz="1200" spc="-9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sobre</a:t>
            </a:r>
            <a:r>
              <a:rPr dirty="0" sz="1200" spc="-10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envelhecimento </a:t>
            </a:r>
            <a:r>
              <a:rPr dirty="0" sz="1200">
                <a:latin typeface="Verdana"/>
                <a:cs typeface="Verdana"/>
              </a:rPr>
              <a:t>feminino,</a:t>
            </a:r>
            <a:r>
              <a:rPr dirty="0" sz="1200" spc="-80">
                <a:latin typeface="Verdana"/>
                <a:cs typeface="Verdana"/>
              </a:rPr>
              <a:t> </a:t>
            </a:r>
            <a:r>
              <a:rPr dirty="0" sz="1200" i="1">
                <a:latin typeface="Verdana"/>
                <a:cs typeface="Verdana"/>
              </a:rPr>
              <a:t>burnout</a:t>
            </a:r>
            <a:r>
              <a:rPr dirty="0" sz="1200">
                <a:latin typeface="Verdana"/>
                <a:cs typeface="Verdana"/>
              </a:rPr>
              <a:t>,</a:t>
            </a:r>
            <a:r>
              <a:rPr dirty="0" sz="1200" spc="-85">
                <a:latin typeface="Verdana"/>
                <a:cs typeface="Verdana"/>
              </a:rPr>
              <a:t> </a:t>
            </a:r>
            <a:r>
              <a:rPr dirty="0" sz="1200" spc="-45">
                <a:latin typeface="Verdana"/>
                <a:cs typeface="Verdana"/>
              </a:rPr>
              <a:t>estresse,</a:t>
            </a:r>
            <a:r>
              <a:rPr dirty="0" sz="1200" spc="-8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oficina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 i="1">
                <a:latin typeface="Verdana"/>
                <a:cs typeface="Verdana"/>
              </a:rPr>
              <a:t>mindfulness</a:t>
            </a:r>
            <a:r>
              <a:rPr dirty="0" sz="1200" spc="-20" i="1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ginástica</a:t>
            </a:r>
            <a:r>
              <a:rPr dirty="0" sz="1200" spc="50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laboral</a:t>
            </a:r>
            <a:r>
              <a:rPr dirty="0" sz="1200" spc="-10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para</a:t>
            </a:r>
            <a:r>
              <a:rPr dirty="0" sz="1200" spc="-10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os</a:t>
            </a:r>
            <a:r>
              <a:rPr dirty="0" sz="1200" spc="-10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trabalhadores</a:t>
            </a:r>
            <a:endParaRPr sz="1200">
              <a:latin typeface="Verdana"/>
              <a:cs typeface="Verdana"/>
            </a:endParaRPr>
          </a:p>
          <a:p>
            <a:pPr algn="r" marR="5715">
              <a:lnSpc>
                <a:spcPct val="100000"/>
              </a:lnSpc>
              <a:spcBef>
                <a:spcPts val="15"/>
              </a:spcBef>
            </a:pPr>
            <a:r>
              <a:rPr dirty="0" sz="1200" spc="-10">
                <a:latin typeface="Verdana"/>
                <a:cs typeface="Verdana"/>
              </a:rPr>
              <a:t>terceirizados.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3996054" y="1080896"/>
            <a:ext cx="2840355" cy="2080895"/>
            <a:chOff x="3996054" y="1080896"/>
            <a:chExt cx="2840355" cy="2080895"/>
          </a:xfrm>
        </p:grpSpPr>
        <p:sp>
          <p:nvSpPr>
            <p:cNvPr id="6" name="object 6" descr=""/>
            <p:cNvSpPr/>
            <p:nvPr/>
          </p:nvSpPr>
          <p:spPr>
            <a:xfrm>
              <a:off x="3996562" y="1080896"/>
              <a:ext cx="2840355" cy="2080895"/>
            </a:xfrm>
            <a:custGeom>
              <a:avLst/>
              <a:gdLst/>
              <a:ahLst/>
              <a:cxnLst/>
              <a:rect l="l" t="t" r="r" b="b"/>
              <a:pathLst>
                <a:path w="2840354" h="2080895">
                  <a:moveTo>
                    <a:pt x="2839846" y="0"/>
                  </a:moveTo>
                  <a:lnTo>
                    <a:pt x="0" y="0"/>
                  </a:lnTo>
                  <a:lnTo>
                    <a:pt x="0" y="2080513"/>
                  </a:lnTo>
                  <a:lnTo>
                    <a:pt x="2839846" y="2080513"/>
                  </a:lnTo>
                  <a:lnTo>
                    <a:pt x="2839846" y="0"/>
                  </a:lnTo>
                  <a:close/>
                </a:path>
              </a:pathLst>
            </a:custGeom>
            <a:solidFill>
              <a:srgbClr val="B8CCE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96054" y="1174114"/>
              <a:ext cx="2839085" cy="1892300"/>
            </a:xfrm>
            <a:prstGeom prst="rect">
              <a:avLst/>
            </a:prstGeom>
          </p:spPr>
        </p:pic>
      </p:grpSp>
      <p:sp>
        <p:nvSpPr>
          <p:cNvPr id="8" name="object 8" descr=""/>
          <p:cNvSpPr/>
          <p:nvPr/>
        </p:nvSpPr>
        <p:spPr>
          <a:xfrm>
            <a:off x="3996563" y="3339719"/>
            <a:ext cx="2840355" cy="1893570"/>
          </a:xfrm>
          <a:custGeom>
            <a:avLst/>
            <a:gdLst/>
            <a:ahLst/>
            <a:cxnLst/>
            <a:rect l="l" t="t" r="r" b="b"/>
            <a:pathLst>
              <a:path w="2840354" h="1893570">
                <a:moveTo>
                  <a:pt x="2839846" y="0"/>
                </a:moveTo>
                <a:lnTo>
                  <a:pt x="0" y="0"/>
                </a:lnTo>
                <a:lnTo>
                  <a:pt x="0" y="1893062"/>
                </a:lnTo>
                <a:lnTo>
                  <a:pt x="2839846" y="1893062"/>
                </a:lnTo>
                <a:lnTo>
                  <a:pt x="2839846" y="0"/>
                </a:lnTo>
                <a:close/>
              </a:path>
            </a:pathLst>
          </a:custGeom>
          <a:solidFill>
            <a:srgbClr val="B8CC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3983863" y="3802507"/>
            <a:ext cx="2764155" cy="116840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75"/>
              </a:spcBef>
            </a:pPr>
            <a:r>
              <a:rPr dirty="0" sz="1400" b="1">
                <a:latin typeface="Tahoma"/>
                <a:cs typeface="Tahoma"/>
              </a:rPr>
              <a:t>Oficina</a:t>
            </a:r>
            <a:r>
              <a:rPr dirty="0" sz="1400" spc="60" b="1">
                <a:latin typeface="Tahoma"/>
                <a:cs typeface="Tahoma"/>
              </a:rPr>
              <a:t> </a:t>
            </a:r>
            <a:r>
              <a:rPr dirty="0" sz="1400" spc="65" b="1">
                <a:latin typeface="Tahoma"/>
                <a:cs typeface="Tahoma"/>
              </a:rPr>
              <a:t>de</a:t>
            </a:r>
            <a:r>
              <a:rPr dirty="0" sz="1400" spc="70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arte</a:t>
            </a:r>
            <a:r>
              <a:rPr dirty="0" sz="1400" spc="70" b="1">
                <a:latin typeface="Tahoma"/>
                <a:cs typeface="Tahoma"/>
              </a:rPr>
              <a:t> </a:t>
            </a:r>
            <a:r>
              <a:rPr dirty="0" sz="1400" spc="80" b="1">
                <a:latin typeface="Tahoma"/>
                <a:cs typeface="Tahoma"/>
              </a:rPr>
              <a:t>em</a:t>
            </a:r>
            <a:r>
              <a:rPr dirty="0" sz="1400" spc="70" b="1">
                <a:latin typeface="Tahoma"/>
                <a:cs typeface="Tahoma"/>
              </a:rPr>
              <a:t> </a:t>
            </a:r>
            <a:r>
              <a:rPr dirty="0" sz="1400" spc="-10" b="1">
                <a:latin typeface="Tahoma"/>
                <a:cs typeface="Tahoma"/>
              </a:rPr>
              <a:t>camisetas 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iniciativa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proporcionou</a:t>
            </a:r>
            <a:r>
              <a:rPr dirty="0" sz="1200" spc="-20">
                <a:latin typeface="Verdana"/>
                <a:cs typeface="Verdana"/>
              </a:rPr>
              <a:t> aos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jovens </a:t>
            </a:r>
            <a:r>
              <a:rPr dirty="0" sz="1200">
                <a:latin typeface="Verdana"/>
                <a:cs typeface="Verdana"/>
              </a:rPr>
              <a:t>do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Projeto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Pescar</a:t>
            </a:r>
            <a:r>
              <a:rPr dirty="0" sz="1200" spc="-5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do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Tribunal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 spc="-50">
                <a:latin typeface="Verdana"/>
                <a:cs typeface="Verdana"/>
              </a:rPr>
              <a:t>a </a:t>
            </a:r>
            <a:r>
              <a:rPr dirty="0" sz="1200">
                <a:latin typeface="Verdana"/>
                <a:cs typeface="Verdana"/>
              </a:rPr>
              <a:t>confecção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camisetas</a:t>
            </a:r>
            <a:r>
              <a:rPr dirty="0" sz="1200" spc="-20">
                <a:latin typeface="Verdana"/>
                <a:cs typeface="Verdana"/>
              </a:rPr>
              <a:t> como </a:t>
            </a:r>
            <a:r>
              <a:rPr dirty="0" sz="1200">
                <a:latin typeface="Verdana"/>
                <a:cs typeface="Verdana"/>
              </a:rPr>
              <a:t>formação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manifestação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artística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90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suas</a:t>
            </a:r>
            <a:r>
              <a:rPr dirty="0" sz="1200" spc="-8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expectativas</a:t>
            </a:r>
            <a:r>
              <a:rPr dirty="0" sz="1200" spc="-8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para</a:t>
            </a:r>
            <a:r>
              <a:rPr dirty="0" sz="1200" spc="-8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8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futuro.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1080820" y="5411215"/>
            <a:ext cx="2839720" cy="2134235"/>
          </a:xfrm>
          <a:custGeom>
            <a:avLst/>
            <a:gdLst/>
            <a:ahLst/>
            <a:cxnLst/>
            <a:rect l="l" t="t" r="r" b="b"/>
            <a:pathLst>
              <a:path w="2839720" h="2134234">
                <a:moveTo>
                  <a:pt x="2839466" y="0"/>
                </a:moveTo>
                <a:lnTo>
                  <a:pt x="0" y="0"/>
                </a:lnTo>
                <a:lnTo>
                  <a:pt x="0" y="2133854"/>
                </a:lnTo>
                <a:lnTo>
                  <a:pt x="2839466" y="2133854"/>
                </a:lnTo>
                <a:lnTo>
                  <a:pt x="2839466" y="0"/>
                </a:lnTo>
                <a:close/>
              </a:path>
            </a:pathLst>
          </a:custGeom>
          <a:solidFill>
            <a:srgbClr val="B8CC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1094028" y="5712332"/>
            <a:ext cx="2839720" cy="157162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algn="r" marL="12700" marR="5080" indent="804545">
              <a:lnSpc>
                <a:spcPct val="101499"/>
              </a:lnSpc>
              <a:spcBef>
                <a:spcPts val="75"/>
              </a:spcBef>
            </a:pPr>
            <a:r>
              <a:rPr dirty="0" sz="1400" b="1">
                <a:latin typeface="Tahoma"/>
                <a:cs typeface="Tahoma"/>
              </a:rPr>
              <a:t>Guia</a:t>
            </a:r>
            <a:r>
              <a:rPr dirty="0" sz="1400" spc="35" b="1">
                <a:latin typeface="Tahoma"/>
                <a:cs typeface="Tahoma"/>
              </a:rPr>
              <a:t> </a:t>
            </a:r>
            <a:r>
              <a:rPr dirty="0" sz="1400" spc="65" b="1">
                <a:latin typeface="Tahoma"/>
                <a:cs typeface="Tahoma"/>
              </a:rPr>
              <a:t>de</a:t>
            </a:r>
            <a:r>
              <a:rPr dirty="0" sz="1400" spc="45" b="1">
                <a:latin typeface="Tahoma"/>
                <a:cs typeface="Tahoma"/>
              </a:rPr>
              <a:t> </a:t>
            </a:r>
            <a:r>
              <a:rPr dirty="0" sz="1400" spc="-10" b="1">
                <a:latin typeface="Tahoma"/>
                <a:cs typeface="Tahoma"/>
              </a:rPr>
              <a:t>Contratações </a:t>
            </a:r>
            <a:r>
              <a:rPr dirty="0" sz="1400" b="1">
                <a:latin typeface="Tahoma"/>
                <a:cs typeface="Tahoma"/>
              </a:rPr>
              <a:t>Sustentáveis</a:t>
            </a:r>
            <a:r>
              <a:rPr dirty="0" sz="1400" spc="150" b="1">
                <a:latin typeface="Tahoma"/>
                <a:cs typeface="Tahoma"/>
              </a:rPr>
              <a:t> </a:t>
            </a:r>
            <a:r>
              <a:rPr dirty="0" sz="1400" spc="60" b="1">
                <a:latin typeface="Tahoma"/>
                <a:cs typeface="Tahoma"/>
              </a:rPr>
              <a:t>do</a:t>
            </a:r>
            <a:r>
              <a:rPr dirty="0" sz="1400" spc="145" b="1">
                <a:latin typeface="Tahoma"/>
                <a:cs typeface="Tahoma"/>
              </a:rPr>
              <a:t> </a:t>
            </a:r>
            <a:r>
              <a:rPr dirty="0" sz="1400" spc="-20" b="1">
                <a:latin typeface="Tahoma"/>
                <a:cs typeface="Tahoma"/>
              </a:rPr>
              <a:t>TRT4 </a:t>
            </a:r>
            <a:r>
              <a:rPr dirty="0" sz="1200" spc="10">
                <a:latin typeface="Verdana"/>
                <a:cs typeface="Verdana"/>
              </a:rPr>
              <a:t>Publicação</a:t>
            </a:r>
            <a:r>
              <a:rPr dirty="0" sz="1200" spc="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</a:t>
            </a:r>
            <a:r>
              <a:rPr dirty="0" sz="1200" spc="20">
                <a:latin typeface="Verdana"/>
                <a:cs typeface="Verdana"/>
              </a:rPr>
              <a:t> </a:t>
            </a:r>
            <a:r>
              <a:rPr dirty="0" sz="1200" spc="10">
                <a:latin typeface="Verdana"/>
                <a:cs typeface="Verdana"/>
              </a:rPr>
              <a:t>implementação</a:t>
            </a:r>
            <a:r>
              <a:rPr dirty="0" sz="1200" spc="30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do</a:t>
            </a:r>
            <a:r>
              <a:rPr dirty="0" sz="1200">
                <a:latin typeface="Verdana"/>
                <a:cs typeface="Verdana"/>
              </a:rPr>
              <a:t> Guia</a:t>
            </a:r>
            <a:r>
              <a:rPr dirty="0" sz="1200" spc="-7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que</a:t>
            </a:r>
            <a:r>
              <a:rPr dirty="0" sz="1200" spc="-6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estabelece</a:t>
            </a:r>
            <a:r>
              <a:rPr dirty="0" sz="1200" spc="-60">
                <a:latin typeface="Verdana"/>
                <a:cs typeface="Verdana"/>
              </a:rPr>
              <a:t> </a:t>
            </a:r>
            <a:r>
              <a:rPr dirty="0" sz="1200" spc="-40">
                <a:latin typeface="Verdana"/>
                <a:cs typeface="Verdana"/>
              </a:rPr>
              <a:t>as</a:t>
            </a:r>
            <a:r>
              <a:rPr dirty="0" sz="1200" spc="-6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práticas</a:t>
            </a:r>
            <a:r>
              <a:rPr dirty="0" sz="1200" spc="-70">
                <a:latin typeface="Verdana"/>
                <a:cs typeface="Verdana"/>
              </a:rPr>
              <a:t> </a:t>
            </a:r>
            <a:r>
              <a:rPr dirty="0" sz="1200" spc="-50">
                <a:latin typeface="Verdana"/>
                <a:cs typeface="Verdana"/>
              </a:rPr>
              <a:t>e </a:t>
            </a:r>
            <a:r>
              <a:rPr dirty="0" sz="1200" spc="-10">
                <a:latin typeface="Verdana"/>
                <a:cs typeface="Verdana"/>
              </a:rPr>
              <a:t>critérios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sustentabilidade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 spc="-30">
                <a:latin typeface="Verdana"/>
                <a:cs typeface="Verdana"/>
              </a:rPr>
              <a:t>a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serem</a:t>
            </a:r>
            <a:endParaRPr sz="1200">
              <a:latin typeface="Verdana"/>
              <a:cs typeface="Verdana"/>
            </a:endParaRPr>
          </a:p>
          <a:p>
            <a:pPr algn="r" marL="50800" marR="6985" indent="1025525">
              <a:lnSpc>
                <a:spcPts val="1470"/>
              </a:lnSpc>
              <a:spcBef>
                <a:spcPts val="50"/>
              </a:spcBef>
            </a:pPr>
            <a:r>
              <a:rPr dirty="0" sz="1200" spc="-10">
                <a:latin typeface="Verdana"/>
                <a:cs typeface="Verdana"/>
              </a:rPr>
              <a:t>observados</a:t>
            </a:r>
            <a:r>
              <a:rPr dirty="0" sz="1200" spc="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quando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do </a:t>
            </a:r>
            <a:r>
              <a:rPr dirty="0" sz="1200">
                <a:latin typeface="Verdana"/>
                <a:cs typeface="Verdana"/>
              </a:rPr>
              <a:t>processamento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das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contratações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do</a:t>
            </a:r>
            <a:endParaRPr sz="1200">
              <a:latin typeface="Verdana"/>
              <a:cs typeface="Verdana"/>
            </a:endParaRPr>
          </a:p>
          <a:p>
            <a:pPr algn="r" marR="5080">
              <a:lnSpc>
                <a:spcPts val="1405"/>
              </a:lnSpc>
            </a:pPr>
            <a:r>
              <a:rPr dirty="0" sz="1200" spc="-10">
                <a:latin typeface="Verdana"/>
                <a:cs typeface="Verdana"/>
              </a:rPr>
              <a:t>Tribunal.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0516" y="3339083"/>
            <a:ext cx="2839770" cy="1893697"/>
          </a:xfrm>
          <a:prstGeom prst="rect">
            <a:avLst/>
          </a:prstGeom>
        </p:spPr>
      </p:pic>
      <p:grpSp>
        <p:nvGrpSpPr>
          <p:cNvPr id="13" name="object 13" descr=""/>
          <p:cNvGrpSpPr/>
          <p:nvPr/>
        </p:nvGrpSpPr>
        <p:grpSpPr>
          <a:xfrm>
            <a:off x="3996563" y="5410200"/>
            <a:ext cx="2840355" cy="2134870"/>
            <a:chOff x="3996563" y="5410200"/>
            <a:chExt cx="2840355" cy="2134870"/>
          </a:xfrm>
        </p:grpSpPr>
        <p:sp>
          <p:nvSpPr>
            <p:cNvPr id="14" name="object 14" descr=""/>
            <p:cNvSpPr/>
            <p:nvPr/>
          </p:nvSpPr>
          <p:spPr>
            <a:xfrm>
              <a:off x="3996563" y="5411215"/>
              <a:ext cx="2840355" cy="2134235"/>
            </a:xfrm>
            <a:custGeom>
              <a:avLst/>
              <a:gdLst/>
              <a:ahLst/>
              <a:cxnLst/>
              <a:rect l="l" t="t" r="r" b="b"/>
              <a:pathLst>
                <a:path w="2840354" h="2134234">
                  <a:moveTo>
                    <a:pt x="2839846" y="0"/>
                  </a:moveTo>
                  <a:lnTo>
                    <a:pt x="0" y="0"/>
                  </a:lnTo>
                  <a:lnTo>
                    <a:pt x="0" y="2133854"/>
                  </a:lnTo>
                  <a:lnTo>
                    <a:pt x="2839846" y="2133854"/>
                  </a:lnTo>
                  <a:lnTo>
                    <a:pt x="2839846" y="0"/>
                  </a:lnTo>
                  <a:close/>
                </a:path>
              </a:pathLst>
            </a:custGeom>
            <a:solidFill>
              <a:srgbClr val="B8CCE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63440" y="5410200"/>
              <a:ext cx="1497202" cy="2124583"/>
            </a:xfrm>
            <a:prstGeom prst="rect">
              <a:avLst/>
            </a:prstGeom>
          </p:spPr>
        </p:pic>
      </p:grpSp>
      <p:grpSp>
        <p:nvGrpSpPr>
          <p:cNvPr id="16" name="object 16" descr=""/>
          <p:cNvGrpSpPr/>
          <p:nvPr/>
        </p:nvGrpSpPr>
        <p:grpSpPr>
          <a:xfrm>
            <a:off x="1080820" y="7721092"/>
            <a:ext cx="2839720" cy="1776730"/>
            <a:chOff x="1080820" y="7721092"/>
            <a:chExt cx="2839720" cy="1776730"/>
          </a:xfrm>
        </p:grpSpPr>
        <p:sp>
          <p:nvSpPr>
            <p:cNvPr id="17" name="object 17" descr=""/>
            <p:cNvSpPr/>
            <p:nvPr/>
          </p:nvSpPr>
          <p:spPr>
            <a:xfrm>
              <a:off x="1080820" y="7721854"/>
              <a:ext cx="2839720" cy="1776095"/>
            </a:xfrm>
            <a:custGeom>
              <a:avLst/>
              <a:gdLst/>
              <a:ahLst/>
              <a:cxnLst/>
              <a:rect l="l" t="t" r="r" b="b"/>
              <a:pathLst>
                <a:path w="2839720" h="1776095">
                  <a:moveTo>
                    <a:pt x="2839466" y="0"/>
                  </a:moveTo>
                  <a:lnTo>
                    <a:pt x="0" y="0"/>
                  </a:lnTo>
                  <a:lnTo>
                    <a:pt x="0" y="1775713"/>
                  </a:lnTo>
                  <a:lnTo>
                    <a:pt x="2839466" y="1775713"/>
                  </a:lnTo>
                  <a:lnTo>
                    <a:pt x="2839466" y="0"/>
                  </a:lnTo>
                  <a:close/>
                </a:path>
              </a:pathLst>
            </a:custGeom>
            <a:solidFill>
              <a:srgbClr val="B8CCE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12264" y="7721092"/>
              <a:ext cx="1775460" cy="1774952"/>
            </a:xfrm>
            <a:prstGeom prst="rect">
              <a:avLst/>
            </a:prstGeom>
          </p:spPr>
        </p:pic>
      </p:grpSp>
      <p:sp>
        <p:nvSpPr>
          <p:cNvPr id="19" name="object 19" descr=""/>
          <p:cNvSpPr/>
          <p:nvPr/>
        </p:nvSpPr>
        <p:spPr>
          <a:xfrm>
            <a:off x="3996563" y="7721854"/>
            <a:ext cx="2840355" cy="1776095"/>
          </a:xfrm>
          <a:custGeom>
            <a:avLst/>
            <a:gdLst/>
            <a:ahLst/>
            <a:cxnLst/>
            <a:rect l="l" t="t" r="r" b="b"/>
            <a:pathLst>
              <a:path w="2840354" h="1776095">
                <a:moveTo>
                  <a:pt x="2839846" y="0"/>
                </a:moveTo>
                <a:lnTo>
                  <a:pt x="0" y="0"/>
                </a:lnTo>
                <a:lnTo>
                  <a:pt x="0" y="1775713"/>
                </a:lnTo>
                <a:lnTo>
                  <a:pt x="2839846" y="1775713"/>
                </a:lnTo>
                <a:lnTo>
                  <a:pt x="2839846" y="0"/>
                </a:lnTo>
                <a:close/>
              </a:path>
            </a:pathLst>
          </a:custGeom>
          <a:solidFill>
            <a:srgbClr val="B8CC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3983863" y="7817357"/>
            <a:ext cx="2739390" cy="157099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271780">
              <a:lnSpc>
                <a:spcPct val="101400"/>
              </a:lnSpc>
              <a:spcBef>
                <a:spcPts val="80"/>
              </a:spcBef>
            </a:pPr>
            <a:r>
              <a:rPr dirty="0" sz="1400" b="1">
                <a:latin typeface="Tahoma"/>
                <a:cs typeface="Tahoma"/>
              </a:rPr>
              <a:t>Índice</a:t>
            </a:r>
            <a:r>
              <a:rPr dirty="0" sz="1400" spc="10" b="1">
                <a:latin typeface="Tahoma"/>
                <a:cs typeface="Tahoma"/>
              </a:rPr>
              <a:t> </a:t>
            </a:r>
            <a:r>
              <a:rPr dirty="0" sz="1400" spc="65" b="1">
                <a:latin typeface="Tahoma"/>
                <a:cs typeface="Tahoma"/>
              </a:rPr>
              <a:t>de</a:t>
            </a:r>
            <a:r>
              <a:rPr dirty="0" sz="1400" b="1">
                <a:latin typeface="Tahoma"/>
                <a:cs typeface="Tahoma"/>
              </a:rPr>
              <a:t> </a:t>
            </a:r>
            <a:r>
              <a:rPr dirty="0" sz="1400" spc="60" b="1">
                <a:latin typeface="Tahoma"/>
                <a:cs typeface="Tahoma"/>
              </a:rPr>
              <a:t>Desempenho</a:t>
            </a:r>
            <a:r>
              <a:rPr dirty="0" sz="1400" spc="20" b="1">
                <a:latin typeface="Tahoma"/>
                <a:cs typeface="Tahoma"/>
              </a:rPr>
              <a:t> </a:t>
            </a:r>
            <a:r>
              <a:rPr dirty="0" sz="1400" spc="40" b="1">
                <a:latin typeface="Tahoma"/>
                <a:cs typeface="Tahoma"/>
              </a:rPr>
              <a:t>de </a:t>
            </a:r>
            <a:r>
              <a:rPr dirty="0" sz="1400" spc="-10" b="1">
                <a:latin typeface="Tahoma"/>
                <a:cs typeface="Tahoma"/>
              </a:rPr>
              <a:t>Sustentabilidade</a:t>
            </a:r>
            <a:endParaRPr sz="1400">
              <a:latin typeface="Tahoma"/>
              <a:cs typeface="Tahoma"/>
            </a:endParaRPr>
          </a:p>
          <a:p>
            <a:pPr marL="12700" marR="5080">
              <a:lnSpc>
                <a:spcPts val="1460"/>
              </a:lnSpc>
              <a:spcBef>
                <a:spcPts val="50"/>
              </a:spcBef>
            </a:pPr>
            <a:r>
              <a:rPr dirty="0" sz="1200" spc="65">
                <a:latin typeface="Verdana"/>
                <a:cs typeface="Verdana"/>
              </a:rPr>
              <a:t>Em</a:t>
            </a:r>
            <a:r>
              <a:rPr dirty="0" sz="1200" spc="-70">
                <a:latin typeface="Verdana"/>
                <a:cs typeface="Verdana"/>
              </a:rPr>
              <a:t> </a:t>
            </a:r>
            <a:r>
              <a:rPr dirty="0" sz="1200" spc="-90">
                <a:latin typeface="Verdana"/>
                <a:cs typeface="Verdana"/>
              </a:rPr>
              <a:t>2022,</a:t>
            </a:r>
            <a:r>
              <a:rPr dirty="0" sz="1200" spc="-7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70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TRT4</a:t>
            </a:r>
            <a:r>
              <a:rPr dirty="0" sz="1200" spc="-6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atingiu</a:t>
            </a:r>
            <a:r>
              <a:rPr dirty="0" sz="1200" spc="-7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65">
                <a:latin typeface="Verdana"/>
                <a:cs typeface="Verdana"/>
              </a:rPr>
              <a:t> </a:t>
            </a:r>
            <a:r>
              <a:rPr dirty="0" sz="1200" spc="-10" b="1">
                <a:latin typeface="Tahoma"/>
                <a:cs typeface="Tahoma"/>
              </a:rPr>
              <a:t>melhor </a:t>
            </a:r>
            <a:r>
              <a:rPr dirty="0" sz="1200" spc="50" b="1">
                <a:latin typeface="Tahoma"/>
                <a:cs typeface="Tahoma"/>
              </a:rPr>
              <a:t>desempenho</a:t>
            </a:r>
            <a:r>
              <a:rPr dirty="0" sz="1200" spc="12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entre</a:t>
            </a:r>
            <a:r>
              <a:rPr dirty="0" sz="1200" spc="12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todos</a:t>
            </a:r>
            <a:r>
              <a:rPr dirty="0" sz="1200" spc="110" b="1">
                <a:latin typeface="Tahoma"/>
                <a:cs typeface="Tahoma"/>
              </a:rPr>
              <a:t> </a:t>
            </a:r>
            <a:r>
              <a:rPr dirty="0" sz="1200" spc="-25" b="1">
                <a:latin typeface="Tahoma"/>
                <a:cs typeface="Tahoma"/>
              </a:rPr>
              <a:t>os </a:t>
            </a:r>
            <a:r>
              <a:rPr dirty="0" sz="1200" b="1">
                <a:latin typeface="Tahoma"/>
                <a:cs typeface="Tahoma"/>
              </a:rPr>
              <a:t>Tribunais</a:t>
            </a:r>
            <a:r>
              <a:rPr dirty="0" sz="1200" spc="55" b="1">
                <a:latin typeface="Tahoma"/>
                <a:cs typeface="Tahoma"/>
              </a:rPr>
              <a:t> do</a:t>
            </a:r>
            <a:r>
              <a:rPr dirty="0" sz="1200" spc="6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país</a:t>
            </a:r>
            <a:r>
              <a:rPr dirty="0" sz="1200" spc="60" b="1">
                <a:latin typeface="Tahoma"/>
                <a:cs typeface="Tahoma"/>
              </a:rPr>
              <a:t> </a:t>
            </a:r>
            <a:r>
              <a:rPr dirty="0" sz="1200" spc="50" b="1">
                <a:latin typeface="Tahoma"/>
                <a:cs typeface="Tahoma"/>
              </a:rPr>
              <a:t>no</a:t>
            </a:r>
            <a:r>
              <a:rPr dirty="0" sz="1200" spc="6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Índice</a:t>
            </a:r>
            <a:r>
              <a:rPr dirty="0" sz="1200" spc="55" b="1">
                <a:latin typeface="Tahoma"/>
                <a:cs typeface="Tahoma"/>
              </a:rPr>
              <a:t> </a:t>
            </a:r>
            <a:r>
              <a:rPr dirty="0" sz="1200" spc="25" b="1">
                <a:latin typeface="Tahoma"/>
                <a:cs typeface="Tahoma"/>
              </a:rPr>
              <a:t>de </a:t>
            </a:r>
            <a:r>
              <a:rPr dirty="0" sz="1200" spc="55" b="1">
                <a:latin typeface="Tahoma"/>
                <a:cs typeface="Tahoma"/>
              </a:rPr>
              <a:t>Desempenho</a:t>
            </a:r>
            <a:r>
              <a:rPr dirty="0" sz="1200" spc="-10" b="1">
                <a:latin typeface="Tahoma"/>
                <a:cs typeface="Tahoma"/>
              </a:rPr>
              <a:t> </a:t>
            </a:r>
            <a:r>
              <a:rPr dirty="0" sz="1200" spc="55" b="1">
                <a:latin typeface="Tahoma"/>
                <a:cs typeface="Tahoma"/>
              </a:rPr>
              <a:t>de</a:t>
            </a:r>
            <a:r>
              <a:rPr dirty="0" sz="1200" spc="-10" b="1">
                <a:latin typeface="Tahoma"/>
                <a:cs typeface="Tahoma"/>
              </a:rPr>
              <a:t> Sustentabilidade</a:t>
            </a:r>
            <a:endParaRPr sz="1200">
              <a:latin typeface="Tahoma"/>
              <a:cs typeface="Tahoma"/>
            </a:endParaRPr>
          </a:p>
          <a:p>
            <a:pPr marL="12700" marR="200025">
              <a:lnSpc>
                <a:spcPts val="1460"/>
              </a:lnSpc>
              <a:spcBef>
                <a:spcPts val="20"/>
              </a:spcBef>
            </a:pPr>
            <a:r>
              <a:rPr dirty="0" sz="1200">
                <a:latin typeface="Verdana"/>
                <a:cs typeface="Verdana"/>
              </a:rPr>
              <a:t>do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CNJ,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publicado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no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Balanço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da </a:t>
            </a:r>
            <a:r>
              <a:rPr dirty="0" sz="1200" spc="-10">
                <a:latin typeface="Verdana"/>
                <a:cs typeface="Verdana"/>
              </a:rPr>
              <a:t>Sustentabilidade.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1" name="object 2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50"/>
              </a:lnSpc>
            </a:pPr>
            <a:r>
              <a:rPr dirty="0" spc="-25"/>
              <a:t>24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7560945" cy="10674350"/>
          </a:xfrm>
          <a:custGeom>
            <a:avLst/>
            <a:gdLst/>
            <a:ahLst/>
            <a:cxnLst/>
            <a:rect l="l" t="t" r="r" b="b"/>
            <a:pathLst>
              <a:path w="7560945" h="10674350">
                <a:moveTo>
                  <a:pt x="0" y="10674347"/>
                </a:moveTo>
                <a:lnTo>
                  <a:pt x="7560945" y="10674347"/>
                </a:lnTo>
                <a:lnTo>
                  <a:pt x="7560945" y="0"/>
                </a:lnTo>
                <a:lnTo>
                  <a:pt x="0" y="0"/>
                </a:lnTo>
                <a:lnTo>
                  <a:pt x="0" y="1067434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5701" y="8308847"/>
            <a:ext cx="1530603" cy="13189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8120" y="1052830"/>
            <a:ext cx="473900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145"/>
              <a:t>Comitê</a:t>
            </a:r>
            <a:r>
              <a:rPr dirty="0" sz="3200" spc="5"/>
              <a:t> </a:t>
            </a:r>
            <a:r>
              <a:rPr dirty="0" sz="3200" spc="95"/>
              <a:t>Gestor</a:t>
            </a:r>
            <a:r>
              <a:rPr dirty="0" sz="3200" spc="5"/>
              <a:t> </a:t>
            </a:r>
            <a:r>
              <a:rPr dirty="0" sz="3200" spc="175"/>
              <a:t>do</a:t>
            </a:r>
            <a:r>
              <a:rPr dirty="0" sz="3200" spc="10"/>
              <a:t> </a:t>
            </a:r>
            <a:r>
              <a:rPr dirty="0" sz="3200" spc="100"/>
              <a:t>PLS</a:t>
            </a:r>
            <a:endParaRPr sz="3200"/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1080820" y="2254250"/>
          <a:ext cx="5476875" cy="54768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00675"/>
              </a:tblGrid>
              <a:tr h="407034">
                <a:tc>
                  <a:txBody>
                    <a:bodyPr/>
                    <a:lstStyle/>
                    <a:p>
                      <a:pPr marL="86360">
                        <a:lnSpc>
                          <a:spcPts val="1410"/>
                        </a:lnSpc>
                        <a:spcBef>
                          <a:spcPts val="200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Daniel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Souza</a:t>
                      </a:r>
                      <a:r>
                        <a:rPr dirty="0" sz="12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2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Nonohay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86360">
                        <a:lnSpc>
                          <a:spcPts val="141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Juiz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Auxiliar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da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Presidência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(Coordenador)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25400">
                    <a:solidFill>
                      <a:srgbClr val="F1F1F1"/>
                    </a:solidFill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86360">
                        <a:lnSpc>
                          <a:spcPts val="1410"/>
                        </a:lnSpc>
                        <a:spcBef>
                          <a:spcPts val="5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Leandro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Krebs</a:t>
                      </a:r>
                      <a:r>
                        <a:rPr dirty="0" sz="12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Gonçalves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86360">
                        <a:lnSpc>
                          <a:spcPts val="141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Juiz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Auxiliar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da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Corregedoria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(Coordenador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Substituto)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6985">
                    <a:solidFill>
                      <a:srgbClr val="F1F1F1"/>
                    </a:solidFill>
                  </a:tcPr>
                </a:tc>
              </a:tr>
              <a:tr h="387985">
                <a:tc>
                  <a:txBody>
                    <a:bodyPr/>
                    <a:lstStyle/>
                    <a:p>
                      <a:pPr marL="86360">
                        <a:lnSpc>
                          <a:spcPts val="1410"/>
                        </a:lnSpc>
                        <a:spcBef>
                          <a:spcPts val="5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Adolfo</a:t>
                      </a:r>
                      <a:r>
                        <a:rPr dirty="0" sz="12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Marques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86360">
                        <a:lnSpc>
                          <a:spcPts val="1410"/>
                        </a:lnSpc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Secretário-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Geral</a:t>
                      </a:r>
                      <a:r>
                        <a:rPr dirty="0" sz="1200" spc="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da</a:t>
                      </a:r>
                      <a:r>
                        <a:rPr dirty="0" sz="12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Presidência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6985">
                    <a:solidFill>
                      <a:srgbClr val="F1F1F1"/>
                    </a:solidFill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86360">
                        <a:lnSpc>
                          <a:spcPts val="1410"/>
                        </a:lnSpc>
                        <a:spcBef>
                          <a:spcPts val="5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Rejane</a:t>
                      </a:r>
                      <a:r>
                        <a:rPr dirty="0" sz="12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Carvalho</a:t>
                      </a:r>
                      <a:r>
                        <a:rPr dirty="0" sz="12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Donis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86360">
                        <a:lnSpc>
                          <a:spcPts val="1410"/>
                        </a:lnSpc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Diretora-Geral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6985">
                    <a:solidFill>
                      <a:srgbClr val="F1F1F1"/>
                    </a:solidFill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86360">
                        <a:lnSpc>
                          <a:spcPts val="1410"/>
                        </a:lnSpc>
                        <a:spcBef>
                          <a:spcPts val="5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Anita</a:t>
                      </a:r>
                      <a:r>
                        <a:rPr dirty="0" sz="12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Cristina</a:t>
                      </a:r>
                      <a:r>
                        <a:rPr dirty="0" sz="12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Jesus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86360">
                        <a:lnSpc>
                          <a:spcPts val="141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Chefe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da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Divisão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Sustentabilidade,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Acessibilidade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Inclusão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(DivSaiI)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6985">
                    <a:solidFill>
                      <a:srgbClr val="F1F1F1"/>
                    </a:solidFill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86360">
                        <a:lnSpc>
                          <a:spcPts val="1410"/>
                        </a:lnSpc>
                        <a:spcBef>
                          <a:spcPts val="5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Bárbara</a:t>
                      </a:r>
                      <a:r>
                        <a:rPr dirty="0" sz="12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Burgardt</a:t>
                      </a:r>
                      <a:r>
                        <a:rPr dirty="0" sz="12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Casaletti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86360">
                        <a:lnSpc>
                          <a:spcPts val="141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Diretora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da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Secretaria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Governança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Gestão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Estratégica</a:t>
                      </a:r>
                      <a:r>
                        <a:rPr dirty="0" sz="12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(SeGGE)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6985">
                    <a:solidFill>
                      <a:srgbClr val="F1F1F1"/>
                    </a:solidFill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86360">
                        <a:lnSpc>
                          <a:spcPts val="1410"/>
                        </a:lnSpc>
                        <a:spcBef>
                          <a:spcPts val="5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Denilson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Ribeiro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Quadros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86360">
                        <a:lnSpc>
                          <a:spcPts val="141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Coordenador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Atendimento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Usuários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6985">
                    <a:solidFill>
                      <a:srgbClr val="F1F1F1"/>
                    </a:solidFill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86360">
                        <a:lnSpc>
                          <a:spcPts val="1410"/>
                        </a:lnSpc>
                        <a:spcBef>
                          <a:spcPts val="5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Patrícia</a:t>
                      </a:r>
                      <a:r>
                        <a:rPr dirty="0" sz="12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Fernanda</a:t>
                      </a:r>
                      <a:r>
                        <a:rPr dirty="0" sz="12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Rael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86360">
                        <a:lnSpc>
                          <a:spcPts val="141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Gestora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vinculada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à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Secretaria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Gestão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Pessoas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(Segesp)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6985">
                    <a:solidFill>
                      <a:srgbClr val="F1F1F1"/>
                    </a:solidFill>
                  </a:tcPr>
                </a:tc>
              </a:tr>
              <a:tr h="387985">
                <a:tc>
                  <a:txBody>
                    <a:bodyPr/>
                    <a:lstStyle/>
                    <a:p>
                      <a:pPr marL="86360">
                        <a:lnSpc>
                          <a:spcPts val="1410"/>
                        </a:lnSpc>
                        <a:spcBef>
                          <a:spcPts val="5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João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Henrique</a:t>
                      </a:r>
                      <a:r>
                        <a:rPr dirty="0" sz="12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Carvalho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Lima</a:t>
                      </a:r>
                      <a:r>
                        <a:rPr dirty="0" sz="12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Ribas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86360">
                        <a:lnSpc>
                          <a:spcPts val="141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Gestor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vinculado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à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Secretaria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Administração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(SA)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6985">
                    <a:solidFill>
                      <a:srgbClr val="F1F1F1"/>
                    </a:solidFill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86360">
                        <a:lnSpc>
                          <a:spcPts val="1410"/>
                        </a:lnSpc>
                        <a:spcBef>
                          <a:spcPts val="5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Adriana</a:t>
                      </a:r>
                      <a:r>
                        <a:rPr dirty="0" sz="12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Werner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86360">
                        <a:lnSpc>
                          <a:spcPts val="141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Servidora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vinculada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à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Escola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Judicial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(EJ)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6985">
                    <a:solidFill>
                      <a:srgbClr val="F1F1F1"/>
                    </a:solidFill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86360">
                        <a:lnSpc>
                          <a:spcPts val="1410"/>
                        </a:lnSpc>
                        <a:spcBef>
                          <a:spcPts val="5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Carolina</a:t>
                      </a:r>
                      <a:r>
                        <a:rPr dirty="0" sz="12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Trindade</a:t>
                      </a:r>
                      <a:r>
                        <a:rPr dirty="0" sz="12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2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Souza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86360">
                        <a:lnSpc>
                          <a:spcPts val="141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Servidora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vinculada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à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Secretaria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Manutenção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Projetos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(Sempro)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6985">
                    <a:solidFill>
                      <a:srgbClr val="F1F1F1"/>
                    </a:solidFill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86360">
                        <a:lnSpc>
                          <a:spcPts val="1410"/>
                        </a:lnSpc>
                        <a:spcBef>
                          <a:spcPts val="5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Aldo</a:t>
                      </a:r>
                      <a:r>
                        <a:rPr dirty="0" sz="12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da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Silva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Jardim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86360">
                        <a:lnSpc>
                          <a:spcPts val="141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Servidor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vinculado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à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Secretaria-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Geral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Judiciária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(Segjud)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6985">
                    <a:solidFill>
                      <a:srgbClr val="F1F1F1"/>
                    </a:solidFill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86360">
                        <a:lnSpc>
                          <a:spcPts val="1410"/>
                        </a:lnSpc>
                        <a:spcBef>
                          <a:spcPts val="5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Juliano</a:t>
                      </a:r>
                      <a:r>
                        <a:rPr dirty="0" sz="12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Machado</a:t>
                      </a:r>
                      <a:r>
                        <a:rPr dirty="0" sz="12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dos</a:t>
                      </a:r>
                      <a:r>
                        <a:rPr dirty="0" sz="12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Santos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86360">
                        <a:lnSpc>
                          <a:spcPts val="141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Servidor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com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Deficiência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6985">
                    <a:solidFill>
                      <a:srgbClr val="F1F1F1"/>
                    </a:solidFill>
                  </a:tcPr>
                </a:tc>
              </a:tr>
              <a:tr h="407670">
                <a:tc>
                  <a:txBody>
                    <a:bodyPr/>
                    <a:lstStyle/>
                    <a:p>
                      <a:pPr marL="86360">
                        <a:lnSpc>
                          <a:spcPts val="1410"/>
                        </a:lnSpc>
                        <a:spcBef>
                          <a:spcPts val="5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Taila</a:t>
                      </a:r>
                      <a:r>
                        <a:rPr dirty="0" sz="12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Albuquerque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Rodrigues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86360">
                        <a:lnSpc>
                          <a:spcPts val="141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Servidora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Especialidade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Serviço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Social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6985"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1068120" y="8137397"/>
            <a:ext cx="52851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5" b="1">
                <a:latin typeface="Tahoma"/>
                <a:cs typeface="Tahoma"/>
              </a:rPr>
              <a:t>Equipe</a:t>
            </a:r>
            <a:r>
              <a:rPr dirty="0" sz="1200" spc="60" b="1">
                <a:latin typeface="Tahoma"/>
                <a:cs typeface="Tahoma"/>
              </a:rPr>
              <a:t> </a:t>
            </a:r>
            <a:r>
              <a:rPr dirty="0" sz="1200" spc="55" b="1">
                <a:latin typeface="Tahoma"/>
                <a:cs typeface="Tahoma"/>
              </a:rPr>
              <a:t>da</a:t>
            </a:r>
            <a:r>
              <a:rPr dirty="0" sz="1200" spc="60" b="1">
                <a:latin typeface="Tahoma"/>
                <a:cs typeface="Tahoma"/>
              </a:rPr>
              <a:t> </a:t>
            </a:r>
            <a:r>
              <a:rPr dirty="0" sz="1200" spc="30" b="1">
                <a:latin typeface="Tahoma"/>
                <a:cs typeface="Tahoma"/>
              </a:rPr>
              <a:t>Divisão</a:t>
            </a:r>
            <a:r>
              <a:rPr dirty="0" sz="1200" spc="55" b="1">
                <a:latin typeface="Tahoma"/>
                <a:cs typeface="Tahoma"/>
              </a:rPr>
              <a:t> </a:t>
            </a:r>
            <a:r>
              <a:rPr dirty="0" sz="1200" spc="65" b="1">
                <a:latin typeface="Tahoma"/>
                <a:cs typeface="Tahoma"/>
              </a:rPr>
              <a:t>de</a:t>
            </a:r>
            <a:r>
              <a:rPr dirty="0" sz="1200" spc="60" b="1">
                <a:latin typeface="Tahoma"/>
                <a:cs typeface="Tahoma"/>
              </a:rPr>
              <a:t> </a:t>
            </a:r>
            <a:r>
              <a:rPr dirty="0" sz="1200" spc="30" b="1">
                <a:latin typeface="Tahoma"/>
                <a:cs typeface="Tahoma"/>
              </a:rPr>
              <a:t>Sustentabilidade,</a:t>
            </a:r>
            <a:r>
              <a:rPr dirty="0" sz="1200" spc="60" b="1">
                <a:latin typeface="Tahoma"/>
                <a:cs typeface="Tahoma"/>
              </a:rPr>
              <a:t> </a:t>
            </a:r>
            <a:r>
              <a:rPr dirty="0" sz="1200" spc="30" b="1">
                <a:latin typeface="Tahoma"/>
                <a:cs typeface="Tahoma"/>
              </a:rPr>
              <a:t>Acessibilidade</a:t>
            </a:r>
            <a:r>
              <a:rPr dirty="0" sz="1200" spc="60" b="1">
                <a:latin typeface="Tahoma"/>
                <a:cs typeface="Tahoma"/>
              </a:rPr>
              <a:t> </a:t>
            </a:r>
            <a:r>
              <a:rPr dirty="0" sz="1200" spc="55" b="1">
                <a:latin typeface="Tahoma"/>
                <a:cs typeface="Tahoma"/>
              </a:rPr>
              <a:t>e</a:t>
            </a:r>
            <a:r>
              <a:rPr dirty="0" sz="1200" spc="65" b="1">
                <a:latin typeface="Tahoma"/>
                <a:cs typeface="Tahoma"/>
              </a:rPr>
              <a:t> </a:t>
            </a:r>
            <a:r>
              <a:rPr dirty="0" sz="1200" spc="-10" b="1">
                <a:latin typeface="Tahoma"/>
                <a:cs typeface="Tahoma"/>
              </a:rPr>
              <a:t>Inclusão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1118920" y="8552433"/>
            <a:ext cx="5362575" cy="640715"/>
            <a:chOff x="1118920" y="8552433"/>
            <a:chExt cx="5362575" cy="640715"/>
          </a:xfrm>
        </p:grpSpPr>
        <p:sp>
          <p:nvSpPr>
            <p:cNvPr id="6" name="object 6" descr=""/>
            <p:cNvSpPr/>
            <p:nvPr/>
          </p:nvSpPr>
          <p:spPr>
            <a:xfrm>
              <a:off x="1118920" y="8590533"/>
              <a:ext cx="5324475" cy="175260"/>
            </a:xfrm>
            <a:custGeom>
              <a:avLst/>
              <a:gdLst/>
              <a:ahLst/>
              <a:cxnLst/>
              <a:rect l="l" t="t" r="r" b="b"/>
              <a:pathLst>
                <a:path w="5324475" h="175259">
                  <a:moveTo>
                    <a:pt x="5324221" y="0"/>
                  </a:moveTo>
                  <a:lnTo>
                    <a:pt x="0" y="0"/>
                  </a:lnTo>
                  <a:lnTo>
                    <a:pt x="0" y="175259"/>
                  </a:lnTo>
                  <a:lnTo>
                    <a:pt x="5324221" y="175259"/>
                  </a:lnTo>
                  <a:lnTo>
                    <a:pt x="5324221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118920" y="8552433"/>
              <a:ext cx="5362575" cy="213360"/>
            </a:xfrm>
            <a:custGeom>
              <a:avLst/>
              <a:gdLst/>
              <a:ahLst/>
              <a:cxnLst/>
              <a:rect l="l" t="t" r="r" b="b"/>
              <a:pathLst>
                <a:path w="5362575" h="213359">
                  <a:moveTo>
                    <a:pt x="5324221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5324221" y="38100"/>
                  </a:lnTo>
                  <a:lnTo>
                    <a:pt x="5324221" y="0"/>
                  </a:lnTo>
                  <a:close/>
                </a:path>
                <a:path w="5362575" h="213359">
                  <a:moveTo>
                    <a:pt x="5362397" y="0"/>
                  </a:moveTo>
                  <a:lnTo>
                    <a:pt x="5324297" y="0"/>
                  </a:lnTo>
                  <a:lnTo>
                    <a:pt x="5324297" y="38100"/>
                  </a:lnTo>
                  <a:lnTo>
                    <a:pt x="5324297" y="213360"/>
                  </a:lnTo>
                  <a:lnTo>
                    <a:pt x="5362397" y="213360"/>
                  </a:lnTo>
                  <a:lnTo>
                    <a:pt x="5362397" y="38100"/>
                  </a:lnTo>
                  <a:lnTo>
                    <a:pt x="5362397" y="0"/>
                  </a:lnTo>
                  <a:close/>
                </a:path>
              </a:pathLst>
            </a:custGeom>
            <a:solidFill>
              <a:srgbClr val="FDF6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118920" y="8803842"/>
              <a:ext cx="5324475" cy="175895"/>
            </a:xfrm>
            <a:custGeom>
              <a:avLst/>
              <a:gdLst/>
              <a:ahLst/>
              <a:cxnLst/>
              <a:rect l="l" t="t" r="r" b="b"/>
              <a:pathLst>
                <a:path w="5324475" h="175895">
                  <a:moveTo>
                    <a:pt x="5324221" y="0"/>
                  </a:moveTo>
                  <a:lnTo>
                    <a:pt x="0" y="0"/>
                  </a:lnTo>
                  <a:lnTo>
                    <a:pt x="0" y="175564"/>
                  </a:lnTo>
                  <a:lnTo>
                    <a:pt x="5324221" y="175564"/>
                  </a:lnTo>
                  <a:lnTo>
                    <a:pt x="5324221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118920" y="8765793"/>
              <a:ext cx="5362575" cy="213995"/>
            </a:xfrm>
            <a:custGeom>
              <a:avLst/>
              <a:gdLst/>
              <a:ahLst/>
              <a:cxnLst/>
              <a:rect l="l" t="t" r="r" b="b"/>
              <a:pathLst>
                <a:path w="5362575" h="213995">
                  <a:moveTo>
                    <a:pt x="5324221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5324221" y="38100"/>
                  </a:lnTo>
                  <a:lnTo>
                    <a:pt x="5324221" y="0"/>
                  </a:lnTo>
                  <a:close/>
                </a:path>
                <a:path w="5362575" h="213995">
                  <a:moveTo>
                    <a:pt x="5362397" y="0"/>
                  </a:moveTo>
                  <a:lnTo>
                    <a:pt x="5324297" y="0"/>
                  </a:lnTo>
                  <a:lnTo>
                    <a:pt x="5324297" y="38049"/>
                  </a:lnTo>
                  <a:lnTo>
                    <a:pt x="5324297" y="213614"/>
                  </a:lnTo>
                  <a:lnTo>
                    <a:pt x="5362397" y="213614"/>
                  </a:lnTo>
                  <a:lnTo>
                    <a:pt x="5362397" y="38100"/>
                  </a:lnTo>
                  <a:lnTo>
                    <a:pt x="5362397" y="0"/>
                  </a:lnTo>
                  <a:close/>
                </a:path>
              </a:pathLst>
            </a:custGeom>
            <a:solidFill>
              <a:srgbClr val="FDF6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118920" y="9017507"/>
              <a:ext cx="5324475" cy="175260"/>
            </a:xfrm>
            <a:custGeom>
              <a:avLst/>
              <a:gdLst/>
              <a:ahLst/>
              <a:cxnLst/>
              <a:rect l="l" t="t" r="r" b="b"/>
              <a:pathLst>
                <a:path w="5324475" h="175259">
                  <a:moveTo>
                    <a:pt x="5324221" y="0"/>
                  </a:moveTo>
                  <a:lnTo>
                    <a:pt x="0" y="0"/>
                  </a:lnTo>
                  <a:lnTo>
                    <a:pt x="0" y="175259"/>
                  </a:lnTo>
                  <a:lnTo>
                    <a:pt x="5324221" y="175259"/>
                  </a:lnTo>
                  <a:lnTo>
                    <a:pt x="5324221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1" name="object 11" descr=""/>
          <p:cNvGraphicFramePr>
            <a:graphicFrameLocks noGrp="1"/>
          </p:cNvGraphicFramePr>
          <p:nvPr/>
        </p:nvGraphicFramePr>
        <p:xfrm>
          <a:off x="1092504" y="8552433"/>
          <a:ext cx="2266950" cy="6775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0115"/>
              </a:tblGrid>
              <a:tr h="231775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Anita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Cristina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Jesus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25400">
                    <a:solidFill>
                      <a:srgbClr val="F1F1F1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João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Paulo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Coledan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6985">
                    <a:solidFill>
                      <a:srgbClr val="F1F1F1"/>
                    </a:solidFill>
                  </a:tcPr>
                </a:tc>
              </a:tr>
              <a:tr h="232410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Martine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D´Andrea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Medeiros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6985"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12" name="object 12" descr=""/>
          <p:cNvSpPr/>
          <p:nvPr/>
        </p:nvSpPr>
        <p:spPr>
          <a:xfrm>
            <a:off x="1080820" y="8552433"/>
            <a:ext cx="38100" cy="427355"/>
          </a:xfrm>
          <a:custGeom>
            <a:avLst/>
            <a:gdLst/>
            <a:ahLst/>
            <a:cxnLst/>
            <a:rect l="l" t="t" r="r" b="b"/>
            <a:pathLst>
              <a:path w="38100" h="427354">
                <a:moveTo>
                  <a:pt x="38100" y="0"/>
                </a:moveTo>
                <a:lnTo>
                  <a:pt x="0" y="0"/>
                </a:lnTo>
                <a:lnTo>
                  <a:pt x="0" y="38100"/>
                </a:lnTo>
                <a:lnTo>
                  <a:pt x="0" y="213360"/>
                </a:lnTo>
                <a:lnTo>
                  <a:pt x="0" y="251409"/>
                </a:lnTo>
                <a:lnTo>
                  <a:pt x="0" y="426974"/>
                </a:lnTo>
                <a:lnTo>
                  <a:pt x="38100" y="426974"/>
                </a:lnTo>
                <a:lnTo>
                  <a:pt x="38100" y="251460"/>
                </a:lnTo>
                <a:lnTo>
                  <a:pt x="38100" y="213360"/>
                </a:lnTo>
                <a:lnTo>
                  <a:pt x="38100" y="38100"/>
                </a:lnTo>
                <a:lnTo>
                  <a:pt x="38100" y="0"/>
                </a:lnTo>
                <a:close/>
              </a:path>
            </a:pathLst>
          </a:custGeom>
          <a:solidFill>
            <a:srgbClr val="FDF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080820" y="8979407"/>
            <a:ext cx="38100" cy="251460"/>
          </a:xfrm>
          <a:custGeom>
            <a:avLst/>
            <a:gdLst/>
            <a:ahLst/>
            <a:cxnLst/>
            <a:rect l="l" t="t" r="r" b="b"/>
            <a:pathLst>
              <a:path w="38100" h="251459">
                <a:moveTo>
                  <a:pt x="38100" y="0"/>
                </a:moveTo>
                <a:lnTo>
                  <a:pt x="0" y="0"/>
                </a:lnTo>
                <a:lnTo>
                  <a:pt x="0" y="38100"/>
                </a:lnTo>
                <a:lnTo>
                  <a:pt x="0" y="213360"/>
                </a:lnTo>
                <a:lnTo>
                  <a:pt x="0" y="251460"/>
                </a:lnTo>
                <a:lnTo>
                  <a:pt x="38100" y="251460"/>
                </a:lnTo>
                <a:lnTo>
                  <a:pt x="38100" y="213360"/>
                </a:lnTo>
                <a:lnTo>
                  <a:pt x="38100" y="38100"/>
                </a:lnTo>
                <a:lnTo>
                  <a:pt x="38100" y="0"/>
                </a:lnTo>
                <a:close/>
              </a:path>
            </a:pathLst>
          </a:custGeom>
          <a:solidFill>
            <a:srgbClr val="FDF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1118920" y="8979407"/>
            <a:ext cx="5362575" cy="251460"/>
          </a:xfrm>
          <a:custGeom>
            <a:avLst/>
            <a:gdLst/>
            <a:ahLst/>
            <a:cxnLst/>
            <a:rect l="l" t="t" r="r" b="b"/>
            <a:pathLst>
              <a:path w="5362575" h="251459">
                <a:moveTo>
                  <a:pt x="5324221" y="213360"/>
                </a:moveTo>
                <a:lnTo>
                  <a:pt x="0" y="213360"/>
                </a:lnTo>
                <a:lnTo>
                  <a:pt x="0" y="251460"/>
                </a:lnTo>
                <a:lnTo>
                  <a:pt x="5324221" y="251460"/>
                </a:lnTo>
                <a:lnTo>
                  <a:pt x="5324221" y="213360"/>
                </a:lnTo>
                <a:close/>
              </a:path>
              <a:path w="5362575" h="251459">
                <a:moveTo>
                  <a:pt x="5324221" y="0"/>
                </a:moveTo>
                <a:lnTo>
                  <a:pt x="0" y="0"/>
                </a:lnTo>
                <a:lnTo>
                  <a:pt x="0" y="38100"/>
                </a:lnTo>
                <a:lnTo>
                  <a:pt x="5324221" y="38100"/>
                </a:lnTo>
                <a:lnTo>
                  <a:pt x="5324221" y="0"/>
                </a:lnTo>
                <a:close/>
              </a:path>
              <a:path w="5362575" h="251459">
                <a:moveTo>
                  <a:pt x="5362397" y="0"/>
                </a:moveTo>
                <a:lnTo>
                  <a:pt x="5324297" y="0"/>
                </a:lnTo>
                <a:lnTo>
                  <a:pt x="5324297" y="38100"/>
                </a:lnTo>
                <a:lnTo>
                  <a:pt x="5324297" y="213360"/>
                </a:lnTo>
                <a:lnTo>
                  <a:pt x="5324297" y="251460"/>
                </a:lnTo>
                <a:lnTo>
                  <a:pt x="5362397" y="251460"/>
                </a:lnTo>
                <a:lnTo>
                  <a:pt x="5362397" y="213360"/>
                </a:lnTo>
                <a:lnTo>
                  <a:pt x="5362397" y="38100"/>
                </a:lnTo>
                <a:lnTo>
                  <a:pt x="5362397" y="0"/>
                </a:lnTo>
                <a:close/>
              </a:path>
            </a:pathLst>
          </a:custGeom>
          <a:solidFill>
            <a:srgbClr val="FDF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1099185" y="1880361"/>
            <a:ext cx="1329690" cy="13970"/>
          </a:xfrm>
          <a:custGeom>
            <a:avLst/>
            <a:gdLst/>
            <a:ahLst/>
            <a:cxnLst/>
            <a:rect l="l" t="t" r="r" b="b"/>
            <a:pathLst>
              <a:path w="1329689" h="13969">
                <a:moveTo>
                  <a:pt x="0" y="13970"/>
                </a:moveTo>
                <a:lnTo>
                  <a:pt x="132969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6360">
              <a:lnSpc>
                <a:spcPts val="1650"/>
              </a:lnSpc>
            </a:pPr>
            <a:r>
              <a:rPr dirty="0" spc="-50"/>
              <a:t>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8120" y="1555750"/>
            <a:ext cx="160147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75"/>
              <a:t>Sumário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6360">
              <a:lnSpc>
                <a:spcPts val="1650"/>
              </a:lnSpc>
            </a:pPr>
            <a:r>
              <a:rPr dirty="0" spc="-50"/>
              <a:t>3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68120" y="2303424"/>
            <a:ext cx="5783580" cy="1417320"/>
          </a:xfrm>
          <a:prstGeom prst="rect">
            <a:avLst/>
          </a:prstGeom>
        </p:spPr>
        <p:txBody>
          <a:bodyPr wrap="square" lIns="0" tIns="1162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dirty="0" sz="1600" spc="-229">
                <a:latin typeface="Verdana"/>
                <a:cs typeface="Verdana"/>
              </a:rPr>
              <a:t>Introdução.........................................................................................................4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dirty="0" sz="1600" spc="-20">
                <a:latin typeface="Verdana"/>
                <a:cs typeface="Verdana"/>
                <a:hlinkClick r:id="rId2" action="ppaction://hlinksldjump"/>
              </a:rPr>
              <a:t>Tabela</a:t>
            </a:r>
            <a:r>
              <a:rPr dirty="0" sz="1600" spc="-70">
                <a:latin typeface="Verdana"/>
                <a:cs typeface="Verdana"/>
                <a:hlinkClick r:id="rId2" action="ppaction://hlinksldjump"/>
              </a:rPr>
              <a:t> </a:t>
            </a:r>
            <a:r>
              <a:rPr dirty="0" sz="1600">
                <a:latin typeface="Verdana"/>
                <a:cs typeface="Verdana"/>
                <a:hlinkClick r:id="rId2" action="ppaction://hlinksldjump"/>
              </a:rPr>
              <a:t>dos</a:t>
            </a:r>
            <a:r>
              <a:rPr dirty="0" sz="1600" spc="-50">
                <a:latin typeface="Verdana"/>
                <a:cs typeface="Verdana"/>
                <a:hlinkClick r:id="rId2" action="ppaction://hlinksldjump"/>
              </a:rPr>
              <a:t> </a:t>
            </a:r>
            <a:r>
              <a:rPr dirty="0" sz="1600">
                <a:latin typeface="Verdana"/>
                <a:cs typeface="Verdana"/>
                <a:hlinkClick r:id="rId2" action="ppaction://hlinksldjump"/>
              </a:rPr>
              <a:t>indicadores</a:t>
            </a:r>
            <a:r>
              <a:rPr dirty="0" sz="1600" spc="-55">
                <a:latin typeface="Verdana"/>
                <a:cs typeface="Verdana"/>
                <a:hlinkClick r:id="rId2" action="ppaction://hlinksldjump"/>
              </a:rPr>
              <a:t> </a:t>
            </a:r>
            <a:r>
              <a:rPr dirty="0" sz="1600">
                <a:latin typeface="Verdana"/>
                <a:cs typeface="Verdana"/>
                <a:hlinkClick r:id="rId2" action="ppaction://hlinksldjump"/>
              </a:rPr>
              <a:t>e</a:t>
            </a:r>
            <a:r>
              <a:rPr dirty="0" sz="1600" spc="-30">
                <a:latin typeface="Verdana"/>
                <a:cs typeface="Verdana"/>
                <a:hlinkClick r:id="rId2" action="ppaction://hlinksldjump"/>
              </a:rPr>
              <a:t> </a:t>
            </a:r>
            <a:r>
              <a:rPr dirty="0" sz="1600">
                <a:latin typeface="Verdana"/>
                <a:cs typeface="Verdana"/>
                <a:hlinkClick r:id="rId2" action="ppaction://hlinksldjump"/>
              </a:rPr>
              <a:t>metas</a:t>
            </a:r>
            <a:r>
              <a:rPr dirty="0" sz="1600" spc="-254">
                <a:latin typeface="Verdana"/>
                <a:cs typeface="Verdana"/>
                <a:hlinkClick r:id="rId2" action="ppaction://hlinksldjump"/>
              </a:rPr>
              <a:t> </a:t>
            </a:r>
            <a:r>
              <a:rPr dirty="0" sz="1600" spc="-260">
                <a:latin typeface="Verdana"/>
                <a:cs typeface="Verdana"/>
                <a:hlinkClick r:id="rId2" action="ppaction://hlinksldjump"/>
              </a:rPr>
              <a:t>........................................................</a:t>
            </a:r>
            <a:r>
              <a:rPr dirty="0" sz="1600" spc="-345">
                <a:latin typeface="Verdana"/>
                <a:cs typeface="Verdana"/>
                <a:hlinkClick r:id="rId2" action="ppaction://hlinksldjump"/>
              </a:rPr>
              <a:t> </a:t>
            </a:r>
            <a:r>
              <a:rPr dirty="0" sz="1600" spc="-50">
                <a:latin typeface="Verdana"/>
                <a:cs typeface="Verdana"/>
                <a:hlinkClick r:id="rId2" action="ppaction://hlinksldjump"/>
              </a:rPr>
              <a:t>5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600" spc="-10">
                <a:latin typeface="Verdana"/>
                <a:cs typeface="Verdana"/>
                <a:hlinkClick r:id="rId3" action="ppaction://hlinksldjump"/>
              </a:rPr>
              <a:t>Análise</a:t>
            </a:r>
            <a:r>
              <a:rPr dirty="0" sz="1600" spc="35">
                <a:latin typeface="Verdana"/>
                <a:cs typeface="Verdana"/>
                <a:hlinkClick r:id="rId3" action="ppaction://hlinksldjump"/>
              </a:rPr>
              <a:t> </a:t>
            </a:r>
            <a:r>
              <a:rPr dirty="0" sz="1600" spc="50">
                <a:latin typeface="Verdana"/>
                <a:cs typeface="Verdana"/>
                <a:hlinkClick r:id="rId3" action="ppaction://hlinksldjump"/>
              </a:rPr>
              <a:t>do</a:t>
            </a:r>
            <a:r>
              <a:rPr dirty="0" sz="1600" spc="40">
                <a:latin typeface="Verdana"/>
                <a:cs typeface="Verdana"/>
                <a:hlinkClick r:id="rId3" action="ppaction://hlinksldjump"/>
              </a:rPr>
              <a:t> </a:t>
            </a:r>
            <a:r>
              <a:rPr dirty="0" sz="1600">
                <a:latin typeface="Verdana"/>
                <a:cs typeface="Verdana"/>
                <a:hlinkClick r:id="rId3" action="ppaction://hlinksldjump"/>
              </a:rPr>
              <a:t>desempenho</a:t>
            </a:r>
            <a:r>
              <a:rPr dirty="0" sz="1600" spc="-114">
                <a:latin typeface="Verdana"/>
                <a:cs typeface="Verdana"/>
                <a:hlinkClick r:id="rId3" action="ppaction://hlinksldjump"/>
              </a:rPr>
              <a:t> </a:t>
            </a:r>
            <a:r>
              <a:rPr dirty="0" sz="1600" spc="-260">
                <a:latin typeface="Verdana"/>
                <a:cs typeface="Verdana"/>
                <a:hlinkClick r:id="rId3" action="ppaction://hlinksldjump"/>
              </a:rPr>
              <a:t>.......................................................................</a:t>
            </a:r>
            <a:r>
              <a:rPr dirty="0" sz="1600" spc="-190">
                <a:latin typeface="Verdana"/>
                <a:cs typeface="Verdana"/>
                <a:hlinkClick r:id="rId3" action="ppaction://hlinksldjump"/>
              </a:rPr>
              <a:t> </a:t>
            </a:r>
            <a:r>
              <a:rPr dirty="0" sz="1600" spc="-305">
                <a:latin typeface="Verdana"/>
                <a:cs typeface="Verdana"/>
                <a:hlinkClick r:id="rId3" action="ppaction://hlinksldjump"/>
              </a:rPr>
              <a:t>15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dirty="0" sz="1600" spc="-35">
                <a:latin typeface="Verdana"/>
                <a:cs typeface="Verdana"/>
                <a:hlinkClick r:id="rId4" action="ppaction://hlinksldjump"/>
              </a:rPr>
              <a:t>Iniciativas</a:t>
            </a:r>
            <a:r>
              <a:rPr dirty="0" sz="1600" spc="-60">
                <a:latin typeface="Verdana"/>
                <a:cs typeface="Verdana"/>
                <a:hlinkClick r:id="rId4" action="ppaction://hlinksldjump"/>
              </a:rPr>
              <a:t> </a:t>
            </a:r>
            <a:r>
              <a:rPr dirty="0" sz="1600" spc="-25">
                <a:latin typeface="Verdana"/>
                <a:cs typeface="Verdana"/>
                <a:hlinkClick r:id="rId4" action="ppaction://hlinksldjump"/>
              </a:rPr>
              <a:t>realizadas</a:t>
            </a:r>
            <a:r>
              <a:rPr dirty="0" sz="1600" spc="-60">
                <a:latin typeface="Verdana"/>
                <a:cs typeface="Verdana"/>
                <a:hlinkClick r:id="rId4" action="ppaction://hlinksldjump"/>
              </a:rPr>
              <a:t> </a:t>
            </a:r>
            <a:r>
              <a:rPr dirty="0" sz="1600" spc="65">
                <a:latin typeface="Verdana"/>
                <a:cs typeface="Verdana"/>
                <a:hlinkClick r:id="rId4" action="ppaction://hlinksldjump"/>
              </a:rPr>
              <a:t>em</a:t>
            </a:r>
            <a:r>
              <a:rPr dirty="0" sz="1600" spc="-60">
                <a:latin typeface="Verdana"/>
                <a:cs typeface="Verdana"/>
                <a:hlinkClick r:id="rId4" action="ppaction://hlinksldjump"/>
              </a:rPr>
              <a:t> </a:t>
            </a:r>
            <a:r>
              <a:rPr dirty="0" sz="1600" spc="-85">
                <a:latin typeface="Verdana"/>
                <a:cs typeface="Verdana"/>
                <a:hlinkClick r:id="rId4" action="ppaction://hlinksldjump"/>
              </a:rPr>
              <a:t>2022</a:t>
            </a:r>
            <a:r>
              <a:rPr dirty="0" sz="1600" spc="-390">
                <a:latin typeface="Verdana"/>
                <a:cs typeface="Verdana"/>
                <a:hlinkClick r:id="rId4" action="ppaction://hlinksldjump"/>
              </a:rPr>
              <a:t> </a:t>
            </a:r>
            <a:r>
              <a:rPr dirty="0" sz="1600" spc="-260">
                <a:latin typeface="Verdana"/>
                <a:cs typeface="Verdana"/>
                <a:hlinkClick r:id="rId4" action="ppaction://hlinksldjump"/>
              </a:rPr>
              <a:t>...........................................................</a:t>
            </a:r>
            <a:r>
              <a:rPr dirty="0" sz="1600" spc="-245">
                <a:latin typeface="Verdana"/>
                <a:cs typeface="Verdana"/>
                <a:hlinkClick r:id="rId4" action="ppaction://hlinksldjump"/>
              </a:rPr>
              <a:t> </a:t>
            </a:r>
            <a:r>
              <a:rPr dirty="0" sz="1600" spc="-295">
                <a:latin typeface="Verdana"/>
                <a:cs typeface="Verdana"/>
                <a:hlinkClick r:id="rId4" action="ppaction://hlinksldjump"/>
              </a:rPr>
              <a:t>21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60"/>
              <a:t>Introdução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43800"/>
              </a:lnSpc>
              <a:spcBef>
                <a:spcPts val="95"/>
              </a:spcBef>
            </a:pPr>
            <a:r>
              <a:rPr dirty="0"/>
              <a:t>O</a:t>
            </a:r>
            <a:r>
              <a:rPr dirty="0" spc="-20"/>
              <a:t> </a:t>
            </a:r>
            <a:r>
              <a:rPr dirty="0"/>
              <a:t>Plano</a:t>
            </a:r>
            <a:r>
              <a:rPr dirty="0" spc="-30"/>
              <a:t> </a:t>
            </a:r>
            <a:r>
              <a:rPr dirty="0"/>
              <a:t>de</a:t>
            </a:r>
            <a:r>
              <a:rPr dirty="0" spc="-35"/>
              <a:t> </a:t>
            </a:r>
            <a:r>
              <a:rPr dirty="0"/>
              <a:t>Logística</a:t>
            </a:r>
            <a:r>
              <a:rPr dirty="0" spc="-15"/>
              <a:t> </a:t>
            </a:r>
            <a:r>
              <a:rPr dirty="0" spc="-10"/>
              <a:t>Sustentável </a:t>
            </a:r>
            <a:r>
              <a:rPr dirty="0"/>
              <a:t>(PLS)</a:t>
            </a:r>
            <a:r>
              <a:rPr dirty="0" spc="-15"/>
              <a:t> </a:t>
            </a:r>
            <a:r>
              <a:rPr dirty="0"/>
              <a:t>do</a:t>
            </a:r>
            <a:r>
              <a:rPr dirty="0" spc="-15"/>
              <a:t> </a:t>
            </a:r>
            <a:r>
              <a:rPr dirty="0"/>
              <a:t>TRT4</a:t>
            </a:r>
            <a:r>
              <a:rPr dirty="0" spc="-15"/>
              <a:t> </a:t>
            </a:r>
            <a:r>
              <a:rPr dirty="0"/>
              <a:t>é</a:t>
            </a:r>
            <a:r>
              <a:rPr dirty="0" spc="-30"/>
              <a:t> </a:t>
            </a:r>
            <a:r>
              <a:rPr dirty="0"/>
              <a:t>elaborado</a:t>
            </a:r>
            <a:r>
              <a:rPr dirty="0" spc="-25"/>
              <a:t> </a:t>
            </a:r>
            <a:r>
              <a:rPr dirty="0" spc="-50"/>
              <a:t>e </a:t>
            </a:r>
            <a:r>
              <a:rPr dirty="0"/>
              <a:t>executado</a:t>
            </a:r>
            <a:r>
              <a:rPr dirty="0" spc="-30"/>
              <a:t> </a:t>
            </a:r>
            <a:r>
              <a:rPr dirty="0"/>
              <a:t>pela</a:t>
            </a:r>
            <a:r>
              <a:rPr dirty="0" spc="-25"/>
              <a:t> </a:t>
            </a:r>
            <a:r>
              <a:rPr dirty="0"/>
              <a:t>Divisão</a:t>
            </a:r>
            <a:r>
              <a:rPr dirty="0" spc="-30"/>
              <a:t> </a:t>
            </a:r>
            <a:r>
              <a:rPr dirty="0" spc="-25"/>
              <a:t>de </a:t>
            </a:r>
            <a:r>
              <a:rPr dirty="0"/>
              <a:t>Sustentabilidade,</a:t>
            </a:r>
            <a:r>
              <a:rPr dirty="0" spc="-80"/>
              <a:t> </a:t>
            </a:r>
            <a:r>
              <a:rPr dirty="0" spc="-10"/>
              <a:t>Acessibilidade </a:t>
            </a:r>
            <a:r>
              <a:rPr dirty="0"/>
              <a:t>e</a:t>
            </a:r>
            <a:r>
              <a:rPr dirty="0" spc="-20"/>
              <a:t> </a:t>
            </a:r>
            <a:r>
              <a:rPr dirty="0"/>
              <a:t>Inclusão</a:t>
            </a:r>
            <a:r>
              <a:rPr dirty="0" spc="-25"/>
              <a:t> </a:t>
            </a:r>
            <a:r>
              <a:rPr dirty="0"/>
              <a:t>(DivSai).</a:t>
            </a:r>
            <a:r>
              <a:rPr dirty="0" spc="-15"/>
              <a:t> </a:t>
            </a:r>
            <a:r>
              <a:rPr dirty="0"/>
              <a:t>A</a:t>
            </a:r>
            <a:r>
              <a:rPr dirty="0" spc="-15"/>
              <a:t> </a:t>
            </a:r>
            <a:r>
              <a:rPr dirty="0" spc="-10"/>
              <a:t>Resolução </a:t>
            </a:r>
            <a:r>
              <a:rPr dirty="0"/>
              <a:t>CNJ</a:t>
            </a:r>
            <a:r>
              <a:rPr dirty="0" spc="-15"/>
              <a:t> </a:t>
            </a:r>
            <a:r>
              <a:rPr dirty="0"/>
              <a:t>nº</a:t>
            </a:r>
            <a:r>
              <a:rPr dirty="0" spc="-20"/>
              <a:t> </a:t>
            </a:r>
            <a:r>
              <a:rPr dirty="0"/>
              <a:t>400/2021,</a:t>
            </a:r>
            <a:r>
              <a:rPr dirty="0" spc="-15"/>
              <a:t> </a:t>
            </a:r>
            <a:r>
              <a:rPr dirty="0"/>
              <a:t>que</a:t>
            </a:r>
            <a:r>
              <a:rPr dirty="0" spc="-15"/>
              <a:t> </a:t>
            </a:r>
            <a:r>
              <a:rPr dirty="0" spc="-10"/>
              <a:t>dispõe </a:t>
            </a:r>
            <a:r>
              <a:rPr dirty="0"/>
              <a:t>sobre</a:t>
            </a:r>
            <a:r>
              <a:rPr dirty="0" spc="-25"/>
              <a:t> </a:t>
            </a:r>
            <a:r>
              <a:rPr dirty="0"/>
              <a:t>a</a:t>
            </a:r>
            <a:r>
              <a:rPr dirty="0" spc="-25"/>
              <a:t> </a:t>
            </a:r>
            <a:r>
              <a:rPr dirty="0"/>
              <a:t>política</a:t>
            </a:r>
            <a:r>
              <a:rPr dirty="0" spc="-10"/>
              <a:t> </a:t>
            </a:r>
            <a:r>
              <a:rPr dirty="0" spc="-25"/>
              <a:t>de </a:t>
            </a:r>
            <a:r>
              <a:rPr dirty="0"/>
              <a:t>sustentabilidade</a:t>
            </a:r>
            <a:r>
              <a:rPr dirty="0" spc="-35"/>
              <a:t> </a:t>
            </a:r>
            <a:r>
              <a:rPr dirty="0"/>
              <a:t>no</a:t>
            </a:r>
            <a:r>
              <a:rPr dirty="0" spc="-45"/>
              <a:t> </a:t>
            </a:r>
            <a:r>
              <a:rPr dirty="0"/>
              <a:t>âmbito</a:t>
            </a:r>
            <a:r>
              <a:rPr dirty="0" spc="-40"/>
              <a:t> </a:t>
            </a:r>
            <a:r>
              <a:rPr dirty="0" spc="-25"/>
              <a:t>do </a:t>
            </a:r>
            <a:r>
              <a:rPr dirty="0"/>
              <a:t>Poder</a:t>
            </a:r>
            <a:r>
              <a:rPr dirty="0" spc="-45"/>
              <a:t> </a:t>
            </a:r>
            <a:r>
              <a:rPr dirty="0"/>
              <a:t>Judiciário,</a:t>
            </a:r>
            <a:r>
              <a:rPr dirty="0" spc="-40"/>
              <a:t> </a:t>
            </a:r>
            <a:r>
              <a:rPr dirty="0"/>
              <a:t>estabelece</a:t>
            </a:r>
            <a:r>
              <a:rPr dirty="0" spc="-30"/>
              <a:t> </a:t>
            </a:r>
            <a:r>
              <a:rPr dirty="0" spc="-25"/>
              <a:t>em </a:t>
            </a:r>
            <a:r>
              <a:rPr dirty="0"/>
              <a:t>seu</a:t>
            </a:r>
            <a:r>
              <a:rPr dirty="0" spc="-20"/>
              <a:t> </a:t>
            </a:r>
            <a:r>
              <a:rPr dirty="0"/>
              <a:t>artigo</a:t>
            </a:r>
            <a:r>
              <a:rPr dirty="0" spc="-10"/>
              <a:t> </a:t>
            </a:r>
            <a:r>
              <a:rPr dirty="0"/>
              <a:t>10</a:t>
            </a:r>
            <a:r>
              <a:rPr dirty="0" spc="-15"/>
              <a:t> </a:t>
            </a:r>
            <a:r>
              <a:rPr dirty="0"/>
              <a:t>que</a:t>
            </a:r>
            <a:r>
              <a:rPr dirty="0" spc="-20"/>
              <a:t> </a:t>
            </a:r>
            <a:r>
              <a:rPr dirty="0"/>
              <a:t>os</a:t>
            </a:r>
            <a:r>
              <a:rPr dirty="0" spc="-5"/>
              <a:t> </a:t>
            </a:r>
            <a:r>
              <a:rPr dirty="0" spc="-10"/>
              <a:t>resultados </a:t>
            </a:r>
            <a:r>
              <a:rPr dirty="0"/>
              <a:t>apurados</a:t>
            </a:r>
            <a:r>
              <a:rPr dirty="0" spc="-30"/>
              <a:t> </a:t>
            </a:r>
            <a:r>
              <a:rPr dirty="0"/>
              <a:t>relativos</a:t>
            </a:r>
            <a:r>
              <a:rPr dirty="0" spc="-25"/>
              <a:t> aos </a:t>
            </a:r>
            <a:r>
              <a:rPr dirty="0"/>
              <a:t>indicadores</a:t>
            </a:r>
            <a:r>
              <a:rPr dirty="0" spc="-30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desempenho</a:t>
            </a:r>
            <a:r>
              <a:rPr dirty="0" spc="-25"/>
              <a:t> </a:t>
            </a:r>
            <a:r>
              <a:rPr dirty="0"/>
              <a:t>e</a:t>
            </a:r>
            <a:r>
              <a:rPr dirty="0" spc="-25"/>
              <a:t> às </a:t>
            </a:r>
            <a:r>
              <a:rPr dirty="0"/>
              <a:t>ações</a:t>
            </a:r>
            <a:r>
              <a:rPr dirty="0" spc="-15"/>
              <a:t> </a:t>
            </a:r>
            <a:r>
              <a:rPr dirty="0"/>
              <a:t>do</a:t>
            </a:r>
            <a:r>
              <a:rPr dirty="0" spc="-25"/>
              <a:t> </a:t>
            </a:r>
            <a:r>
              <a:rPr dirty="0"/>
              <a:t>PLS</a:t>
            </a:r>
            <a:r>
              <a:rPr dirty="0" spc="-10"/>
              <a:t> </a:t>
            </a:r>
            <a:r>
              <a:rPr dirty="0"/>
              <a:t>devem</a:t>
            </a:r>
            <a:r>
              <a:rPr dirty="0" spc="-20"/>
              <a:t> </a:t>
            </a:r>
            <a:r>
              <a:rPr dirty="0"/>
              <a:t>compor</a:t>
            </a:r>
            <a:r>
              <a:rPr dirty="0" spc="-25"/>
              <a:t> </a:t>
            </a:r>
            <a:r>
              <a:rPr dirty="0" spc="-50"/>
              <a:t>o </a:t>
            </a:r>
            <a:r>
              <a:rPr dirty="0"/>
              <a:t>Relatório</a:t>
            </a:r>
            <a:r>
              <a:rPr dirty="0" spc="-45"/>
              <a:t> </a:t>
            </a:r>
            <a:r>
              <a:rPr dirty="0"/>
              <a:t>de</a:t>
            </a:r>
            <a:r>
              <a:rPr dirty="0" spc="-35"/>
              <a:t> </a:t>
            </a:r>
            <a:r>
              <a:rPr dirty="0"/>
              <a:t>Desempenho</a:t>
            </a:r>
            <a:r>
              <a:rPr dirty="0" spc="-30"/>
              <a:t> </a:t>
            </a:r>
            <a:r>
              <a:rPr dirty="0" spc="-25"/>
              <a:t>do </a:t>
            </a:r>
            <a:r>
              <a:rPr dirty="0"/>
              <a:t>PLS,</a:t>
            </a:r>
            <a:r>
              <a:rPr dirty="0" spc="-20"/>
              <a:t> </a:t>
            </a:r>
            <a:r>
              <a:rPr dirty="0"/>
              <a:t>o</a:t>
            </a:r>
            <a:r>
              <a:rPr dirty="0" spc="-10"/>
              <a:t> </a:t>
            </a:r>
            <a:r>
              <a:rPr dirty="0"/>
              <a:t>qual</a:t>
            </a:r>
            <a:r>
              <a:rPr dirty="0" spc="-15"/>
              <a:t> </a:t>
            </a:r>
            <a:r>
              <a:rPr dirty="0"/>
              <a:t>deve</a:t>
            </a:r>
            <a:r>
              <a:rPr dirty="0" spc="-10"/>
              <a:t> </a:t>
            </a:r>
            <a:r>
              <a:rPr dirty="0"/>
              <a:t>ser</a:t>
            </a:r>
            <a:r>
              <a:rPr dirty="0" spc="-5"/>
              <a:t> </a:t>
            </a:r>
            <a:r>
              <a:rPr dirty="0" spc="-10"/>
              <a:t>publicado </a:t>
            </a:r>
            <a:r>
              <a:rPr dirty="0"/>
              <a:t>no</a:t>
            </a:r>
            <a:r>
              <a:rPr dirty="0" spc="-20"/>
              <a:t> </a:t>
            </a:r>
            <a:r>
              <a:rPr dirty="0"/>
              <a:t>sítio</a:t>
            </a:r>
            <a:r>
              <a:rPr dirty="0" spc="-25"/>
              <a:t> </a:t>
            </a:r>
            <a:r>
              <a:rPr dirty="0"/>
              <a:t>eletrônico</a:t>
            </a:r>
            <a:r>
              <a:rPr dirty="0" spc="-15"/>
              <a:t> </a:t>
            </a:r>
            <a:r>
              <a:rPr dirty="0"/>
              <a:t>do</a:t>
            </a:r>
            <a:r>
              <a:rPr dirty="0" spc="-10"/>
              <a:t> </a:t>
            </a:r>
            <a:r>
              <a:rPr dirty="0"/>
              <a:t>órgão</a:t>
            </a:r>
            <a:r>
              <a:rPr dirty="0" spc="-30"/>
              <a:t> </a:t>
            </a:r>
            <a:r>
              <a:rPr dirty="0" spc="-50"/>
              <a:t>e </a:t>
            </a:r>
            <a:r>
              <a:rPr dirty="0"/>
              <a:t>encaminhado</a:t>
            </a:r>
            <a:r>
              <a:rPr dirty="0" spc="-35"/>
              <a:t> </a:t>
            </a:r>
            <a:r>
              <a:rPr dirty="0"/>
              <a:t>ao</a:t>
            </a:r>
            <a:r>
              <a:rPr dirty="0" spc="-25"/>
              <a:t> </a:t>
            </a:r>
            <a:r>
              <a:rPr dirty="0"/>
              <a:t>CNJ</a:t>
            </a:r>
            <a:r>
              <a:rPr dirty="0" spc="-5"/>
              <a:t> </a:t>
            </a:r>
            <a:r>
              <a:rPr dirty="0"/>
              <a:t>até</a:t>
            </a:r>
            <a:r>
              <a:rPr dirty="0" spc="-10"/>
              <a:t> </a:t>
            </a:r>
            <a:r>
              <a:rPr dirty="0"/>
              <a:t>o</a:t>
            </a:r>
            <a:r>
              <a:rPr dirty="0" spc="-25"/>
              <a:t> dia</a:t>
            </a:r>
            <a:r>
              <a:rPr dirty="0"/>
              <a:t> 28</a:t>
            </a:r>
            <a:r>
              <a:rPr dirty="0" spc="-15"/>
              <a:t> </a:t>
            </a:r>
            <a:r>
              <a:rPr dirty="0"/>
              <a:t>de</a:t>
            </a:r>
            <a:r>
              <a:rPr dirty="0" spc="-25"/>
              <a:t> </a:t>
            </a:r>
            <a:r>
              <a:rPr dirty="0"/>
              <a:t>fevereiro</a:t>
            </a:r>
            <a:r>
              <a:rPr dirty="0" spc="-5"/>
              <a:t> </a:t>
            </a:r>
            <a:r>
              <a:rPr dirty="0"/>
              <a:t>do</a:t>
            </a:r>
            <a:r>
              <a:rPr dirty="0" spc="-35"/>
              <a:t> </a:t>
            </a:r>
            <a:r>
              <a:rPr dirty="0"/>
              <a:t>ano</a:t>
            </a:r>
            <a:r>
              <a:rPr dirty="0" spc="-10"/>
              <a:t> posterior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177665" y="3123412"/>
            <a:ext cx="2674620" cy="52400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43800"/>
              </a:lnSpc>
              <a:spcBef>
                <a:spcPts val="95"/>
              </a:spcBef>
            </a:pPr>
            <a:r>
              <a:rPr dirty="0" sz="1400">
                <a:latin typeface="Arial MT"/>
                <a:cs typeface="Arial MT"/>
              </a:rPr>
              <a:t>ao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que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se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refere.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A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fim</a:t>
            </a:r>
            <a:r>
              <a:rPr dirty="0" sz="1400" spc="-25">
                <a:latin typeface="Arial MT"/>
                <a:cs typeface="Arial MT"/>
              </a:rPr>
              <a:t> de</a:t>
            </a:r>
            <a:r>
              <a:rPr dirty="0" sz="1400" spc="50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atender</a:t>
            </a:r>
            <a:r>
              <a:rPr dirty="0" sz="1400" spc="-4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tal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disposição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 spc="-50">
                <a:latin typeface="Arial MT"/>
                <a:cs typeface="Arial MT"/>
              </a:rPr>
              <a:t>e</a:t>
            </a:r>
            <a:r>
              <a:rPr dirty="0" sz="1400" spc="50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colaborar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com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a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melhoria </a:t>
            </a:r>
            <a:r>
              <a:rPr dirty="0" sz="1400">
                <a:latin typeface="Arial MT"/>
                <a:cs typeface="Arial MT"/>
              </a:rPr>
              <a:t>constante</a:t>
            </a:r>
            <a:r>
              <a:rPr dirty="0" sz="1400" spc="-4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do</a:t>
            </a:r>
            <a:r>
              <a:rPr dirty="0" sz="1400" spc="-4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desempenho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 spc="-25">
                <a:latin typeface="Arial MT"/>
                <a:cs typeface="Arial MT"/>
              </a:rPr>
              <a:t>dos </a:t>
            </a:r>
            <a:r>
              <a:rPr dirty="0" sz="1400">
                <a:latin typeface="Arial MT"/>
                <a:cs typeface="Arial MT"/>
              </a:rPr>
              <a:t>indicadores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de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sustentabilidade,</a:t>
            </a:r>
            <a:r>
              <a:rPr dirty="0" sz="1400" spc="50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o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presente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relatório</a:t>
            </a:r>
            <a:r>
              <a:rPr dirty="0" sz="1400" spc="-3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foi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elaborado </a:t>
            </a:r>
            <a:r>
              <a:rPr dirty="0" sz="1400">
                <a:latin typeface="Arial MT"/>
                <a:cs typeface="Arial MT"/>
              </a:rPr>
              <a:t>pela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DivSai,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com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apoio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das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áreas </a:t>
            </a:r>
            <a:r>
              <a:rPr dirty="0" sz="1400">
                <a:latin typeface="Arial MT"/>
                <a:cs typeface="Arial MT"/>
              </a:rPr>
              <a:t>técnicas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envolvidas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nas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 spc="-20">
                <a:latin typeface="Arial MT"/>
                <a:cs typeface="Arial MT"/>
              </a:rPr>
              <a:t>metas</a:t>
            </a:r>
            <a:r>
              <a:rPr dirty="0" sz="1400" spc="50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do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PLS.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Na</a:t>
            </a:r>
            <a:r>
              <a:rPr dirty="0" sz="1400" spc="-3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sequência,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serão </a:t>
            </a:r>
            <a:r>
              <a:rPr dirty="0" sz="1400">
                <a:latin typeface="Arial MT"/>
                <a:cs typeface="Arial MT"/>
              </a:rPr>
              <a:t>apresentados</a:t>
            </a:r>
            <a:r>
              <a:rPr dirty="0" sz="1400" spc="-4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todos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 spc="-25">
                <a:latin typeface="Arial MT"/>
                <a:cs typeface="Arial MT"/>
              </a:rPr>
              <a:t>os </a:t>
            </a:r>
            <a:r>
              <a:rPr dirty="0" sz="1400">
                <a:latin typeface="Arial MT"/>
                <a:cs typeface="Arial MT"/>
              </a:rPr>
              <a:t>indicadores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da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mencionada </a:t>
            </a:r>
            <a:r>
              <a:rPr dirty="0" sz="1400">
                <a:latin typeface="Arial MT"/>
                <a:cs typeface="Arial MT"/>
              </a:rPr>
              <a:t>Resolução</a:t>
            </a:r>
            <a:r>
              <a:rPr dirty="0" sz="1400" spc="-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e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o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desempenho </a:t>
            </a:r>
            <a:r>
              <a:rPr dirty="0" sz="1400">
                <a:latin typeface="Arial MT"/>
                <a:cs typeface="Arial MT"/>
              </a:rPr>
              <a:t>obtido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pelo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TRT4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em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2022.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 spc="-50">
                <a:latin typeface="Arial MT"/>
                <a:cs typeface="Arial MT"/>
              </a:rPr>
              <a:t>O </a:t>
            </a:r>
            <a:r>
              <a:rPr dirty="0" sz="1400">
                <a:latin typeface="Arial MT"/>
                <a:cs typeface="Arial MT"/>
              </a:rPr>
              <a:t>Relatório</a:t>
            </a:r>
            <a:r>
              <a:rPr dirty="0" sz="1400" spc="-3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é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validado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e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aprovado </a:t>
            </a:r>
            <a:r>
              <a:rPr dirty="0" sz="1400">
                <a:latin typeface="Arial MT"/>
                <a:cs typeface="Arial MT"/>
              </a:rPr>
              <a:t>pelo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Comitê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de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Patrimônio, </a:t>
            </a:r>
            <a:r>
              <a:rPr dirty="0" sz="1400">
                <a:latin typeface="Arial MT"/>
                <a:cs typeface="Arial MT"/>
              </a:rPr>
              <a:t>Logística e</a:t>
            </a:r>
            <a:r>
              <a:rPr dirty="0" sz="1400" spc="20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Sustentabilidade,</a:t>
            </a:r>
            <a:r>
              <a:rPr dirty="0" sz="1400" spc="10">
                <a:latin typeface="Arial MT"/>
                <a:cs typeface="Arial MT"/>
              </a:rPr>
              <a:t> </a:t>
            </a:r>
            <a:r>
              <a:rPr dirty="0" sz="1400" spc="-25">
                <a:latin typeface="Arial MT"/>
                <a:cs typeface="Arial MT"/>
              </a:rPr>
              <a:t>que </a:t>
            </a:r>
            <a:r>
              <a:rPr dirty="0" sz="1400">
                <a:latin typeface="Arial MT"/>
                <a:cs typeface="Arial MT"/>
              </a:rPr>
              <a:t>é</a:t>
            </a:r>
            <a:r>
              <a:rPr dirty="0" sz="1400" spc="-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o</a:t>
            </a:r>
            <a:r>
              <a:rPr dirty="0" sz="1400" spc="-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Comitê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Gestor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do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20">
                <a:latin typeface="Arial MT"/>
                <a:cs typeface="Arial MT"/>
              </a:rPr>
              <a:t>PLS.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1099185" y="1809114"/>
            <a:ext cx="1329690" cy="13970"/>
          </a:xfrm>
          <a:custGeom>
            <a:avLst/>
            <a:gdLst/>
            <a:ahLst/>
            <a:cxnLst/>
            <a:rect l="l" t="t" r="r" b="b"/>
            <a:pathLst>
              <a:path w="1329689" h="13969">
                <a:moveTo>
                  <a:pt x="0" y="13970"/>
                </a:moveTo>
                <a:lnTo>
                  <a:pt x="132969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6360">
              <a:lnSpc>
                <a:spcPts val="1650"/>
              </a:lnSpc>
            </a:pPr>
            <a:r>
              <a:rPr dirty="0" spc="-50"/>
              <a:t>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9531350" y="6727952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215900" y="0"/>
                </a:moveTo>
                <a:lnTo>
                  <a:pt x="166391" y="5701"/>
                </a:lnTo>
                <a:lnTo>
                  <a:pt x="120946" y="21943"/>
                </a:lnTo>
                <a:lnTo>
                  <a:pt x="80859" y="47430"/>
                </a:lnTo>
                <a:lnTo>
                  <a:pt x="47426" y="80864"/>
                </a:lnTo>
                <a:lnTo>
                  <a:pt x="21941" y="120951"/>
                </a:lnTo>
                <a:lnTo>
                  <a:pt x="5701" y="166395"/>
                </a:lnTo>
                <a:lnTo>
                  <a:pt x="0" y="215900"/>
                </a:lnTo>
                <a:lnTo>
                  <a:pt x="5701" y="265404"/>
                </a:lnTo>
                <a:lnTo>
                  <a:pt x="21941" y="310848"/>
                </a:lnTo>
                <a:lnTo>
                  <a:pt x="47426" y="350935"/>
                </a:lnTo>
                <a:lnTo>
                  <a:pt x="80859" y="384369"/>
                </a:lnTo>
                <a:lnTo>
                  <a:pt x="120946" y="409856"/>
                </a:lnTo>
                <a:lnTo>
                  <a:pt x="166391" y="426098"/>
                </a:lnTo>
                <a:lnTo>
                  <a:pt x="215900" y="431800"/>
                </a:lnTo>
                <a:lnTo>
                  <a:pt x="265408" y="426098"/>
                </a:lnTo>
                <a:lnTo>
                  <a:pt x="310853" y="409856"/>
                </a:lnTo>
                <a:lnTo>
                  <a:pt x="350940" y="384369"/>
                </a:lnTo>
                <a:lnTo>
                  <a:pt x="384373" y="350935"/>
                </a:lnTo>
                <a:lnTo>
                  <a:pt x="409858" y="310848"/>
                </a:lnTo>
                <a:lnTo>
                  <a:pt x="426098" y="265404"/>
                </a:lnTo>
                <a:lnTo>
                  <a:pt x="431800" y="215900"/>
                </a:lnTo>
                <a:lnTo>
                  <a:pt x="426098" y="166395"/>
                </a:lnTo>
                <a:lnTo>
                  <a:pt x="409858" y="120951"/>
                </a:lnTo>
                <a:lnTo>
                  <a:pt x="384373" y="80864"/>
                </a:lnTo>
                <a:lnTo>
                  <a:pt x="350940" y="47430"/>
                </a:lnTo>
                <a:lnTo>
                  <a:pt x="310853" y="21943"/>
                </a:lnTo>
                <a:lnTo>
                  <a:pt x="265408" y="5701"/>
                </a:lnTo>
                <a:lnTo>
                  <a:pt x="21590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75"/>
              <a:t>Tabela</a:t>
            </a:r>
            <a:r>
              <a:rPr dirty="0" spc="15"/>
              <a:t> </a:t>
            </a:r>
            <a:r>
              <a:rPr dirty="0" spc="130"/>
              <a:t>dos</a:t>
            </a:r>
            <a:r>
              <a:rPr dirty="0" spc="5"/>
              <a:t> </a:t>
            </a:r>
            <a:r>
              <a:rPr dirty="0" spc="100"/>
              <a:t>indicadores</a:t>
            </a:r>
            <a:r>
              <a:rPr dirty="0" spc="20"/>
              <a:t> </a:t>
            </a:r>
            <a:r>
              <a:rPr dirty="0" spc="114"/>
              <a:t>e</a:t>
            </a:r>
            <a:r>
              <a:rPr dirty="0" spc="10"/>
              <a:t> </a:t>
            </a:r>
            <a:r>
              <a:rPr dirty="0" spc="110"/>
              <a:t>metas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068120" y="1766671"/>
            <a:ext cx="8537575" cy="495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dirty="0" sz="1400">
                <a:latin typeface="Arial MT"/>
                <a:cs typeface="Arial MT"/>
              </a:rPr>
              <a:t>Resultados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obtidos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pelo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Tribunal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no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ano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de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2022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e avaliação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quanto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ao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atingimento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das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metas</a:t>
            </a:r>
            <a:r>
              <a:rPr dirty="0" sz="1400" spc="-3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definidas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 spc="-25">
                <a:latin typeface="Arial MT"/>
                <a:cs typeface="Arial MT"/>
              </a:rPr>
              <a:t>no </a:t>
            </a:r>
            <a:r>
              <a:rPr dirty="0" sz="1400">
                <a:latin typeface="Arial MT"/>
                <a:cs typeface="Arial MT"/>
              </a:rPr>
              <a:t>PLS.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Os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indicadores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abaixo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relacionados</a:t>
            </a:r>
            <a:r>
              <a:rPr dirty="0" sz="1400" spc="-3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foram</a:t>
            </a:r>
            <a:r>
              <a:rPr dirty="0" sz="1400" spc="-4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definidos</a:t>
            </a:r>
            <a:r>
              <a:rPr dirty="0" sz="1400" spc="-3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por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meio</a:t>
            </a:r>
            <a:r>
              <a:rPr dirty="0" sz="1400" spc="-3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da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Resolução CNJ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nº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400/2021.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1071676" y="6403543"/>
            <a:ext cx="8648700" cy="38100"/>
          </a:xfrm>
          <a:custGeom>
            <a:avLst/>
            <a:gdLst/>
            <a:ahLst/>
            <a:cxnLst/>
            <a:rect l="l" t="t" r="r" b="b"/>
            <a:pathLst>
              <a:path w="8648700" h="38100">
                <a:moveTo>
                  <a:pt x="2168855" y="0"/>
                </a:moveTo>
                <a:lnTo>
                  <a:pt x="370281" y="0"/>
                </a:lnTo>
                <a:lnTo>
                  <a:pt x="332232" y="0"/>
                </a:lnTo>
                <a:lnTo>
                  <a:pt x="0" y="0"/>
                </a:lnTo>
                <a:lnTo>
                  <a:pt x="0" y="38100"/>
                </a:lnTo>
                <a:lnTo>
                  <a:pt x="332181" y="38100"/>
                </a:lnTo>
                <a:lnTo>
                  <a:pt x="370281" y="38100"/>
                </a:lnTo>
                <a:lnTo>
                  <a:pt x="2168855" y="38100"/>
                </a:lnTo>
                <a:lnTo>
                  <a:pt x="2168855" y="0"/>
                </a:lnTo>
                <a:close/>
              </a:path>
              <a:path w="8648700" h="38100">
                <a:moveTo>
                  <a:pt x="2207069" y="0"/>
                </a:moveTo>
                <a:lnTo>
                  <a:pt x="2168982" y="0"/>
                </a:lnTo>
                <a:lnTo>
                  <a:pt x="2168982" y="38100"/>
                </a:lnTo>
                <a:lnTo>
                  <a:pt x="2207069" y="38100"/>
                </a:lnTo>
                <a:lnTo>
                  <a:pt x="2207069" y="0"/>
                </a:lnTo>
                <a:close/>
              </a:path>
              <a:path w="8648700" h="38100">
                <a:moveTo>
                  <a:pt x="6939661" y="0"/>
                </a:moveTo>
                <a:lnTo>
                  <a:pt x="6939661" y="0"/>
                </a:lnTo>
                <a:lnTo>
                  <a:pt x="2207082" y="0"/>
                </a:lnTo>
                <a:lnTo>
                  <a:pt x="2207082" y="38100"/>
                </a:lnTo>
                <a:lnTo>
                  <a:pt x="6939661" y="38100"/>
                </a:lnTo>
                <a:lnTo>
                  <a:pt x="6939661" y="0"/>
                </a:lnTo>
                <a:close/>
              </a:path>
              <a:path w="8648700" h="38100">
                <a:moveTo>
                  <a:pt x="8648382" y="0"/>
                </a:moveTo>
                <a:lnTo>
                  <a:pt x="8648382" y="0"/>
                </a:lnTo>
                <a:lnTo>
                  <a:pt x="6939737" y="0"/>
                </a:lnTo>
                <a:lnTo>
                  <a:pt x="6939737" y="38100"/>
                </a:lnTo>
                <a:lnTo>
                  <a:pt x="8648382" y="38100"/>
                </a:lnTo>
                <a:lnTo>
                  <a:pt x="86483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1080820" y="2469514"/>
          <a:ext cx="8716010" cy="39122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485"/>
                <a:gridCol w="1836420"/>
                <a:gridCol w="989965"/>
                <a:gridCol w="2698750"/>
                <a:gridCol w="1080134"/>
                <a:gridCol w="1076959"/>
                <a:gridCol w="628650"/>
              </a:tblGrid>
              <a:tr h="4895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175">
                      <a:solidFill>
                        <a:srgbClr val="7E7E7E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Indicador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476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284480" marR="165735" indent="-116205">
                        <a:lnSpc>
                          <a:spcPts val="1150"/>
                        </a:lnSpc>
                        <a:spcBef>
                          <a:spcPts val="85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Unidade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Medida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795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Meta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476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Meta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2022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476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397510" marR="146685" indent="-248920">
                        <a:lnSpc>
                          <a:spcPts val="1150"/>
                        </a:lnSpc>
                        <a:spcBef>
                          <a:spcPts val="85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Realizado</a:t>
                      </a:r>
                      <a:r>
                        <a:rPr dirty="0" sz="10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2022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795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2080">
                        <a:lnSpc>
                          <a:spcPct val="100000"/>
                        </a:lnSpc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Status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4765">
                    <a:lnL w="3175">
                      <a:solidFill>
                        <a:srgbClr val="7E7E7E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505050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50">
                          <a:latin typeface="Arial MT"/>
                          <a:cs typeface="Arial MT"/>
                        </a:rPr>
                        <a:t>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407034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2.1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Consumo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papel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próprio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Resmas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219075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consumo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10%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ano,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tendo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base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 de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2019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9.044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1.664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50">
                          <a:latin typeface="Arial MT"/>
                          <a:cs typeface="Arial MT"/>
                        </a:rPr>
                        <a:t>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2.2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 papel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próprio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R$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47320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5%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ano,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tendo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como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base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 de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2019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150.139,00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0,00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dirty="0" sz="1000" spc="-50">
                          <a:latin typeface="Arial MT"/>
                          <a:cs typeface="Arial MT"/>
                        </a:rPr>
                        <a:t>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1605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380365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3.1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Consumo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copos descartáveis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Centos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16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consumir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copos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descartáveis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16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0325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dirty="0" sz="1000" spc="-50">
                          <a:latin typeface="Arial MT"/>
                          <a:cs typeface="Arial MT"/>
                        </a:rPr>
                        <a:t>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16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0960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dirty="0" sz="1000" spc="-50">
                          <a:latin typeface="Arial MT"/>
                          <a:cs typeface="Arial MT"/>
                        </a:rPr>
                        <a:t>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16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50">
                          <a:latin typeface="Arial MT"/>
                          <a:cs typeface="Arial MT"/>
                        </a:rPr>
                        <a:t>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485775">
                        <a:lnSpc>
                          <a:spcPts val="1140"/>
                        </a:lnSpc>
                        <a:spcBef>
                          <a:spcPts val="63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3.2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copos descartáveis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064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R$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adquirir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copos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descartáveis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0,00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0,00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50">
                          <a:latin typeface="Arial MT"/>
                          <a:cs typeface="Arial MT"/>
                        </a:rPr>
                        <a:t>5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325120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4.1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Consumo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embalagens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descartáveis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para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água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mineral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Unidades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 marR="727710">
                        <a:lnSpc>
                          <a:spcPts val="11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consumir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água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envasada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embalagem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plástica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508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60325">
                        <a:lnSpc>
                          <a:spcPct val="100000"/>
                        </a:lnSpc>
                      </a:pPr>
                      <a:r>
                        <a:rPr dirty="0" sz="1000" spc="-50">
                          <a:latin typeface="Arial MT"/>
                          <a:cs typeface="Arial MT"/>
                        </a:rPr>
                        <a:t>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60960">
                        <a:lnSpc>
                          <a:spcPct val="100000"/>
                        </a:lnSpc>
                      </a:pPr>
                      <a:r>
                        <a:rPr dirty="0" sz="1000" spc="-50">
                          <a:latin typeface="Arial MT"/>
                          <a:cs typeface="Arial MT"/>
                        </a:rPr>
                        <a:t>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593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50">
                          <a:latin typeface="Arial MT"/>
                          <a:cs typeface="Arial MT"/>
                        </a:rPr>
                        <a:t>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8580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18745">
                        <a:lnSpc>
                          <a:spcPct val="95600"/>
                        </a:lnSpc>
                        <a:spcBef>
                          <a:spcPts val="58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4.2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Consumo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embalagens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retornáveis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para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água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mineral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429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Unidades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858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 marR="727710">
                        <a:lnSpc>
                          <a:spcPts val="1160"/>
                        </a:lnSpc>
                        <a:spcBef>
                          <a:spcPts val="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consumir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água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envasada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embalagem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plástica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81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60325">
                        <a:lnSpc>
                          <a:spcPct val="100000"/>
                        </a:lnSpc>
                      </a:pPr>
                      <a:r>
                        <a:rPr dirty="0" sz="1000" spc="-50">
                          <a:latin typeface="Arial MT"/>
                          <a:cs typeface="Arial MT"/>
                        </a:rPr>
                        <a:t>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858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60960">
                        <a:lnSpc>
                          <a:spcPct val="100000"/>
                        </a:lnSpc>
                      </a:pPr>
                      <a:r>
                        <a:rPr dirty="0" sz="1000" spc="-50">
                          <a:latin typeface="Arial MT"/>
                          <a:cs typeface="Arial MT"/>
                        </a:rPr>
                        <a:t>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858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50">
                          <a:latin typeface="Arial MT"/>
                          <a:cs typeface="Arial MT"/>
                        </a:rPr>
                        <a:t>7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6675" marR="90170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4.3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 água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mineral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embalagens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descartáveis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R$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6675" marR="121920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adquirir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água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envasada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embalagem plástica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0,00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0,00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206" y="3067177"/>
            <a:ext cx="269875" cy="269875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206" y="3514852"/>
            <a:ext cx="269875" cy="269875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206" y="3962527"/>
            <a:ext cx="269875" cy="269875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206" y="4410202"/>
            <a:ext cx="269875" cy="269875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206" y="4930775"/>
            <a:ext cx="269875" cy="269875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206" y="5524500"/>
            <a:ext cx="269875" cy="269875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206" y="6045187"/>
            <a:ext cx="269875" cy="269875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9637268" y="6834453"/>
            <a:ext cx="223520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 sz="1400" spc="-25">
                <a:solidFill>
                  <a:srgbClr val="FFFFFF"/>
                </a:solidFill>
                <a:latin typeface="Arial MT"/>
                <a:cs typeface="Arial MT"/>
              </a:rPr>
              <a:t>5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071676" y="6211570"/>
            <a:ext cx="8648700" cy="38100"/>
          </a:xfrm>
          <a:custGeom>
            <a:avLst/>
            <a:gdLst/>
            <a:ahLst/>
            <a:cxnLst/>
            <a:rect l="l" t="t" r="r" b="b"/>
            <a:pathLst>
              <a:path w="8648700" h="38100">
                <a:moveTo>
                  <a:pt x="2168855" y="0"/>
                </a:moveTo>
                <a:lnTo>
                  <a:pt x="370281" y="0"/>
                </a:lnTo>
                <a:lnTo>
                  <a:pt x="332232" y="0"/>
                </a:lnTo>
                <a:lnTo>
                  <a:pt x="0" y="0"/>
                </a:lnTo>
                <a:lnTo>
                  <a:pt x="0" y="38100"/>
                </a:lnTo>
                <a:lnTo>
                  <a:pt x="332181" y="38100"/>
                </a:lnTo>
                <a:lnTo>
                  <a:pt x="370281" y="38100"/>
                </a:lnTo>
                <a:lnTo>
                  <a:pt x="2168855" y="38100"/>
                </a:lnTo>
                <a:lnTo>
                  <a:pt x="2168855" y="0"/>
                </a:lnTo>
                <a:close/>
              </a:path>
              <a:path w="8648700" h="38100">
                <a:moveTo>
                  <a:pt x="2207069" y="0"/>
                </a:moveTo>
                <a:lnTo>
                  <a:pt x="2168982" y="0"/>
                </a:lnTo>
                <a:lnTo>
                  <a:pt x="2168982" y="38100"/>
                </a:lnTo>
                <a:lnTo>
                  <a:pt x="2207069" y="38100"/>
                </a:lnTo>
                <a:lnTo>
                  <a:pt x="2207069" y="0"/>
                </a:lnTo>
                <a:close/>
              </a:path>
              <a:path w="8648700" h="38100">
                <a:moveTo>
                  <a:pt x="6939661" y="0"/>
                </a:moveTo>
                <a:lnTo>
                  <a:pt x="6939661" y="0"/>
                </a:lnTo>
                <a:lnTo>
                  <a:pt x="2207082" y="0"/>
                </a:lnTo>
                <a:lnTo>
                  <a:pt x="2207082" y="38100"/>
                </a:lnTo>
                <a:lnTo>
                  <a:pt x="6939661" y="38100"/>
                </a:lnTo>
                <a:lnTo>
                  <a:pt x="6939661" y="0"/>
                </a:lnTo>
                <a:close/>
              </a:path>
              <a:path w="8648700" h="38100">
                <a:moveTo>
                  <a:pt x="8648382" y="0"/>
                </a:moveTo>
                <a:lnTo>
                  <a:pt x="8648382" y="0"/>
                </a:lnTo>
                <a:lnTo>
                  <a:pt x="6939737" y="0"/>
                </a:lnTo>
                <a:lnTo>
                  <a:pt x="6939737" y="38100"/>
                </a:lnTo>
                <a:lnTo>
                  <a:pt x="8648382" y="38100"/>
                </a:lnTo>
                <a:lnTo>
                  <a:pt x="86483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1080820" y="1080770"/>
          <a:ext cx="8716010" cy="5107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485"/>
                <a:gridCol w="1836420"/>
                <a:gridCol w="989965"/>
                <a:gridCol w="2698750"/>
                <a:gridCol w="1080134"/>
                <a:gridCol w="1076959"/>
                <a:gridCol w="628650"/>
              </a:tblGrid>
              <a:tr h="4895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175">
                      <a:solidFill>
                        <a:srgbClr val="7E7E7E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Indicador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476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284480" marR="165735" indent="-116205">
                        <a:lnSpc>
                          <a:spcPts val="1150"/>
                        </a:lnSpc>
                        <a:spcBef>
                          <a:spcPts val="85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Unidade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Medida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795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Meta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476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Meta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2022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476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397510" marR="146685" indent="-248920">
                        <a:lnSpc>
                          <a:spcPts val="1150"/>
                        </a:lnSpc>
                        <a:spcBef>
                          <a:spcPts val="85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Realizado</a:t>
                      </a:r>
                      <a:r>
                        <a:rPr dirty="0" sz="10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2022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795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2080">
                        <a:lnSpc>
                          <a:spcPct val="100000"/>
                        </a:lnSpc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Status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4765">
                    <a:lnL w="3175">
                      <a:solidFill>
                        <a:srgbClr val="7E7E7E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505050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50">
                          <a:latin typeface="Arial MT"/>
                          <a:cs typeface="Arial MT"/>
                        </a:rPr>
                        <a:t>8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90170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4.4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 água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mineral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embalagens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retornáveis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R$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21920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adquirir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água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envasada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embalagem plástica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0,00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0,00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4483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50">
                          <a:latin typeface="Arial MT"/>
                          <a:cs typeface="Arial MT"/>
                        </a:rPr>
                        <a:t>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640715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5.1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Quantidade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impressões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Impressões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84150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quantidade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impressões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30%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ano,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tendo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por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base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 de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2019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4.811.044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1.678.526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10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67005">
                        <a:lnSpc>
                          <a:spcPts val="1140"/>
                        </a:lnSpc>
                        <a:spcBef>
                          <a:spcPts val="62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5.2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Quantidade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equipamentos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impressão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937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Equipamentos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06680">
                        <a:lnSpc>
                          <a:spcPts val="1140"/>
                        </a:lnSpc>
                        <a:spcBef>
                          <a:spcPts val="62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quantidade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 15%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ano,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tendo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por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base 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2019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937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815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787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11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521970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5.3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Quantidade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impressões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per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capita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69850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Impressões/Pe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ssoa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84150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quantidade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impressões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30%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ano,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tendo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por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base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 de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2019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1594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1.167,0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096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424,0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12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294640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6.1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Consumo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energia elétrica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kWh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69215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consumo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2%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ano,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tendo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por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base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 de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2019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6.640.738,00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5.297.747,57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13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294640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6.2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Consumo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energia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elétrica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por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m2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kWh/m²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70485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consumo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2%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ano,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tendo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por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base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 de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2019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38,04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096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29,90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14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401320">
                        <a:lnSpc>
                          <a:spcPts val="1140"/>
                        </a:lnSpc>
                        <a:spcBef>
                          <a:spcPts val="63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6.3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energia elétrica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064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R$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423545">
                        <a:lnSpc>
                          <a:spcPts val="1140"/>
                        </a:lnSpc>
                        <a:spcBef>
                          <a:spcPts val="63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Limitar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aumento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no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reajuste tarifário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064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6.707.145,00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4.040.612,13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15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401320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6.4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energia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elétrica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por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m2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R$/m²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424815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Limitar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aumento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no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reajuste tarifário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1594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37,93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22,81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16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6.6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Negociação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tarifária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Texto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20650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Revisar,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anualmente,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demanda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contratada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nos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contratos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fornecimento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energia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elétrica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média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tensão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61594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SIM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62230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SIM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17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7.1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Consumo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água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m³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6675" marR="70485">
                        <a:lnSpc>
                          <a:spcPts val="1140"/>
                        </a:lnSpc>
                        <a:spcBef>
                          <a:spcPts val="62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consumo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2%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ano,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tendo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por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base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 de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2019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74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36.509,00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6286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26.562,09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206" y="1678558"/>
            <a:ext cx="269875" cy="269875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206" y="2126233"/>
            <a:ext cx="269875" cy="26987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206" y="2573908"/>
            <a:ext cx="269875" cy="269875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206" y="3021583"/>
            <a:ext cx="269875" cy="269875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206" y="3469259"/>
            <a:ext cx="269875" cy="269875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206" y="3916807"/>
            <a:ext cx="269875" cy="269875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206" y="4364482"/>
            <a:ext cx="269875" cy="269875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206" y="4812157"/>
            <a:ext cx="269875" cy="269875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206" y="5332857"/>
            <a:ext cx="269875" cy="269875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206" y="5853557"/>
            <a:ext cx="269875" cy="269875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9637268" y="6834453"/>
            <a:ext cx="223520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 sz="1400" spc="-25">
                <a:solidFill>
                  <a:srgbClr val="FFFFFF"/>
                </a:solidFill>
                <a:latin typeface="Arial MT"/>
                <a:cs typeface="Arial MT"/>
              </a:rPr>
              <a:t>6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071676" y="6202426"/>
            <a:ext cx="8648700" cy="38100"/>
          </a:xfrm>
          <a:custGeom>
            <a:avLst/>
            <a:gdLst/>
            <a:ahLst/>
            <a:cxnLst/>
            <a:rect l="l" t="t" r="r" b="b"/>
            <a:pathLst>
              <a:path w="8648700" h="38100">
                <a:moveTo>
                  <a:pt x="2168855" y="0"/>
                </a:moveTo>
                <a:lnTo>
                  <a:pt x="370281" y="0"/>
                </a:lnTo>
                <a:lnTo>
                  <a:pt x="332232" y="0"/>
                </a:lnTo>
                <a:lnTo>
                  <a:pt x="0" y="0"/>
                </a:lnTo>
                <a:lnTo>
                  <a:pt x="0" y="38100"/>
                </a:lnTo>
                <a:lnTo>
                  <a:pt x="332181" y="38100"/>
                </a:lnTo>
                <a:lnTo>
                  <a:pt x="370281" y="38100"/>
                </a:lnTo>
                <a:lnTo>
                  <a:pt x="2168855" y="38100"/>
                </a:lnTo>
                <a:lnTo>
                  <a:pt x="2168855" y="0"/>
                </a:lnTo>
                <a:close/>
              </a:path>
              <a:path w="8648700" h="38100">
                <a:moveTo>
                  <a:pt x="2207069" y="0"/>
                </a:moveTo>
                <a:lnTo>
                  <a:pt x="2168982" y="0"/>
                </a:lnTo>
                <a:lnTo>
                  <a:pt x="2168982" y="38100"/>
                </a:lnTo>
                <a:lnTo>
                  <a:pt x="2207069" y="38100"/>
                </a:lnTo>
                <a:lnTo>
                  <a:pt x="2207069" y="0"/>
                </a:lnTo>
                <a:close/>
              </a:path>
              <a:path w="8648700" h="38100">
                <a:moveTo>
                  <a:pt x="6939661" y="0"/>
                </a:moveTo>
                <a:lnTo>
                  <a:pt x="6939661" y="0"/>
                </a:lnTo>
                <a:lnTo>
                  <a:pt x="2207082" y="0"/>
                </a:lnTo>
                <a:lnTo>
                  <a:pt x="2207082" y="38100"/>
                </a:lnTo>
                <a:lnTo>
                  <a:pt x="6939661" y="38100"/>
                </a:lnTo>
                <a:lnTo>
                  <a:pt x="6939661" y="0"/>
                </a:lnTo>
                <a:close/>
              </a:path>
              <a:path w="8648700" h="38100">
                <a:moveTo>
                  <a:pt x="8648382" y="0"/>
                </a:moveTo>
                <a:lnTo>
                  <a:pt x="8648382" y="0"/>
                </a:lnTo>
                <a:lnTo>
                  <a:pt x="6939737" y="0"/>
                </a:lnTo>
                <a:lnTo>
                  <a:pt x="6939737" y="38100"/>
                </a:lnTo>
                <a:lnTo>
                  <a:pt x="8648382" y="38100"/>
                </a:lnTo>
                <a:lnTo>
                  <a:pt x="86483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1080820" y="1080770"/>
          <a:ext cx="8716010" cy="50996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485"/>
                <a:gridCol w="1836420"/>
                <a:gridCol w="989965"/>
                <a:gridCol w="2698750"/>
                <a:gridCol w="1080134"/>
                <a:gridCol w="1076959"/>
                <a:gridCol w="628650"/>
              </a:tblGrid>
              <a:tr h="4895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175">
                      <a:solidFill>
                        <a:srgbClr val="7E7E7E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Indicador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476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284480" marR="165735" indent="-116205">
                        <a:lnSpc>
                          <a:spcPts val="1150"/>
                        </a:lnSpc>
                        <a:spcBef>
                          <a:spcPts val="85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Unidade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Medida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795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Meta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476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Meta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2022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476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397510" marR="146685" indent="-248920">
                        <a:lnSpc>
                          <a:spcPts val="1150"/>
                        </a:lnSpc>
                        <a:spcBef>
                          <a:spcPts val="85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Realizado</a:t>
                      </a:r>
                      <a:r>
                        <a:rPr dirty="0" sz="10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2022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795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2080">
                        <a:lnSpc>
                          <a:spcPct val="100000"/>
                        </a:lnSpc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Status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4765">
                    <a:lnL w="3175">
                      <a:solidFill>
                        <a:srgbClr val="7E7E7E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505050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18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217804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7.2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Consumo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água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por m2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m³/m²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69215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consumo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2%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ano,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tendo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por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base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 de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2019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0,21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0,15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4483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19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7.3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água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R$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424815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Limitar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aumento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no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reajuste tarifário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958.352,00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86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772.853,33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20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7.4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relativo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água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R$/m²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424815">
                        <a:lnSpc>
                          <a:spcPts val="1140"/>
                        </a:lnSpc>
                        <a:spcBef>
                          <a:spcPts val="62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Limitar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aumento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no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reajuste tarifário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937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5,42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4,36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7404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21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8.5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Coleta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geral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Kg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270510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Destinar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os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resíduos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recicláveis,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preferencialmente,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associações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e/ou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cooperativas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reciclagem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100%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das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edificações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628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90%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628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90,7%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739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22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39700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 marR="395605">
                        <a:lnSpc>
                          <a:spcPts val="114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8.6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Total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materiais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destinados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à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reciclagem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937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Kg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3970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270510">
                        <a:lnSpc>
                          <a:spcPct val="95700"/>
                        </a:lnSpc>
                        <a:spcBef>
                          <a:spcPts val="58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Destinar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os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resíduos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recicláveis,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preferencialmente,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associações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e/ou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cooperativas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reciclagem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100%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das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edificações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429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628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90%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3970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628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90,7%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3970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23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40335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8.7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Destinação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resíduos eletroeletrônicos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Kg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98120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Destinar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100%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dos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resíduos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informática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forma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ambientalmente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adequada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86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100%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86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100%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24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97155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8.8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Destinação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resíduos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suprimentos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impressão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Kg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650240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Destinar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100%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dos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suprimentos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impressão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para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logística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reversa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86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100%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86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100%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25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40335">
                        <a:lnSpc>
                          <a:spcPts val="1140"/>
                        </a:lnSpc>
                        <a:spcBef>
                          <a:spcPts val="62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8.9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Destinação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resíduos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pilhas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baterias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74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Kg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302895">
                        <a:lnSpc>
                          <a:spcPts val="1140"/>
                        </a:lnSpc>
                        <a:spcBef>
                          <a:spcPts val="62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Destinar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100%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das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pilhas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baterias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para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logística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reversa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74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86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100%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86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100%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26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6675" marR="71120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8.10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Destinação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resíduos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lâmpadas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Unidades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6675" marR="92710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Destinar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100%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dos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resíduos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lâmpadas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forma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ambientalmente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adequada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6286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100%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6286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100%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206" y="1678558"/>
            <a:ext cx="269875" cy="269875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206" y="2126233"/>
            <a:ext cx="269875" cy="26987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206" y="2573908"/>
            <a:ext cx="269875" cy="269875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206" y="3167633"/>
            <a:ext cx="269875" cy="269875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206" y="3907282"/>
            <a:ext cx="269875" cy="269875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206" y="4501007"/>
            <a:ext cx="269875" cy="269875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206" y="4948682"/>
            <a:ext cx="269875" cy="269875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206" y="5396357"/>
            <a:ext cx="269875" cy="269875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206" y="5843904"/>
            <a:ext cx="269875" cy="269875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9637268" y="6834453"/>
            <a:ext cx="223520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 sz="1400" spc="-25">
                <a:solidFill>
                  <a:srgbClr val="FFFFFF"/>
                </a:solidFill>
                <a:latin typeface="Arial MT"/>
                <a:cs typeface="Arial MT"/>
              </a:rPr>
              <a:t>7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071676" y="6348679"/>
            <a:ext cx="8648700" cy="38100"/>
          </a:xfrm>
          <a:custGeom>
            <a:avLst/>
            <a:gdLst/>
            <a:ahLst/>
            <a:cxnLst/>
            <a:rect l="l" t="t" r="r" b="b"/>
            <a:pathLst>
              <a:path w="8648700" h="38100">
                <a:moveTo>
                  <a:pt x="2168855" y="0"/>
                </a:moveTo>
                <a:lnTo>
                  <a:pt x="370281" y="0"/>
                </a:lnTo>
                <a:lnTo>
                  <a:pt x="332232" y="0"/>
                </a:lnTo>
                <a:lnTo>
                  <a:pt x="0" y="0"/>
                </a:lnTo>
                <a:lnTo>
                  <a:pt x="0" y="38100"/>
                </a:lnTo>
                <a:lnTo>
                  <a:pt x="332181" y="38100"/>
                </a:lnTo>
                <a:lnTo>
                  <a:pt x="370281" y="38100"/>
                </a:lnTo>
                <a:lnTo>
                  <a:pt x="2168855" y="38100"/>
                </a:lnTo>
                <a:lnTo>
                  <a:pt x="2168855" y="0"/>
                </a:lnTo>
                <a:close/>
              </a:path>
              <a:path w="8648700" h="38100">
                <a:moveTo>
                  <a:pt x="2207069" y="0"/>
                </a:moveTo>
                <a:lnTo>
                  <a:pt x="2168982" y="0"/>
                </a:lnTo>
                <a:lnTo>
                  <a:pt x="2168982" y="38100"/>
                </a:lnTo>
                <a:lnTo>
                  <a:pt x="2207069" y="38100"/>
                </a:lnTo>
                <a:lnTo>
                  <a:pt x="2207069" y="0"/>
                </a:lnTo>
                <a:close/>
              </a:path>
              <a:path w="8648700" h="38100">
                <a:moveTo>
                  <a:pt x="6939661" y="0"/>
                </a:moveTo>
                <a:lnTo>
                  <a:pt x="6939661" y="0"/>
                </a:lnTo>
                <a:lnTo>
                  <a:pt x="2207082" y="0"/>
                </a:lnTo>
                <a:lnTo>
                  <a:pt x="2207082" y="38100"/>
                </a:lnTo>
                <a:lnTo>
                  <a:pt x="6939661" y="38100"/>
                </a:lnTo>
                <a:lnTo>
                  <a:pt x="6939661" y="0"/>
                </a:lnTo>
                <a:close/>
              </a:path>
              <a:path w="8648700" h="38100">
                <a:moveTo>
                  <a:pt x="8648382" y="0"/>
                </a:moveTo>
                <a:lnTo>
                  <a:pt x="8648382" y="0"/>
                </a:lnTo>
                <a:lnTo>
                  <a:pt x="6939737" y="0"/>
                </a:lnTo>
                <a:lnTo>
                  <a:pt x="6939737" y="38100"/>
                </a:lnTo>
                <a:lnTo>
                  <a:pt x="8648382" y="38100"/>
                </a:lnTo>
                <a:lnTo>
                  <a:pt x="86483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1080820" y="1080770"/>
          <a:ext cx="8716010" cy="52457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485"/>
                <a:gridCol w="1836420"/>
                <a:gridCol w="989965"/>
                <a:gridCol w="2698750"/>
                <a:gridCol w="1080134"/>
                <a:gridCol w="1076959"/>
                <a:gridCol w="628650"/>
              </a:tblGrid>
              <a:tr h="4895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175">
                      <a:solidFill>
                        <a:srgbClr val="7E7E7E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Indicador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476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284480" marR="165735" indent="-116205">
                        <a:lnSpc>
                          <a:spcPts val="1150"/>
                        </a:lnSpc>
                        <a:spcBef>
                          <a:spcPts val="85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Unidade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Medida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795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Meta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476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Meta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2022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476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397510" marR="146685" indent="-248920">
                        <a:lnSpc>
                          <a:spcPts val="1150"/>
                        </a:lnSpc>
                        <a:spcBef>
                          <a:spcPts val="85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Realizado</a:t>
                      </a:r>
                      <a:r>
                        <a:rPr dirty="0" sz="10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2022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795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2080">
                        <a:lnSpc>
                          <a:spcPct val="100000"/>
                        </a:lnSpc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Status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4765">
                    <a:lnL w="3175">
                      <a:solidFill>
                        <a:srgbClr val="7E7E7E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505050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27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71120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8.11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Destinação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resíduos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saúde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Litros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297180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Destinar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100%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dos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resíduos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saúde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forma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ambientalmente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adequada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86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100%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86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100%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4483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28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71120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8.12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Destinação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resíduos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obras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reformas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Kg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325755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Destinar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100%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dos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resíduos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obras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forma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ambientalmente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adequada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86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100%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86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100%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592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29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6675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 marR="83185">
                        <a:lnSpc>
                          <a:spcPts val="114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9.1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Gastos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 reformas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no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período-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base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35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R$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667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6675" marR="113664">
                        <a:lnSpc>
                          <a:spcPct val="95500"/>
                        </a:lnSpc>
                        <a:spcBef>
                          <a:spcPts val="59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Limitar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 reformas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planejado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aprovado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no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respectivo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Plano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Gestão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Contratações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493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6223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8.622.365,00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667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6223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3.518.331,00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667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30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39700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9.2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Gastos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construção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novos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edifícios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no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período-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base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R$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00330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Limitar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 construção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novos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prédios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planejado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aprovado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no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respectivo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Plano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Gestão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Contratações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6223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6.800.000,00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6223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5.463,25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31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68275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10.1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Gastos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contratos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limpeza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no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período-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base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R$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71450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Limitar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aumento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dos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gastos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aos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reajustes legais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8.100.000,00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8.095.959,60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32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231775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10.3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contratos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limpeza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por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m2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R$/m²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70815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Limitar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aumento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dos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gastos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aos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reajustes legais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1594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47,81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47,79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33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68275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11.1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Gastos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contratos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vigilância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armada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desarmada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R$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 marR="171450">
                        <a:lnSpc>
                          <a:spcPts val="11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Limitar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aumento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dos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gastos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aos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reajustes legais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508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99390" marR="60325" indent="650240">
                        <a:lnSpc>
                          <a:spcPts val="115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13.124.310,00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508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96215" marR="60960" indent="650240">
                        <a:lnSpc>
                          <a:spcPts val="115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13.093.831,82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508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593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34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04139">
                        <a:lnSpc>
                          <a:spcPct val="95500"/>
                        </a:lnSpc>
                        <a:spcBef>
                          <a:spcPts val="59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11.3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médio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com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contrato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vigilância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armada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desarmada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493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R$/Postos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 marR="171450">
                        <a:lnSpc>
                          <a:spcPts val="11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Limitar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aumento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dos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gastos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aos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reajustes legais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508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6223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78.588,68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6223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73.149,90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592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35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 marR="118110">
                        <a:lnSpc>
                          <a:spcPts val="11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11.4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 contrato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vigilância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eletrônica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508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R$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6675" marR="69850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Limitar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aumento a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6,5%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ano,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tendo</a:t>
                      </a:r>
                      <a:r>
                        <a:rPr dirty="0" sz="100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base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meta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R$ 600.000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para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ano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2021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6223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680.535,00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6286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742.529,34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E7E7E"/>
                      </a:solidFill>
                      <a:prstDash val="solid"/>
                    </a:lnL>
                    <a:lnT w="3175">
                      <a:solidFill>
                        <a:srgbClr val="7E7E7E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206" y="1678558"/>
            <a:ext cx="269875" cy="269875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206" y="2126233"/>
            <a:ext cx="269875" cy="26987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206" y="2646933"/>
            <a:ext cx="269875" cy="269875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206" y="3240658"/>
            <a:ext cx="269875" cy="269875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206" y="3761232"/>
            <a:ext cx="269875" cy="269875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206" y="4208907"/>
            <a:ext cx="269875" cy="26987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206" y="4729607"/>
            <a:ext cx="269875" cy="269875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206" y="5323332"/>
            <a:ext cx="269875" cy="269875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68206" y="5916929"/>
            <a:ext cx="269875" cy="269875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9637268" y="6834453"/>
            <a:ext cx="223520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 sz="1400" spc="-25">
                <a:solidFill>
                  <a:srgbClr val="FFFFFF"/>
                </a:solidFill>
                <a:latin typeface="Arial MT"/>
                <a:cs typeface="Arial MT"/>
              </a:rPr>
              <a:t>8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Anita Cristina de Jesus</dc:creator>
  <dcterms:created xsi:type="dcterms:W3CDTF">2026-03-31T18:35:06Z</dcterms:created>
  <dcterms:modified xsi:type="dcterms:W3CDTF">2026-03-31T18:35:06Z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2023-02-27T00:00:00Z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2026-03-31T00:00:00Z</vt:filetime>
  </property>
  <property fmtid="{D5CDD505-2E9C-101B-9397-08002B2CF9AE}" pid="5" name="Producer">
    <vt:lpwstr>Microsoft® Word 2013</vt:lpwstr>
  </property>
</Properties>
</file>