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g"/><Relationship Id="rId8" Type="http://schemas.openxmlformats.org/officeDocument/2006/relationships/image" Target="../media/image4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3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3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3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6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6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3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jpg"/><Relationship Id="rId5" Type="http://schemas.openxmlformats.org/officeDocument/2006/relationships/image" Target="../media/image8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3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64.png"/><Relationship Id="rId5" Type="http://schemas.openxmlformats.org/officeDocument/2006/relationships/image" Target="../media/image87.png"/><Relationship Id="rId6" Type="http://schemas.openxmlformats.org/officeDocument/2006/relationships/image" Target="../media/image66.png"/><Relationship Id="rId7" Type="http://schemas.openxmlformats.org/officeDocument/2006/relationships/image" Target="../media/image8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3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jpg"/><Relationship Id="rId5" Type="http://schemas.openxmlformats.org/officeDocument/2006/relationships/image" Target="../media/image96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64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30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jpg"/><Relationship Id="rId5" Type="http://schemas.openxmlformats.org/officeDocument/2006/relationships/image" Target="../media/image107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64.png"/><Relationship Id="rId4" Type="http://schemas.openxmlformats.org/officeDocument/2006/relationships/image" Target="../media/image109.png"/><Relationship Id="rId5" Type="http://schemas.openxmlformats.org/officeDocument/2006/relationships/image" Target="../media/image66.png"/><Relationship Id="rId6" Type="http://schemas.openxmlformats.org/officeDocument/2006/relationships/image" Target="../media/image110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30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64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30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slide" Target="slide12.xml"/><Relationship Id="rId8" Type="http://schemas.openxmlformats.org/officeDocument/2006/relationships/slide" Target="slide14.xml"/><Relationship Id="rId9" Type="http://schemas.openxmlformats.org/officeDocument/2006/relationships/slide" Target="slide16.xml"/><Relationship Id="rId10" Type="http://schemas.openxmlformats.org/officeDocument/2006/relationships/slide" Target="slide18.xml"/><Relationship Id="rId11" Type="http://schemas.openxmlformats.org/officeDocument/2006/relationships/slide" Target="slide21.xml"/><Relationship Id="rId12" Type="http://schemas.openxmlformats.org/officeDocument/2006/relationships/slide" Target="slide23.xml"/><Relationship Id="rId13" Type="http://schemas.openxmlformats.org/officeDocument/2006/relationships/slide" Target="slide25.xml"/><Relationship Id="rId14" Type="http://schemas.openxmlformats.org/officeDocument/2006/relationships/slide" Target="slide27.xml"/><Relationship Id="rId15" Type="http://schemas.openxmlformats.org/officeDocument/2006/relationships/slide" Target="slide29.xml"/><Relationship Id="rId16" Type="http://schemas.openxmlformats.org/officeDocument/2006/relationships/slide" Target="slide32.xml"/><Relationship Id="rId17" Type="http://schemas.openxmlformats.org/officeDocument/2006/relationships/slide" Target="slide35.xml"/><Relationship Id="rId18" Type="http://schemas.openxmlformats.org/officeDocument/2006/relationships/slide" Target="slide37.xml"/><Relationship Id="rId19" Type="http://schemas.openxmlformats.org/officeDocument/2006/relationships/slide" Target="slide39.xml"/><Relationship Id="rId20" Type="http://schemas.openxmlformats.org/officeDocument/2006/relationships/slide" Target="slide42.xml"/><Relationship Id="rId21" Type="http://schemas.openxmlformats.org/officeDocument/2006/relationships/slide" Target="slide44.xml"/><Relationship Id="rId22" Type="http://schemas.openxmlformats.org/officeDocument/2006/relationships/slide" Target="slide51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6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99.png"/><Relationship Id="rId7" Type="http://schemas.openxmlformats.org/officeDocument/2006/relationships/image" Target="../media/image30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2534665"/>
            <a:ext cx="3648710" cy="1981835"/>
            <a:chOff x="1080820" y="2534665"/>
            <a:chExt cx="3648710" cy="19818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2534665"/>
              <a:ext cx="3634486" cy="6598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3194938"/>
              <a:ext cx="2605913" cy="6598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055" y="3194938"/>
              <a:ext cx="1367916" cy="6598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820" y="3856354"/>
              <a:ext cx="1954402" cy="65989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3515867" y="4785359"/>
            <a:ext cx="3928110" cy="2562860"/>
            <a:chOff x="3515867" y="4785359"/>
            <a:chExt cx="3928110" cy="256286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5867" y="4785359"/>
              <a:ext cx="3928110" cy="256260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621150" y="4837175"/>
              <a:ext cx="3723640" cy="2359025"/>
            </a:xfrm>
            <a:custGeom>
              <a:avLst/>
              <a:gdLst/>
              <a:ahLst/>
              <a:cxnLst/>
              <a:rect l="l" t="t" r="r" b="b"/>
              <a:pathLst>
                <a:path w="3723640" h="2359025">
                  <a:moveTo>
                    <a:pt x="2771394" y="0"/>
                  </a:moveTo>
                  <a:lnTo>
                    <a:pt x="2714845" y="1092"/>
                  </a:lnTo>
                  <a:lnTo>
                    <a:pt x="2715029" y="1092"/>
                  </a:lnTo>
                  <a:lnTo>
                    <a:pt x="2660237" y="4371"/>
                  </a:lnTo>
                  <a:lnTo>
                    <a:pt x="2660385" y="4371"/>
                  </a:lnTo>
                  <a:lnTo>
                    <a:pt x="2607349" y="9836"/>
                  </a:lnTo>
                  <a:lnTo>
                    <a:pt x="2607491" y="9836"/>
                  </a:lnTo>
                  <a:lnTo>
                    <a:pt x="2556211" y="17486"/>
                  </a:lnTo>
                  <a:lnTo>
                    <a:pt x="2556352" y="17486"/>
                  </a:lnTo>
                  <a:lnTo>
                    <a:pt x="2507492" y="27190"/>
                  </a:lnTo>
                  <a:lnTo>
                    <a:pt x="2459954" y="39154"/>
                  </a:lnTo>
                  <a:lnTo>
                    <a:pt x="2414164" y="53293"/>
                  </a:lnTo>
                  <a:lnTo>
                    <a:pt x="2370120" y="69608"/>
                  </a:lnTo>
                  <a:lnTo>
                    <a:pt x="2327823" y="88098"/>
                  </a:lnTo>
                  <a:lnTo>
                    <a:pt x="2287274" y="108762"/>
                  </a:lnTo>
                  <a:lnTo>
                    <a:pt x="2248470" y="131603"/>
                  </a:lnTo>
                  <a:lnTo>
                    <a:pt x="2211413" y="156618"/>
                  </a:lnTo>
                  <a:lnTo>
                    <a:pt x="2176103" y="183809"/>
                  </a:lnTo>
                  <a:lnTo>
                    <a:pt x="2142538" y="213175"/>
                  </a:lnTo>
                  <a:lnTo>
                    <a:pt x="2110719" y="244716"/>
                  </a:lnTo>
                  <a:lnTo>
                    <a:pt x="2080647" y="278433"/>
                  </a:lnTo>
                  <a:lnTo>
                    <a:pt x="2052320" y="314325"/>
                  </a:lnTo>
                  <a:lnTo>
                    <a:pt x="2027111" y="349955"/>
                  </a:lnTo>
                  <a:lnTo>
                    <a:pt x="2003344" y="387039"/>
                  </a:lnTo>
                  <a:lnTo>
                    <a:pt x="1981019" y="425575"/>
                  </a:lnTo>
                  <a:lnTo>
                    <a:pt x="1960135" y="465565"/>
                  </a:lnTo>
                  <a:lnTo>
                    <a:pt x="1940692" y="507006"/>
                  </a:lnTo>
                  <a:lnTo>
                    <a:pt x="1922690" y="549900"/>
                  </a:lnTo>
                  <a:lnTo>
                    <a:pt x="1906129" y="594246"/>
                  </a:lnTo>
                  <a:lnTo>
                    <a:pt x="1891009" y="640043"/>
                  </a:lnTo>
                  <a:lnTo>
                    <a:pt x="1877329" y="687292"/>
                  </a:lnTo>
                  <a:lnTo>
                    <a:pt x="1865090" y="735992"/>
                  </a:lnTo>
                  <a:lnTo>
                    <a:pt x="1854292" y="786142"/>
                  </a:lnTo>
                  <a:lnTo>
                    <a:pt x="1844933" y="837743"/>
                  </a:lnTo>
                  <a:lnTo>
                    <a:pt x="1837015" y="890795"/>
                  </a:lnTo>
                  <a:lnTo>
                    <a:pt x="1830537" y="945296"/>
                  </a:lnTo>
                  <a:lnTo>
                    <a:pt x="1825498" y="1001248"/>
                  </a:lnTo>
                  <a:lnTo>
                    <a:pt x="1821899" y="1058648"/>
                  </a:lnTo>
                  <a:lnTo>
                    <a:pt x="1819787" y="1116230"/>
                  </a:lnTo>
                  <a:lnTo>
                    <a:pt x="1819021" y="1177798"/>
                  </a:lnTo>
                  <a:lnTo>
                    <a:pt x="1819740" y="1238081"/>
                  </a:lnTo>
                  <a:lnTo>
                    <a:pt x="1821899" y="1296928"/>
                  </a:lnTo>
                  <a:lnTo>
                    <a:pt x="1825384" y="1352520"/>
                  </a:lnTo>
                  <a:lnTo>
                    <a:pt x="1830537" y="1410308"/>
                  </a:lnTo>
                  <a:lnTo>
                    <a:pt x="1837015" y="1464841"/>
                  </a:lnTo>
                  <a:lnTo>
                    <a:pt x="1844933" y="1517936"/>
                  </a:lnTo>
                  <a:lnTo>
                    <a:pt x="1854292" y="1569593"/>
                  </a:lnTo>
                  <a:lnTo>
                    <a:pt x="1865090" y="1619810"/>
                  </a:lnTo>
                  <a:lnTo>
                    <a:pt x="1877329" y="1668589"/>
                  </a:lnTo>
                  <a:lnTo>
                    <a:pt x="1891009" y="1715928"/>
                  </a:lnTo>
                  <a:lnTo>
                    <a:pt x="1906129" y="1761828"/>
                  </a:lnTo>
                  <a:lnTo>
                    <a:pt x="1922690" y="1806288"/>
                  </a:lnTo>
                  <a:lnTo>
                    <a:pt x="1940692" y="1849307"/>
                  </a:lnTo>
                  <a:lnTo>
                    <a:pt x="1960135" y="1890886"/>
                  </a:lnTo>
                  <a:lnTo>
                    <a:pt x="1981019" y="1931025"/>
                  </a:lnTo>
                  <a:lnTo>
                    <a:pt x="2003344" y="1969723"/>
                  </a:lnTo>
                  <a:lnTo>
                    <a:pt x="2027111" y="2006979"/>
                  </a:lnTo>
                  <a:lnTo>
                    <a:pt x="2052320" y="2042795"/>
                  </a:lnTo>
                  <a:lnTo>
                    <a:pt x="2080647" y="2078860"/>
                  </a:lnTo>
                  <a:lnTo>
                    <a:pt x="2110719" y="2112740"/>
                  </a:lnTo>
                  <a:lnTo>
                    <a:pt x="2142538" y="2144434"/>
                  </a:lnTo>
                  <a:lnTo>
                    <a:pt x="2176103" y="2173943"/>
                  </a:lnTo>
                  <a:lnTo>
                    <a:pt x="2211413" y="2201265"/>
                  </a:lnTo>
                  <a:lnTo>
                    <a:pt x="2248470" y="2226402"/>
                  </a:lnTo>
                  <a:lnTo>
                    <a:pt x="2287274" y="2249353"/>
                  </a:lnTo>
                  <a:lnTo>
                    <a:pt x="2327823" y="2270118"/>
                  </a:lnTo>
                  <a:lnTo>
                    <a:pt x="2370120" y="2288698"/>
                  </a:lnTo>
                  <a:lnTo>
                    <a:pt x="2414164" y="2305091"/>
                  </a:lnTo>
                  <a:lnTo>
                    <a:pt x="2459954" y="2319299"/>
                  </a:lnTo>
                  <a:lnTo>
                    <a:pt x="2507492" y="2331321"/>
                  </a:lnTo>
                  <a:lnTo>
                    <a:pt x="2556777" y="2341157"/>
                  </a:lnTo>
                  <a:lnTo>
                    <a:pt x="2607809" y="2348807"/>
                  </a:lnTo>
                  <a:lnTo>
                    <a:pt x="2660590" y="2354272"/>
                  </a:lnTo>
                  <a:lnTo>
                    <a:pt x="2715118" y="2357551"/>
                  </a:lnTo>
                  <a:lnTo>
                    <a:pt x="2771394" y="2358644"/>
                  </a:lnTo>
                  <a:lnTo>
                    <a:pt x="2827306" y="2357551"/>
                  </a:lnTo>
                  <a:lnTo>
                    <a:pt x="2881504" y="2354272"/>
                  </a:lnTo>
                  <a:lnTo>
                    <a:pt x="2933988" y="2348807"/>
                  </a:lnTo>
                  <a:lnTo>
                    <a:pt x="2984759" y="2341157"/>
                  </a:lnTo>
                  <a:lnTo>
                    <a:pt x="3033815" y="2331321"/>
                  </a:lnTo>
                  <a:lnTo>
                    <a:pt x="3081158" y="2319299"/>
                  </a:lnTo>
                  <a:lnTo>
                    <a:pt x="3126787" y="2305091"/>
                  </a:lnTo>
                  <a:lnTo>
                    <a:pt x="3170703" y="2288698"/>
                  </a:lnTo>
                  <a:lnTo>
                    <a:pt x="3212904" y="2270118"/>
                  </a:lnTo>
                  <a:lnTo>
                    <a:pt x="3253391" y="2249353"/>
                  </a:lnTo>
                  <a:lnTo>
                    <a:pt x="3292165" y="2226402"/>
                  </a:lnTo>
                  <a:lnTo>
                    <a:pt x="3329225" y="2201265"/>
                  </a:lnTo>
                  <a:lnTo>
                    <a:pt x="3364571" y="2173943"/>
                  </a:lnTo>
                  <a:lnTo>
                    <a:pt x="3398203" y="2144434"/>
                  </a:lnTo>
                  <a:lnTo>
                    <a:pt x="3430121" y="2112740"/>
                  </a:lnTo>
                  <a:lnTo>
                    <a:pt x="3460326" y="2078860"/>
                  </a:lnTo>
                  <a:lnTo>
                    <a:pt x="3488817" y="2042795"/>
                  </a:lnTo>
                  <a:lnTo>
                    <a:pt x="3514189" y="2006979"/>
                  </a:lnTo>
                  <a:lnTo>
                    <a:pt x="3538111" y="1969723"/>
                  </a:lnTo>
                  <a:lnTo>
                    <a:pt x="3560583" y="1931025"/>
                  </a:lnTo>
                  <a:lnTo>
                    <a:pt x="3581603" y="1890886"/>
                  </a:lnTo>
                  <a:lnTo>
                    <a:pt x="3601173" y="1849307"/>
                  </a:lnTo>
                  <a:lnTo>
                    <a:pt x="3619293" y="1806288"/>
                  </a:lnTo>
                  <a:lnTo>
                    <a:pt x="3635962" y="1761828"/>
                  </a:lnTo>
                  <a:lnTo>
                    <a:pt x="3651181" y="1715928"/>
                  </a:lnTo>
                  <a:lnTo>
                    <a:pt x="3658134" y="1692021"/>
                  </a:lnTo>
                  <a:lnTo>
                    <a:pt x="2771394" y="1692021"/>
                  </a:lnTo>
                  <a:lnTo>
                    <a:pt x="2721449" y="1688445"/>
                  </a:lnTo>
                  <a:lnTo>
                    <a:pt x="2677526" y="1677721"/>
                  </a:lnTo>
                  <a:lnTo>
                    <a:pt x="2639615" y="1659858"/>
                  </a:lnTo>
                  <a:lnTo>
                    <a:pt x="2607705" y="1634861"/>
                  </a:lnTo>
                  <a:lnTo>
                    <a:pt x="2581784" y="1602738"/>
                  </a:lnTo>
                  <a:lnTo>
                    <a:pt x="2561844" y="1563497"/>
                  </a:lnTo>
                  <a:lnTo>
                    <a:pt x="2539601" y="1491158"/>
                  </a:lnTo>
                  <a:lnTo>
                    <a:pt x="2530869" y="1448960"/>
                  </a:lnTo>
                  <a:lnTo>
                    <a:pt x="2523728" y="1402746"/>
                  </a:lnTo>
                  <a:lnTo>
                    <a:pt x="2518176" y="1352520"/>
                  </a:lnTo>
                  <a:lnTo>
                    <a:pt x="2514213" y="1298285"/>
                  </a:lnTo>
                  <a:lnTo>
                    <a:pt x="2511836" y="1240043"/>
                  </a:lnTo>
                  <a:lnTo>
                    <a:pt x="2511044" y="1177798"/>
                  </a:lnTo>
                  <a:lnTo>
                    <a:pt x="2511815" y="1117824"/>
                  </a:lnTo>
                  <a:lnTo>
                    <a:pt x="2511836" y="1116230"/>
                  </a:lnTo>
                  <a:lnTo>
                    <a:pt x="2514184" y="1059273"/>
                  </a:lnTo>
                  <a:lnTo>
                    <a:pt x="2514210" y="1058648"/>
                  </a:lnTo>
                  <a:lnTo>
                    <a:pt x="2518176" y="1004876"/>
                  </a:lnTo>
                  <a:lnTo>
                    <a:pt x="2523728" y="955087"/>
                  </a:lnTo>
                  <a:lnTo>
                    <a:pt x="2530869" y="909221"/>
                  </a:lnTo>
                  <a:lnTo>
                    <a:pt x="2539601" y="867277"/>
                  </a:lnTo>
                  <a:lnTo>
                    <a:pt x="2549925" y="829252"/>
                  </a:lnTo>
                  <a:lnTo>
                    <a:pt x="2581784" y="755905"/>
                  </a:lnTo>
                  <a:lnTo>
                    <a:pt x="2607705" y="723782"/>
                  </a:lnTo>
                  <a:lnTo>
                    <a:pt x="2639615" y="698785"/>
                  </a:lnTo>
                  <a:lnTo>
                    <a:pt x="2677526" y="680922"/>
                  </a:lnTo>
                  <a:lnTo>
                    <a:pt x="2721449" y="670198"/>
                  </a:lnTo>
                  <a:lnTo>
                    <a:pt x="2771394" y="666623"/>
                  </a:lnTo>
                  <a:lnTo>
                    <a:pt x="3658347" y="666623"/>
                  </a:lnTo>
                  <a:lnTo>
                    <a:pt x="3651181" y="642071"/>
                  </a:lnTo>
                  <a:lnTo>
                    <a:pt x="3635962" y="596319"/>
                  </a:lnTo>
                  <a:lnTo>
                    <a:pt x="3619293" y="551989"/>
                  </a:lnTo>
                  <a:lnTo>
                    <a:pt x="3601173" y="509079"/>
                  </a:lnTo>
                  <a:lnTo>
                    <a:pt x="3581603" y="467591"/>
                  </a:lnTo>
                  <a:lnTo>
                    <a:pt x="3560583" y="427524"/>
                  </a:lnTo>
                  <a:lnTo>
                    <a:pt x="3538111" y="388878"/>
                  </a:lnTo>
                  <a:lnTo>
                    <a:pt x="3514189" y="351653"/>
                  </a:lnTo>
                  <a:lnTo>
                    <a:pt x="3488817" y="315849"/>
                  </a:lnTo>
                  <a:lnTo>
                    <a:pt x="3460326" y="279783"/>
                  </a:lnTo>
                  <a:lnTo>
                    <a:pt x="3430121" y="245903"/>
                  </a:lnTo>
                  <a:lnTo>
                    <a:pt x="3398203" y="214209"/>
                  </a:lnTo>
                  <a:lnTo>
                    <a:pt x="3364571" y="184700"/>
                  </a:lnTo>
                  <a:lnTo>
                    <a:pt x="3329225" y="157378"/>
                  </a:lnTo>
                  <a:lnTo>
                    <a:pt x="3292165" y="132241"/>
                  </a:lnTo>
                  <a:lnTo>
                    <a:pt x="3253391" y="109290"/>
                  </a:lnTo>
                  <a:lnTo>
                    <a:pt x="3212904" y="88525"/>
                  </a:lnTo>
                  <a:lnTo>
                    <a:pt x="3170703" y="69945"/>
                  </a:lnTo>
                  <a:lnTo>
                    <a:pt x="3126787" y="53552"/>
                  </a:lnTo>
                  <a:lnTo>
                    <a:pt x="3081158" y="39344"/>
                  </a:lnTo>
                  <a:lnTo>
                    <a:pt x="3033815" y="27322"/>
                  </a:lnTo>
                  <a:lnTo>
                    <a:pt x="2984759" y="17486"/>
                  </a:lnTo>
                  <a:lnTo>
                    <a:pt x="2933988" y="9836"/>
                  </a:lnTo>
                  <a:lnTo>
                    <a:pt x="2881504" y="4371"/>
                  </a:lnTo>
                  <a:lnTo>
                    <a:pt x="2827306" y="1092"/>
                  </a:lnTo>
                  <a:lnTo>
                    <a:pt x="2771394" y="0"/>
                  </a:lnTo>
                  <a:close/>
                </a:path>
                <a:path w="3723640" h="2359025">
                  <a:moveTo>
                    <a:pt x="3658347" y="666623"/>
                  </a:moveTo>
                  <a:lnTo>
                    <a:pt x="2771394" y="666623"/>
                  </a:lnTo>
                  <a:lnTo>
                    <a:pt x="2829395" y="671772"/>
                  </a:lnTo>
                  <a:lnTo>
                    <a:pt x="2879293" y="687292"/>
                  </a:lnTo>
                  <a:lnTo>
                    <a:pt x="2879163" y="687292"/>
                  </a:lnTo>
                  <a:lnTo>
                    <a:pt x="2920294" y="712928"/>
                  </a:lnTo>
                  <a:lnTo>
                    <a:pt x="2953168" y="748910"/>
                  </a:lnTo>
                  <a:lnTo>
                    <a:pt x="2977642" y="795147"/>
                  </a:lnTo>
                  <a:lnTo>
                    <a:pt x="2999884" y="867277"/>
                  </a:lnTo>
                  <a:lnTo>
                    <a:pt x="3008616" y="909221"/>
                  </a:lnTo>
                  <a:lnTo>
                    <a:pt x="3015757" y="955087"/>
                  </a:lnTo>
                  <a:lnTo>
                    <a:pt x="3021309" y="1004876"/>
                  </a:lnTo>
                  <a:lnTo>
                    <a:pt x="3025275" y="1058648"/>
                  </a:lnTo>
                  <a:lnTo>
                    <a:pt x="3027649" y="1116230"/>
                  </a:lnTo>
                  <a:lnTo>
                    <a:pt x="3028442" y="1177798"/>
                  </a:lnTo>
                  <a:lnTo>
                    <a:pt x="3027674" y="1238081"/>
                  </a:lnTo>
                  <a:lnTo>
                    <a:pt x="3027649" y="1240043"/>
                  </a:lnTo>
                  <a:lnTo>
                    <a:pt x="3025328" y="1296928"/>
                  </a:lnTo>
                  <a:lnTo>
                    <a:pt x="3025272" y="1298285"/>
                  </a:lnTo>
                  <a:lnTo>
                    <a:pt x="3021309" y="1352520"/>
                  </a:lnTo>
                  <a:lnTo>
                    <a:pt x="3015757" y="1402746"/>
                  </a:lnTo>
                  <a:lnTo>
                    <a:pt x="3008616" y="1448960"/>
                  </a:lnTo>
                  <a:lnTo>
                    <a:pt x="2999884" y="1491158"/>
                  </a:lnTo>
                  <a:lnTo>
                    <a:pt x="2989560" y="1529338"/>
                  </a:lnTo>
                  <a:lnTo>
                    <a:pt x="2953168" y="1609733"/>
                  </a:lnTo>
                  <a:lnTo>
                    <a:pt x="2920294" y="1645715"/>
                  </a:lnTo>
                  <a:lnTo>
                    <a:pt x="2879033" y="1671432"/>
                  </a:lnTo>
                  <a:lnTo>
                    <a:pt x="2829395" y="1686871"/>
                  </a:lnTo>
                  <a:lnTo>
                    <a:pt x="2771394" y="1692021"/>
                  </a:lnTo>
                  <a:lnTo>
                    <a:pt x="3658134" y="1692021"/>
                  </a:lnTo>
                  <a:lnTo>
                    <a:pt x="3677269" y="1619810"/>
                  </a:lnTo>
                  <a:lnTo>
                    <a:pt x="3688138" y="1569593"/>
                  </a:lnTo>
                  <a:lnTo>
                    <a:pt x="3697557" y="1517936"/>
                  </a:lnTo>
                  <a:lnTo>
                    <a:pt x="3705528" y="1464841"/>
                  </a:lnTo>
                  <a:lnTo>
                    <a:pt x="3712048" y="1410308"/>
                  </a:lnTo>
                  <a:lnTo>
                    <a:pt x="3717120" y="1354337"/>
                  </a:lnTo>
                  <a:lnTo>
                    <a:pt x="3720656" y="1298285"/>
                  </a:lnTo>
                  <a:lnTo>
                    <a:pt x="3722843" y="1240043"/>
                  </a:lnTo>
                  <a:lnTo>
                    <a:pt x="3722915" y="1238081"/>
                  </a:lnTo>
                  <a:lnTo>
                    <a:pt x="3723640" y="1177798"/>
                  </a:lnTo>
                  <a:lnTo>
                    <a:pt x="3722915" y="1117824"/>
                  </a:lnTo>
                  <a:lnTo>
                    <a:pt x="3720742" y="1059273"/>
                  </a:lnTo>
                  <a:lnTo>
                    <a:pt x="3717120" y="1002145"/>
                  </a:lnTo>
                  <a:lnTo>
                    <a:pt x="3712048" y="946440"/>
                  </a:lnTo>
                  <a:lnTo>
                    <a:pt x="3705528" y="892156"/>
                  </a:lnTo>
                  <a:lnTo>
                    <a:pt x="3697557" y="839295"/>
                  </a:lnTo>
                  <a:lnTo>
                    <a:pt x="3688138" y="787857"/>
                  </a:lnTo>
                  <a:lnTo>
                    <a:pt x="3677269" y="737840"/>
                  </a:lnTo>
                  <a:lnTo>
                    <a:pt x="3664950" y="689244"/>
                  </a:lnTo>
                  <a:lnTo>
                    <a:pt x="3658347" y="666623"/>
                  </a:lnTo>
                  <a:close/>
                </a:path>
                <a:path w="3723640" h="2359025">
                  <a:moveTo>
                    <a:pt x="1635191" y="590423"/>
                  </a:moveTo>
                  <a:lnTo>
                    <a:pt x="809498" y="590423"/>
                  </a:lnTo>
                  <a:lnTo>
                    <a:pt x="835167" y="593014"/>
                  </a:lnTo>
                  <a:lnTo>
                    <a:pt x="858266" y="600773"/>
                  </a:lnTo>
                  <a:lnTo>
                    <a:pt x="896747" y="631698"/>
                  </a:lnTo>
                  <a:lnTo>
                    <a:pt x="921781" y="681720"/>
                  </a:lnTo>
                  <a:lnTo>
                    <a:pt x="930148" y="749173"/>
                  </a:lnTo>
                  <a:lnTo>
                    <a:pt x="928101" y="790424"/>
                  </a:lnTo>
                  <a:lnTo>
                    <a:pt x="921961" y="832230"/>
                  </a:lnTo>
                  <a:lnTo>
                    <a:pt x="911727" y="874588"/>
                  </a:lnTo>
                  <a:lnTo>
                    <a:pt x="897400" y="917499"/>
                  </a:lnTo>
                  <a:lnTo>
                    <a:pt x="878980" y="960962"/>
                  </a:lnTo>
                  <a:lnTo>
                    <a:pt x="856467" y="1004976"/>
                  </a:lnTo>
                  <a:lnTo>
                    <a:pt x="829859" y="1049541"/>
                  </a:lnTo>
                  <a:lnTo>
                    <a:pt x="799159" y="1094656"/>
                  </a:lnTo>
                  <a:lnTo>
                    <a:pt x="764365" y="1140321"/>
                  </a:lnTo>
                  <a:lnTo>
                    <a:pt x="725478" y="1186534"/>
                  </a:lnTo>
                  <a:lnTo>
                    <a:pt x="682498" y="1233297"/>
                  </a:lnTo>
                  <a:lnTo>
                    <a:pt x="652748" y="1263935"/>
                  </a:lnTo>
                  <a:lnTo>
                    <a:pt x="621769" y="1294979"/>
                  </a:lnTo>
                  <a:lnTo>
                    <a:pt x="589562" y="1326430"/>
                  </a:lnTo>
                  <a:lnTo>
                    <a:pt x="556125" y="1358287"/>
                  </a:lnTo>
                  <a:lnTo>
                    <a:pt x="521459" y="1390551"/>
                  </a:lnTo>
                  <a:lnTo>
                    <a:pt x="485564" y="1423222"/>
                  </a:lnTo>
                  <a:lnTo>
                    <a:pt x="448439" y="1456300"/>
                  </a:lnTo>
                  <a:lnTo>
                    <a:pt x="410084" y="1489785"/>
                  </a:lnTo>
                  <a:lnTo>
                    <a:pt x="370499" y="1523677"/>
                  </a:lnTo>
                  <a:lnTo>
                    <a:pt x="329684" y="1557977"/>
                  </a:lnTo>
                  <a:lnTo>
                    <a:pt x="287639" y="1592684"/>
                  </a:lnTo>
                  <a:lnTo>
                    <a:pt x="244363" y="1627799"/>
                  </a:lnTo>
                  <a:lnTo>
                    <a:pt x="199857" y="1663322"/>
                  </a:lnTo>
                  <a:lnTo>
                    <a:pt x="154121" y="1699253"/>
                  </a:lnTo>
                  <a:lnTo>
                    <a:pt x="107153" y="1735592"/>
                  </a:lnTo>
                  <a:lnTo>
                    <a:pt x="58954" y="1772339"/>
                  </a:lnTo>
                  <a:lnTo>
                    <a:pt x="9525" y="1809496"/>
                  </a:lnTo>
                  <a:lnTo>
                    <a:pt x="9525" y="2339594"/>
                  </a:lnTo>
                  <a:lnTo>
                    <a:pt x="1650746" y="2339594"/>
                  </a:lnTo>
                  <a:lnTo>
                    <a:pt x="1650746" y="1771396"/>
                  </a:lnTo>
                  <a:lnTo>
                    <a:pt x="923798" y="1771396"/>
                  </a:lnTo>
                  <a:lnTo>
                    <a:pt x="967251" y="1743275"/>
                  </a:lnTo>
                  <a:lnTo>
                    <a:pt x="1009654" y="1714268"/>
                  </a:lnTo>
                  <a:lnTo>
                    <a:pt x="1051007" y="1684373"/>
                  </a:lnTo>
                  <a:lnTo>
                    <a:pt x="1091310" y="1653591"/>
                  </a:lnTo>
                  <a:lnTo>
                    <a:pt x="1130562" y="1621919"/>
                  </a:lnTo>
                  <a:lnTo>
                    <a:pt x="1168763" y="1589359"/>
                  </a:lnTo>
                  <a:lnTo>
                    <a:pt x="1205912" y="1555908"/>
                  </a:lnTo>
                  <a:lnTo>
                    <a:pt x="1242010" y="1521568"/>
                  </a:lnTo>
                  <a:lnTo>
                    <a:pt x="1277056" y="1486336"/>
                  </a:lnTo>
                  <a:lnTo>
                    <a:pt x="1311049" y="1450213"/>
                  </a:lnTo>
                  <a:lnTo>
                    <a:pt x="1343991" y="1413198"/>
                  </a:lnTo>
                  <a:lnTo>
                    <a:pt x="1375879" y="1375291"/>
                  </a:lnTo>
                  <a:lnTo>
                    <a:pt x="1406714" y="1336491"/>
                  </a:lnTo>
                  <a:lnTo>
                    <a:pt x="1436497" y="1296797"/>
                  </a:lnTo>
                  <a:lnTo>
                    <a:pt x="1466764" y="1253333"/>
                  </a:lnTo>
                  <a:lnTo>
                    <a:pt x="1494615" y="1209401"/>
                  </a:lnTo>
                  <a:lnTo>
                    <a:pt x="1520047" y="1165000"/>
                  </a:lnTo>
                  <a:lnTo>
                    <a:pt x="1543061" y="1120130"/>
                  </a:lnTo>
                  <a:lnTo>
                    <a:pt x="1563655" y="1074791"/>
                  </a:lnTo>
                  <a:lnTo>
                    <a:pt x="1581829" y="1028983"/>
                  </a:lnTo>
                  <a:lnTo>
                    <a:pt x="1597582" y="982706"/>
                  </a:lnTo>
                  <a:lnTo>
                    <a:pt x="1610913" y="935960"/>
                  </a:lnTo>
                  <a:lnTo>
                    <a:pt x="1621822" y="888745"/>
                  </a:lnTo>
                  <a:lnTo>
                    <a:pt x="1630308" y="841062"/>
                  </a:lnTo>
                  <a:lnTo>
                    <a:pt x="1636370" y="792909"/>
                  </a:lnTo>
                  <a:lnTo>
                    <a:pt x="1640008" y="744288"/>
                  </a:lnTo>
                  <a:lnTo>
                    <a:pt x="1641221" y="695198"/>
                  </a:lnTo>
                  <a:lnTo>
                    <a:pt x="1639659" y="640686"/>
                  </a:lnTo>
                  <a:lnTo>
                    <a:pt x="1635191" y="590423"/>
                  </a:lnTo>
                  <a:close/>
                </a:path>
                <a:path w="3723640" h="2359025">
                  <a:moveTo>
                    <a:pt x="857123" y="0"/>
                  </a:moveTo>
                  <a:lnTo>
                    <a:pt x="804121" y="1154"/>
                  </a:lnTo>
                  <a:lnTo>
                    <a:pt x="805919" y="1154"/>
                  </a:lnTo>
                  <a:lnTo>
                    <a:pt x="757404" y="4385"/>
                  </a:lnTo>
                  <a:lnTo>
                    <a:pt x="708956" y="9868"/>
                  </a:lnTo>
                  <a:lnTo>
                    <a:pt x="661448" y="17546"/>
                  </a:lnTo>
                  <a:lnTo>
                    <a:pt x="614882" y="27420"/>
                  </a:lnTo>
                  <a:lnTo>
                    <a:pt x="569256" y="39492"/>
                  </a:lnTo>
                  <a:lnTo>
                    <a:pt x="524571" y="53761"/>
                  </a:lnTo>
                  <a:lnTo>
                    <a:pt x="480826" y="70230"/>
                  </a:lnTo>
                  <a:lnTo>
                    <a:pt x="438023" y="88900"/>
                  </a:lnTo>
                  <a:lnTo>
                    <a:pt x="391553" y="112688"/>
                  </a:lnTo>
                  <a:lnTo>
                    <a:pt x="347190" y="139743"/>
                  </a:lnTo>
                  <a:lnTo>
                    <a:pt x="305269" y="169825"/>
                  </a:lnTo>
                  <a:lnTo>
                    <a:pt x="265461" y="203168"/>
                  </a:lnTo>
                  <a:lnTo>
                    <a:pt x="227880" y="239690"/>
                  </a:lnTo>
                  <a:lnTo>
                    <a:pt x="192528" y="279388"/>
                  </a:lnTo>
                  <a:lnTo>
                    <a:pt x="159408" y="322259"/>
                  </a:lnTo>
                  <a:lnTo>
                    <a:pt x="128524" y="368300"/>
                  </a:lnTo>
                  <a:lnTo>
                    <a:pt x="105808" y="407413"/>
                  </a:lnTo>
                  <a:lnTo>
                    <a:pt x="85287" y="448629"/>
                  </a:lnTo>
                  <a:lnTo>
                    <a:pt x="66958" y="491946"/>
                  </a:lnTo>
                  <a:lnTo>
                    <a:pt x="50915" y="537102"/>
                  </a:lnTo>
                  <a:lnTo>
                    <a:pt x="36877" y="584882"/>
                  </a:lnTo>
                  <a:lnTo>
                    <a:pt x="25123" y="634500"/>
                  </a:lnTo>
                  <a:lnTo>
                    <a:pt x="15559" y="686216"/>
                  </a:lnTo>
                  <a:lnTo>
                    <a:pt x="8184" y="740030"/>
                  </a:lnTo>
                  <a:lnTo>
                    <a:pt x="2998" y="795940"/>
                  </a:lnTo>
                  <a:lnTo>
                    <a:pt x="0" y="853948"/>
                  </a:lnTo>
                  <a:lnTo>
                    <a:pt x="682498" y="853948"/>
                  </a:lnTo>
                  <a:lnTo>
                    <a:pt x="680749" y="795940"/>
                  </a:lnTo>
                  <a:lnTo>
                    <a:pt x="680696" y="790424"/>
                  </a:lnTo>
                  <a:lnTo>
                    <a:pt x="684498" y="737663"/>
                  </a:lnTo>
                  <a:lnTo>
                    <a:pt x="694142" y="692338"/>
                  </a:lnTo>
                  <a:lnTo>
                    <a:pt x="709549" y="655574"/>
                  </a:lnTo>
                  <a:lnTo>
                    <a:pt x="752760" y="606710"/>
                  </a:lnTo>
                  <a:lnTo>
                    <a:pt x="809498" y="590423"/>
                  </a:lnTo>
                  <a:lnTo>
                    <a:pt x="1635191" y="590423"/>
                  </a:lnTo>
                  <a:lnTo>
                    <a:pt x="1634974" y="587988"/>
                  </a:lnTo>
                  <a:lnTo>
                    <a:pt x="1627207" y="537364"/>
                  </a:lnTo>
                  <a:lnTo>
                    <a:pt x="1627167" y="537102"/>
                  </a:lnTo>
                  <a:lnTo>
                    <a:pt x="1616238" y="488028"/>
                  </a:lnTo>
                  <a:lnTo>
                    <a:pt x="1602188" y="440766"/>
                  </a:lnTo>
                  <a:lnTo>
                    <a:pt x="1585017" y="395314"/>
                  </a:lnTo>
                  <a:lnTo>
                    <a:pt x="1564726" y="351673"/>
                  </a:lnTo>
                  <a:lnTo>
                    <a:pt x="1541315" y="309841"/>
                  </a:lnTo>
                  <a:lnTo>
                    <a:pt x="1514785" y="269819"/>
                  </a:lnTo>
                  <a:lnTo>
                    <a:pt x="1485137" y="231605"/>
                  </a:lnTo>
                  <a:lnTo>
                    <a:pt x="1452372" y="195199"/>
                  </a:lnTo>
                  <a:lnTo>
                    <a:pt x="1422013" y="166315"/>
                  </a:lnTo>
                  <a:lnTo>
                    <a:pt x="1389084" y="139743"/>
                  </a:lnTo>
                  <a:lnTo>
                    <a:pt x="1353585" y="115485"/>
                  </a:lnTo>
                  <a:lnTo>
                    <a:pt x="1315514" y="93538"/>
                  </a:lnTo>
                  <a:lnTo>
                    <a:pt x="1274872" y="73903"/>
                  </a:lnTo>
                  <a:lnTo>
                    <a:pt x="1231659" y="56579"/>
                  </a:lnTo>
                  <a:lnTo>
                    <a:pt x="1185873" y="41566"/>
                  </a:lnTo>
                  <a:lnTo>
                    <a:pt x="1137514" y="28864"/>
                  </a:lnTo>
                  <a:lnTo>
                    <a:pt x="1086583" y="18472"/>
                  </a:lnTo>
                  <a:lnTo>
                    <a:pt x="1033078" y="10390"/>
                  </a:lnTo>
                  <a:lnTo>
                    <a:pt x="977000" y="4617"/>
                  </a:lnTo>
                  <a:lnTo>
                    <a:pt x="918349" y="1154"/>
                  </a:lnTo>
                  <a:lnTo>
                    <a:pt x="857123" y="0"/>
                  </a:lnTo>
                  <a:close/>
                </a:path>
              </a:pathLst>
            </a:custGeom>
            <a:solidFill>
              <a:srgbClr val="F89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21150" y="4837175"/>
              <a:ext cx="3723640" cy="2359025"/>
            </a:xfrm>
            <a:custGeom>
              <a:avLst/>
              <a:gdLst/>
              <a:ahLst/>
              <a:cxnLst/>
              <a:rect l="l" t="t" r="r" b="b"/>
              <a:pathLst>
                <a:path w="3723640" h="2359025">
                  <a:moveTo>
                    <a:pt x="2771394" y="666623"/>
                  </a:moveTo>
                  <a:lnTo>
                    <a:pt x="2721449" y="670198"/>
                  </a:lnTo>
                  <a:lnTo>
                    <a:pt x="2677526" y="680922"/>
                  </a:lnTo>
                  <a:lnTo>
                    <a:pt x="2639615" y="698785"/>
                  </a:lnTo>
                  <a:lnTo>
                    <a:pt x="2607705" y="723782"/>
                  </a:lnTo>
                  <a:lnTo>
                    <a:pt x="2581784" y="755905"/>
                  </a:lnTo>
                  <a:lnTo>
                    <a:pt x="2561844" y="795147"/>
                  </a:lnTo>
                  <a:lnTo>
                    <a:pt x="2539601" y="867277"/>
                  </a:lnTo>
                  <a:lnTo>
                    <a:pt x="2530869" y="909221"/>
                  </a:lnTo>
                  <a:lnTo>
                    <a:pt x="2523728" y="955087"/>
                  </a:lnTo>
                  <a:lnTo>
                    <a:pt x="2518176" y="1004876"/>
                  </a:lnTo>
                  <a:lnTo>
                    <a:pt x="2514213" y="1058590"/>
                  </a:lnTo>
                  <a:lnTo>
                    <a:pt x="2511836" y="1116230"/>
                  </a:lnTo>
                  <a:lnTo>
                    <a:pt x="2511044" y="1177798"/>
                  </a:lnTo>
                  <a:lnTo>
                    <a:pt x="2511836" y="1240043"/>
                  </a:lnTo>
                  <a:lnTo>
                    <a:pt x="2514213" y="1298285"/>
                  </a:lnTo>
                  <a:lnTo>
                    <a:pt x="2518176" y="1352520"/>
                  </a:lnTo>
                  <a:lnTo>
                    <a:pt x="2523728" y="1402746"/>
                  </a:lnTo>
                  <a:lnTo>
                    <a:pt x="2530869" y="1448960"/>
                  </a:lnTo>
                  <a:lnTo>
                    <a:pt x="2539601" y="1491158"/>
                  </a:lnTo>
                  <a:lnTo>
                    <a:pt x="2549925" y="1529338"/>
                  </a:lnTo>
                  <a:lnTo>
                    <a:pt x="2581784" y="1602738"/>
                  </a:lnTo>
                  <a:lnTo>
                    <a:pt x="2607705" y="1634861"/>
                  </a:lnTo>
                  <a:lnTo>
                    <a:pt x="2639615" y="1659858"/>
                  </a:lnTo>
                  <a:lnTo>
                    <a:pt x="2677526" y="1677721"/>
                  </a:lnTo>
                  <a:lnTo>
                    <a:pt x="2721449" y="1688445"/>
                  </a:lnTo>
                  <a:lnTo>
                    <a:pt x="2771394" y="1692021"/>
                  </a:lnTo>
                  <a:lnTo>
                    <a:pt x="2829395" y="1686871"/>
                  </a:lnTo>
                  <a:lnTo>
                    <a:pt x="2879033" y="1671432"/>
                  </a:lnTo>
                  <a:lnTo>
                    <a:pt x="2920294" y="1645715"/>
                  </a:lnTo>
                  <a:lnTo>
                    <a:pt x="2953168" y="1609733"/>
                  </a:lnTo>
                  <a:lnTo>
                    <a:pt x="2977642" y="1563497"/>
                  </a:lnTo>
                  <a:lnTo>
                    <a:pt x="2999884" y="1491158"/>
                  </a:lnTo>
                  <a:lnTo>
                    <a:pt x="3008616" y="1448960"/>
                  </a:lnTo>
                  <a:lnTo>
                    <a:pt x="3015757" y="1402746"/>
                  </a:lnTo>
                  <a:lnTo>
                    <a:pt x="3021309" y="1352520"/>
                  </a:lnTo>
                  <a:lnTo>
                    <a:pt x="3025272" y="1298285"/>
                  </a:lnTo>
                  <a:lnTo>
                    <a:pt x="3027649" y="1240043"/>
                  </a:lnTo>
                  <a:lnTo>
                    <a:pt x="3028442" y="1177798"/>
                  </a:lnTo>
                  <a:lnTo>
                    <a:pt x="3027649" y="1116230"/>
                  </a:lnTo>
                  <a:lnTo>
                    <a:pt x="3025272" y="1058590"/>
                  </a:lnTo>
                  <a:lnTo>
                    <a:pt x="3021309" y="1004876"/>
                  </a:lnTo>
                  <a:lnTo>
                    <a:pt x="3015757" y="955087"/>
                  </a:lnTo>
                  <a:lnTo>
                    <a:pt x="3008616" y="909221"/>
                  </a:lnTo>
                  <a:lnTo>
                    <a:pt x="2999884" y="867277"/>
                  </a:lnTo>
                  <a:lnTo>
                    <a:pt x="2989560" y="829252"/>
                  </a:lnTo>
                  <a:lnTo>
                    <a:pt x="2953168" y="748910"/>
                  </a:lnTo>
                  <a:lnTo>
                    <a:pt x="2920294" y="712928"/>
                  </a:lnTo>
                  <a:lnTo>
                    <a:pt x="2879033" y="687211"/>
                  </a:lnTo>
                  <a:lnTo>
                    <a:pt x="2829395" y="671772"/>
                  </a:lnTo>
                  <a:lnTo>
                    <a:pt x="2771394" y="666623"/>
                  </a:lnTo>
                  <a:close/>
                </a:path>
                <a:path w="3723640" h="2359025">
                  <a:moveTo>
                    <a:pt x="2771394" y="0"/>
                  </a:moveTo>
                  <a:lnTo>
                    <a:pt x="2827306" y="1092"/>
                  </a:lnTo>
                  <a:lnTo>
                    <a:pt x="2881504" y="4371"/>
                  </a:lnTo>
                  <a:lnTo>
                    <a:pt x="2933988" y="9836"/>
                  </a:lnTo>
                  <a:lnTo>
                    <a:pt x="2984759" y="17486"/>
                  </a:lnTo>
                  <a:lnTo>
                    <a:pt x="3033815" y="27322"/>
                  </a:lnTo>
                  <a:lnTo>
                    <a:pt x="3081158" y="39344"/>
                  </a:lnTo>
                  <a:lnTo>
                    <a:pt x="3126787" y="53552"/>
                  </a:lnTo>
                  <a:lnTo>
                    <a:pt x="3170703" y="69945"/>
                  </a:lnTo>
                  <a:lnTo>
                    <a:pt x="3212904" y="88525"/>
                  </a:lnTo>
                  <a:lnTo>
                    <a:pt x="3253391" y="109290"/>
                  </a:lnTo>
                  <a:lnTo>
                    <a:pt x="3292165" y="132241"/>
                  </a:lnTo>
                  <a:lnTo>
                    <a:pt x="3329225" y="157378"/>
                  </a:lnTo>
                  <a:lnTo>
                    <a:pt x="3364571" y="184700"/>
                  </a:lnTo>
                  <a:lnTo>
                    <a:pt x="3398203" y="214209"/>
                  </a:lnTo>
                  <a:lnTo>
                    <a:pt x="3430121" y="245903"/>
                  </a:lnTo>
                  <a:lnTo>
                    <a:pt x="3460326" y="279783"/>
                  </a:lnTo>
                  <a:lnTo>
                    <a:pt x="3488817" y="315849"/>
                  </a:lnTo>
                  <a:lnTo>
                    <a:pt x="3514189" y="351653"/>
                  </a:lnTo>
                  <a:lnTo>
                    <a:pt x="3538111" y="388878"/>
                  </a:lnTo>
                  <a:lnTo>
                    <a:pt x="3560583" y="427524"/>
                  </a:lnTo>
                  <a:lnTo>
                    <a:pt x="3581603" y="467591"/>
                  </a:lnTo>
                  <a:lnTo>
                    <a:pt x="3601173" y="509079"/>
                  </a:lnTo>
                  <a:lnTo>
                    <a:pt x="3619293" y="551989"/>
                  </a:lnTo>
                  <a:lnTo>
                    <a:pt x="3635962" y="596319"/>
                  </a:lnTo>
                  <a:lnTo>
                    <a:pt x="3651181" y="642071"/>
                  </a:lnTo>
                  <a:lnTo>
                    <a:pt x="3664950" y="689244"/>
                  </a:lnTo>
                  <a:lnTo>
                    <a:pt x="3677269" y="737840"/>
                  </a:lnTo>
                  <a:lnTo>
                    <a:pt x="3688138" y="787857"/>
                  </a:lnTo>
                  <a:lnTo>
                    <a:pt x="3697557" y="839295"/>
                  </a:lnTo>
                  <a:lnTo>
                    <a:pt x="3705528" y="892156"/>
                  </a:lnTo>
                  <a:lnTo>
                    <a:pt x="3712048" y="946440"/>
                  </a:lnTo>
                  <a:lnTo>
                    <a:pt x="3717120" y="1002145"/>
                  </a:lnTo>
                  <a:lnTo>
                    <a:pt x="3720742" y="1059273"/>
                  </a:lnTo>
                  <a:lnTo>
                    <a:pt x="3722915" y="1117824"/>
                  </a:lnTo>
                  <a:lnTo>
                    <a:pt x="3723640" y="1177798"/>
                  </a:lnTo>
                  <a:lnTo>
                    <a:pt x="3722915" y="1238081"/>
                  </a:lnTo>
                  <a:lnTo>
                    <a:pt x="3720742" y="1296928"/>
                  </a:lnTo>
                  <a:lnTo>
                    <a:pt x="3717120" y="1354337"/>
                  </a:lnTo>
                  <a:lnTo>
                    <a:pt x="3712048" y="1410308"/>
                  </a:lnTo>
                  <a:lnTo>
                    <a:pt x="3705528" y="1464841"/>
                  </a:lnTo>
                  <a:lnTo>
                    <a:pt x="3697557" y="1517936"/>
                  </a:lnTo>
                  <a:lnTo>
                    <a:pt x="3688138" y="1569593"/>
                  </a:lnTo>
                  <a:lnTo>
                    <a:pt x="3677269" y="1619810"/>
                  </a:lnTo>
                  <a:lnTo>
                    <a:pt x="3664950" y="1668589"/>
                  </a:lnTo>
                  <a:lnTo>
                    <a:pt x="3651181" y="1715928"/>
                  </a:lnTo>
                  <a:lnTo>
                    <a:pt x="3635962" y="1761828"/>
                  </a:lnTo>
                  <a:lnTo>
                    <a:pt x="3619293" y="1806288"/>
                  </a:lnTo>
                  <a:lnTo>
                    <a:pt x="3601173" y="1849307"/>
                  </a:lnTo>
                  <a:lnTo>
                    <a:pt x="3581603" y="1890886"/>
                  </a:lnTo>
                  <a:lnTo>
                    <a:pt x="3560583" y="1931025"/>
                  </a:lnTo>
                  <a:lnTo>
                    <a:pt x="3538111" y="1969723"/>
                  </a:lnTo>
                  <a:lnTo>
                    <a:pt x="3514189" y="2006979"/>
                  </a:lnTo>
                  <a:lnTo>
                    <a:pt x="3488817" y="2042795"/>
                  </a:lnTo>
                  <a:lnTo>
                    <a:pt x="3460326" y="2078860"/>
                  </a:lnTo>
                  <a:lnTo>
                    <a:pt x="3430121" y="2112740"/>
                  </a:lnTo>
                  <a:lnTo>
                    <a:pt x="3398203" y="2144434"/>
                  </a:lnTo>
                  <a:lnTo>
                    <a:pt x="3364571" y="2173943"/>
                  </a:lnTo>
                  <a:lnTo>
                    <a:pt x="3329225" y="2201265"/>
                  </a:lnTo>
                  <a:lnTo>
                    <a:pt x="3292165" y="2226402"/>
                  </a:lnTo>
                  <a:lnTo>
                    <a:pt x="3253391" y="2249353"/>
                  </a:lnTo>
                  <a:lnTo>
                    <a:pt x="3212904" y="2270118"/>
                  </a:lnTo>
                  <a:lnTo>
                    <a:pt x="3170703" y="2288698"/>
                  </a:lnTo>
                  <a:lnTo>
                    <a:pt x="3126787" y="2305091"/>
                  </a:lnTo>
                  <a:lnTo>
                    <a:pt x="3081158" y="2319299"/>
                  </a:lnTo>
                  <a:lnTo>
                    <a:pt x="3033815" y="2331321"/>
                  </a:lnTo>
                  <a:lnTo>
                    <a:pt x="2984759" y="2341157"/>
                  </a:lnTo>
                  <a:lnTo>
                    <a:pt x="2933988" y="2348807"/>
                  </a:lnTo>
                  <a:lnTo>
                    <a:pt x="2881504" y="2354272"/>
                  </a:lnTo>
                  <a:lnTo>
                    <a:pt x="2827306" y="2357551"/>
                  </a:lnTo>
                  <a:lnTo>
                    <a:pt x="2771394" y="2358644"/>
                  </a:lnTo>
                  <a:lnTo>
                    <a:pt x="2715118" y="2357551"/>
                  </a:lnTo>
                  <a:lnTo>
                    <a:pt x="2660590" y="2354272"/>
                  </a:lnTo>
                  <a:lnTo>
                    <a:pt x="2607809" y="2348807"/>
                  </a:lnTo>
                  <a:lnTo>
                    <a:pt x="2556777" y="2341157"/>
                  </a:lnTo>
                  <a:lnTo>
                    <a:pt x="2507492" y="2331321"/>
                  </a:lnTo>
                  <a:lnTo>
                    <a:pt x="2459954" y="2319299"/>
                  </a:lnTo>
                  <a:lnTo>
                    <a:pt x="2414164" y="2305091"/>
                  </a:lnTo>
                  <a:lnTo>
                    <a:pt x="2370120" y="2288698"/>
                  </a:lnTo>
                  <a:lnTo>
                    <a:pt x="2327823" y="2270118"/>
                  </a:lnTo>
                  <a:lnTo>
                    <a:pt x="2287274" y="2249353"/>
                  </a:lnTo>
                  <a:lnTo>
                    <a:pt x="2248470" y="2226402"/>
                  </a:lnTo>
                  <a:lnTo>
                    <a:pt x="2211413" y="2201265"/>
                  </a:lnTo>
                  <a:lnTo>
                    <a:pt x="2176103" y="2173943"/>
                  </a:lnTo>
                  <a:lnTo>
                    <a:pt x="2142538" y="2144434"/>
                  </a:lnTo>
                  <a:lnTo>
                    <a:pt x="2110719" y="2112740"/>
                  </a:lnTo>
                  <a:lnTo>
                    <a:pt x="2080647" y="2078860"/>
                  </a:lnTo>
                  <a:lnTo>
                    <a:pt x="2052320" y="2042795"/>
                  </a:lnTo>
                  <a:lnTo>
                    <a:pt x="2027111" y="2006979"/>
                  </a:lnTo>
                  <a:lnTo>
                    <a:pt x="2003344" y="1969723"/>
                  </a:lnTo>
                  <a:lnTo>
                    <a:pt x="1981019" y="1931025"/>
                  </a:lnTo>
                  <a:lnTo>
                    <a:pt x="1960135" y="1890886"/>
                  </a:lnTo>
                  <a:lnTo>
                    <a:pt x="1940692" y="1849307"/>
                  </a:lnTo>
                  <a:lnTo>
                    <a:pt x="1922690" y="1806288"/>
                  </a:lnTo>
                  <a:lnTo>
                    <a:pt x="1906129" y="1761828"/>
                  </a:lnTo>
                  <a:lnTo>
                    <a:pt x="1891009" y="1715928"/>
                  </a:lnTo>
                  <a:lnTo>
                    <a:pt x="1877329" y="1668589"/>
                  </a:lnTo>
                  <a:lnTo>
                    <a:pt x="1865090" y="1619810"/>
                  </a:lnTo>
                  <a:lnTo>
                    <a:pt x="1854292" y="1569593"/>
                  </a:lnTo>
                  <a:lnTo>
                    <a:pt x="1844933" y="1517936"/>
                  </a:lnTo>
                  <a:lnTo>
                    <a:pt x="1837015" y="1464841"/>
                  </a:lnTo>
                  <a:lnTo>
                    <a:pt x="1830537" y="1410308"/>
                  </a:lnTo>
                  <a:lnTo>
                    <a:pt x="1825498" y="1354337"/>
                  </a:lnTo>
                  <a:lnTo>
                    <a:pt x="1821899" y="1296928"/>
                  </a:lnTo>
                  <a:lnTo>
                    <a:pt x="1819740" y="1238081"/>
                  </a:lnTo>
                  <a:lnTo>
                    <a:pt x="1819021" y="1177798"/>
                  </a:lnTo>
                  <a:lnTo>
                    <a:pt x="1819740" y="1117498"/>
                  </a:lnTo>
                  <a:lnTo>
                    <a:pt x="1821899" y="1058648"/>
                  </a:lnTo>
                  <a:lnTo>
                    <a:pt x="1825498" y="1001248"/>
                  </a:lnTo>
                  <a:lnTo>
                    <a:pt x="1830537" y="945296"/>
                  </a:lnTo>
                  <a:lnTo>
                    <a:pt x="1837015" y="890795"/>
                  </a:lnTo>
                  <a:lnTo>
                    <a:pt x="1844933" y="837743"/>
                  </a:lnTo>
                  <a:lnTo>
                    <a:pt x="1854292" y="786142"/>
                  </a:lnTo>
                  <a:lnTo>
                    <a:pt x="1865090" y="735992"/>
                  </a:lnTo>
                  <a:lnTo>
                    <a:pt x="1877329" y="687292"/>
                  </a:lnTo>
                  <a:lnTo>
                    <a:pt x="1891009" y="640043"/>
                  </a:lnTo>
                  <a:lnTo>
                    <a:pt x="1906129" y="594246"/>
                  </a:lnTo>
                  <a:lnTo>
                    <a:pt x="1922690" y="549900"/>
                  </a:lnTo>
                  <a:lnTo>
                    <a:pt x="1940692" y="507006"/>
                  </a:lnTo>
                  <a:lnTo>
                    <a:pt x="1960135" y="465565"/>
                  </a:lnTo>
                  <a:lnTo>
                    <a:pt x="1981019" y="425575"/>
                  </a:lnTo>
                  <a:lnTo>
                    <a:pt x="2003344" y="387039"/>
                  </a:lnTo>
                  <a:lnTo>
                    <a:pt x="2027111" y="349955"/>
                  </a:lnTo>
                  <a:lnTo>
                    <a:pt x="2052320" y="314325"/>
                  </a:lnTo>
                  <a:lnTo>
                    <a:pt x="2080647" y="278433"/>
                  </a:lnTo>
                  <a:lnTo>
                    <a:pt x="2110719" y="244716"/>
                  </a:lnTo>
                  <a:lnTo>
                    <a:pt x="2142538" y="213175"/>
                  </a:lnTo>
                  <a:lnTo>
                    <a:pt x="2176103" y="183809"/>
                  </a:lnTo>
                  <a:lnTo>
                    <a:pt x="2211413" y="156618"/>
                  </a:lnTo>
                  <a:lnTo>
                    <a:pt x="2248470" y="131603"/>
                  </a:lnTo>
                  <a:lnTo>
                    <a:pt x="2287274" y="108762"/>
                  </a:lnTo>
                  <a:lnTo>
                    <a:pt x="2327823" y="88098"/>
                  </a:lnTo>
                  <a:lnTo>
                    <a:pt x="2370120" y="69608"/>
                  </a:lnTo>
                  <a:lnTo>
                    <a:pt x="2414164" y="53293"/>
                  </a:lnTo>
                  <a:lnTo>
                    <a:pt x="2459954" y="39154"/>
                  </a:lnTo>
                  <a:lnTo>
                    <a:pt x="2507492" y="27190"/>
                  </a:lnTo>
                  <a:lnTo>
                    <a:pt x="2556777" y="17402"/>
                  </a:lnTo>
                  <a:lnTo>
                    <a:pt x="2607809" y="9788"/>
                  </a:lnTo>
                  <a:lnTo>
                    <a:pt x="2660590" y="4350"/>
                  </a:lnTo>
                  <a:lnTo>
                    <a:pt x="2715118" y="1087"/>
                  </a:lnTo>
                  <a:lnTo>
                    <a:pt x="2771394" y="0"/>
                  </a:lnTo>
                  <a:close/>
                </a:path>
                <a:path w="3723640" h="2359025">
                  <a:moveTo>
                    <a:pt x="857123" y="0"/>
                  </a:moveTo>
                  <a:lnTo>
                    <a:pt x="918349" y="1154"/>
                  </a:lnTo>
                  <a:lnTo>
                    <a:pt x="977000" y="4617"/>
                  </a:lnTo>
                  <a:lnTo>
                    <a:pt x="1033078" y="10390"/>
                  </a:lnTo>
                  <a:lnTo>
                    <a:pt x="1086583" y="18472"/>
                  </a:lnTo>
                  <a:lnTo>
                    <a:pt x="1137514" y="28864"/>
                  </a:lnTo>
                  <a:lnTo>
                    <a:pt x="1185873" y="41566"/>
                  </a:lnTo>
                  <a:lnTo>
                    <a:pt x="1231659" y="56579"/>
                  </a:lnTo>
                  <a:lnTo>
                    <a:pt x="1274872" y="73903"/>
                  </a:lnTo>
                  <a:lnTo>
                    <a:pt x="1315514" y="93538"/>
                  </a:lnTo>
                  <a:lnTo>
                    <a:pt x="1353585" y="115485"/>
                  </a:lnTo>
                  <a:lnTo>
                    <a:pt x="1389084" y="139743"/>
                  </a:lnTo>
                  <a:lnTo>
                    <a:pt x="1422013" y="166315"/>
                  </a:lnTo>
                  <a:lnTo>
                    <a:pt x="1452372" y="195199"/>
                  </a:lnTo>
                  <a:lnTo>
                    <a:pt x="1485137" y="231605"/>
                  </a:lnTo>
                  <a:lnTo>
                    <a:pt x="1514785" y="269819"/>
                  </a:lnTo>
                  <a:lnTo>
                    <a:pt x="1541315" y="309841"/>
                  </a:lnTo>
                  <a:lnTo>
                    <a:pt x="1564726" y="351673"/>
                  </a:lnTo>
                  <a:lnTo>
                    <a:pt x="1585017" y="395314"/>
                  </a:lnTo>
                  <a:lnTo>
                    <a:pt x="1602188" y="440766"/>
                  </a:lnTo>
                  <a:lnTo>
                    <a:pt x="1616238" y="488028"/>
                  </a:lnTo>
                  <a:lnTo>
                    <a:pt x="1627167" y="537102"/>
                  </a:lnTo>
                  <a:lnTo>
                    <a:pt x="1634974" y="587988"/>
                  </a:lnTo>
                  <a:lnTo>
                    <a:pt x="1639659" y="640686"/>
                  </a:lnTo>
                  <a:lnTo>
                    <a:pt x="1641221" y="695198"/>
                  </a:lnTo>
                  <a:lnTo>
                    <a:pt x="1640008" y="744288"/>
                  </a:lnTo>
                  <a:lnTo>
                    <a:pt x="1636370" y="792909"/>
                  </a:lnTo>
                  <a:lnTo>
                    <a:pt x="1630308" y="841062"/>
                  </a:lnTo>
                  <a:lnTo>
                    <a:pt x="1621822" y="888745"/>
                  </a:lnTo>
                  <a:lnTo>
                    <a:pt x="1610913" y="935960"/>
                  </a:lnTo>
                  <a:lnTo>
                    <a:pt x="1597582" y="982706"/>
                  </a:lnTo>
                  <a:lnTo>
                    <a:pt x="1581829" y="1028983"/>
                  </a:lnTo>
                  <a:lnTo>
                    <a:pt x="1563655" y="1074791"/>
                  </a:lnTo>
                  <a:lnTo>
                    <a:pt x="1543061" y="1120130"/>
                  </a:lnTo>
                  <a:lnTo>
                    <a:pt x="1520047" y="1165000"/>
                  </a:lnTo>
                  <a:lnTo>
                    <a:pt x="1494615" y="1209401"/>
                  </a:lnTo>
                  <a:lnTo>
                    <a:pt x="1466764" y="1253333"/>
                  </a:lnTo>
                  <a:lnTo>
                    <a:pt x="1436497" y="1296797"/>
                  </a:lnTo>
                  <a:lnTo>
                    <a:pt x="1406714" y="1336491"/>
                  </a:lnTo>
                  <a:lnTo>
                    <a:pt x="1375879" y="1375291"/>
                  </a:lnTo>
                  <a:lnTo>
                    <a:pt x="1343991" y="1413198"/>
                  </a:lnTo>
                  <a:lnTo>
                    <a:pt x="1311049" y="1450213"/>
                  </a:lnTo>
                  <a:lnTo>
                    <a:pt x="1277056" y="1486336"/>
                  </a:lnTo>
                  <a:lnTo>
                    <a:pt x="1242010" y="1521568"/>
                  </a:lnTo>
                  <a:lnTo>
                    <a:pt x="1205912" y="1555908"/>
                  </a:lnTo>
                  <a:lnTo>
                    <a:pt x="1168763" y="1589359"/>
                  </a:lnTo>
                  <a:lnTo>
                    <a:pt x="1130562" y="1621919"/>
                  </a:lnTo>
                  <a:lnTo>
                    <a:pt x="1091310" y="1653591"/>
                  </a:lnTo>
                  <a:lnTo>
                    <a:pt x="1051007" y="1684373"/>
                  </a:lnTo>
                  <a:lnTo>
                    <a:pt x="1009654" y="1714268"/>
                  </a:lnTo>
                  <a:lnTo>
                    <a:pt x="967251" y="1743275"/>
                  </a:lnTo>
                  <a:lnTo>
                    <a:pt x="923798" y="1771396"/>
                  </a:lnTo>
                  <a:lnTo>
                    <a:pt x="1650746" y="1771396"/>
                  </a:lnTo>
                  <a:lnTo>
                    <a:pt x="1650746" y="2339594"/>
                  </a:lnTo>
                  <a:lnTo>
                    <a:pt x="9525" y="2339594"/>
                  </a:lnTo>
                  <a:lnTo>
                    <a:pt x="9525" y="1809496"/>
                  </a:lnTo>
                  <a:lnTo>
                    <a:pt x="58954" y="1772339"/>
                  </a:lnTo>
                  <a:lnTo>
                    <a:pt x="107153" y="1735592"/>
                  </a:lnTo>
                  <a:lnTo>
                    <a:pt x="154121" y="1699253"/>
                  </a:lnTo>
                  <a:lnTo>
                    <a:pt x="199857" y="1663322"/>
                  </a:lnTo>
                  <a:lnTo>
                    <a:pt x="244363" y="1627799"/>
                  </a:lnTo>
                  <a:lnTo>
                    <a:pt x="287639" y="1592684"/>
                  </a:lnTo>
                  <a:lnTo>
                    <a:pt x="329684" y="1557977"/>
                  </a:lnTo>
                  <a:lnTo>
                    <a:pt x="370499" y="1523677"/>
                  </a:lnTo>
                  <a:lnTo>
                    <a:pt x="410084" y="1489785"/>
                  </a:lnTo>
                  <a:lnTo>
                    <a:pt x="448439" y="1456300"/>
                  </a:lnTo>
                  <a:lnTo>
                    <a:pt x="485564" y="1423222"/>
                  </a:lnTo>
                  <a:lnTo>
                    <a:pt x="521459" y="1390551"/>
                  </a:lnTo>
                  <a:lnTo>
                    <a:pt x="556125" y="1358287"/>
                  </a:lnTo>
                  <a:lnTo>
                    <a:pt x="589562" y="1326430"/>
                  </a:lnTo>
                  <a:lnTo>
                    <a:pt x="621769" y="1294979"/>
                  </a:lnTo>
                  <a:lnTo>
                    <a:pt x="652748" y="1263935"/>
                  </a:lnTo>
                  <a:lnTo>
                    <a:pt x="682498" y="1233297"/>
                  </a:lnTo>
                  <a:lnTo>
                    <a:pt x="725478" y="1186534"/>
                  </a:lnTo>
                  <a:lnTo>
                    <a:pt x="764365" y="1140321"/>
                  </a:lnTo>
                  <a:lnTo>
                    <a:pt x="799159" y="1094656"/>
                  </a:lnTo>
                  <a:lnTo>
                    <a:pt x="829859" y="1049541"/>
                  </a:lnTo>
                  <a:lnTo>
                    <a:pt x="856467" y="1004976"/>
                  </a:lnTo>
                  <a:lnTo>
                    <a:pt x="878980" y="960962"/>
                  </a:lnTo>
                  <a:lnTo>
                    <a:pt x="897400" y="917499"/>
                  </a:lnTo>
                  <a:lnTo>
                    <a:pt x="911727" y="874588"/>
                  </a:lnTo>
                  <a:lnTo>
                    <a:pt x="921961" y="832230"/>
                  </a:lnTo>
                  <a:lnTo>
                    <a:pt x="928101" y="790424"/>
                  </a:lnTo>
                  <a:lnTo>
                    <a:pt x="930148" y="749173"/>
                  </a:lnTo>
                  <a:lnTo>
                    <a:pt x="928054" y="713261"/>
                  </a:lnTo>
                  <a:lnTo>
                    <a:pt x="911342" y="654536"/>
                  </a:lnTo>
                  <a:lnTo>
                    <a:pt x="878792" y="613675"/>
                  </a:lnTo>
                  <a:lnTo>
                    <a:pt x="835167" y="593014"/>
                  </a:lnTo>
                  <a:lnTo>
                    <a:pt x="809498" y="590423"/>
                  </a:lnTo>
                  <a:lnTo>
                    <a:pt x="779450" y="594494"/>
                  </a:lnTo>
                  <a:lnTo>
                    <a:pt x="729452" y="627070"/>
                  </a:lnTo>
                  <a:lnTo>
                    <a:pt x="694142" y="692338"/>
                  </a:lnTo>
                  <a:lnTo>
                    <a:pt x="684498" y="737663"/>
                  </a:lnTo>
                  <a:lnTo>
                    <a:pt x="680616" y="791537"/>
                  </a:lnTo>
                  <a:lnTo>
                    <a:pt x="682498" y="853948"/>
                  </a:lnTo>
                  <a:lnTo>
                    <a:pt x="0" y="853948"/>
                  </a:lnTo>
                  <a:lnTo>
                    <a:pt x="2998" y="795940"/>
                  </a:lnTo>
                  <a:lnTo>
                    <a:pt x="8184" y="740030"/>
                  </a:lnTo>
                  <a:lnTo>
                    <a:pt x="15559" y="686216"/>
                  </a:lnTo>
                  <a:lnTo>
                    <a:pt x="25123" y="634500"/>
                  </a:lnTo>
                  <a:lnTo>
                    <a:pt x="36877" y="584882"/>
                  </a:lnTo>
                  <a:lnTo>
                    <a:pt x="50822" y="537364"/>
                  </a:lnTo>
                  <a:lnTo>
                    <a:pt x="66958" y="491946"/>
                  </a:lnTo>
                  <a:lnTo>
                    <a:pt x="85287" y="448629"/>
                  </a:lnTo>
                  <a:lnTo>
                    <a:pt x="105808" y="407413"/>
                  </a:lnTo>
                  <a:lnTo>
                    <a:pt x="128524" y="368300"/>
                  </a:lnTo>
                  <a:lnTo>
                    <a:pt x="159408" y="322259"/>
                  </a:lnTo>
                  <a:lnTo>
                    <a:pt x="192528" y="279388"/>
                  </a:lnTo>
                  <a:lnTo>
                    <a:pt x="227880" y="239690"/>
                  </a:lnTo>
                  <a:lnTo>
                    <a:pt x="265461" y="203168"/>
                  </a:lnTo>
                  <a:lnTo>
                    <a:pt x="305269" y="169825"/>
                  </a:lnTo>
                  <a:lnTo>
                    <a:pt x="347301" y="139664"/>
                  </a:lnTo>
                  <a:lnTo>
                    <a:pt x="391553" y="112688"/>
                  </a:lnTo>
                  <a:lnTo>
                    <a:pt x="438023" y="88900"/>
                  </a:lnTo>
                  <a:lnTo>
                    <a:pt x="480826" y="70230"/>
                  </a:lnTo>
                  <a:lnTo>
                    <a:pt x="524571" y="53761"/>
                  </a:lnTo>
                  <a:lnTo>
                    <a:pt x="569256" y="39492"/>
                  </a:lnTo>
                  <a:lnTo>
                    <a:pt x="614882" y="27420"/>
                  </a:lnTo>
                  <a:lnTo>
                    <a:pt x="661448" y="17546"/>
                  </a:lnTo>
                  <a:lnTo>
                    <a:pt x="708956" y="9868"/>
                  </a:lnTo>
                  <a:lnTo>
                    <a:pt x="757404" y="4385"/>
                  </a:lnTo>
                  <a:lnTo>
                    <a:pt x="806793" y="1096"/>
                  </a:lnTo>
                  <a:lnTo>
                    <a:pt x="857123" y="0"/>
                  </a:lnTo>
                  <a:close/>
                </a:path>
              </a:pathLst>
            </a:custGeom>
            <a:ln w="25400">
              <a:solidFill>
                <a:srgbClr val="F89E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476244" y="7662659"/>
            <a:ext cx="3568700" cy="2576830"/>
            <a:chOff x="3476244" y="7662659"/>
            <a:chExt cx="3568700" cy="257683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6244" y="7662659"/>
              <a:ext cx="3568446" cy="257632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581527" y="7714488"/>
              <a:ext cx="3364865" cy="2371725"/>
            </a:xfrm>
            <a:custGeom>
              <a:avLst/>
              <a:gdLst/>
              <a:ahLst/>
              <a:cxnLst/>
              <a:rect l="l" t="t" r="r" b="b"/>
              <a:pathLst>
                <a:path w="3364865" h="2371725">
                  <a:moveTo>
                    <a:pt x="3364865" y="50800"/>
                  </a:moveTo>
                  <a:lnTo>
                    <a:pt x="2288667" y="50800"/>
                  </a:lnTo>
                  <a:lnTo>
                    <a:pt x="2288667" y="711073"/>
                  </a:lnTo>
                  <a:lnTo>
                    <a:pt x="2625217" y="711073"/>
                  </a:lnTo>
                  <a:lnTo>
                    <a:pt x="2625217" y="2371344"/>
                  </a:lnTo>
                  <a:lnTo>
                    <a:pt x="3364865" y="2371344"/>
                  </a:lnTo>
                  <a:lnTo>
                    <a:pt x="3364865" y="50800"/>
                  </a:lnTo>
                  <a:close/>
                </a:path>
                <a:path w="3364865" h="2371725">
                  <a:moveTo>
                    <a:pt x="1635191" y="590423"/>
                  </a:moveTo>
                  <a:lnTo>
                    <a:pt x="809498" y="590423"/>
                  </a:lnTo>
                  <a:lnTo>
                    <a:pt x="835167" y="593014"/>
                  </a:lnTo>
                  <a:lnTo>
                    <a:pt x="858266" y="600773"/>
                  </a:lnTo>
                  <a:lnTo>
                    <a:pt x="896747" y="631698"/>
                  </a:lnTo>
                  <a:lnTo>
                    <a:pt x="921781" y="681720"/>
                  </a:lnTo>
                  <a:lnTo>
                    <a:pt x="930148" y="749173"/>
                  </a:lnTo>
                  <a:lnTo>
                    <a:pt x="928101" y="790424"/>
                  </a:lnTo>
                  <a:lnTo>
                    <a:pt x="921961" y="832230"/>
                  </a:lnTo>
                  <a:lnTo>
                    <a:pt x="911727" y="874588"/>
                  </a:lnTo>
                  <a:lnTo>
                    <a:pt x="897400" y="917499"/>
                  </a:lnTo>
                  <a:lnTo>
                    <a:pt x="878980" y="960962"/>
                  </a:lnTo>
                  <a:lnTo>
                    <a:pt x="856467" y="1004976"/>
                  </a:lnTo>
                  <a:lnTo>
                    <a:pt x="829859" y="1049541"/>
                  </a:lnTo>
                  <a:lnTo>
                    <a:pt x="799159" y="1094656"/>
                  </a:lnTo>
                  <a:lnTo>
                    <a:pt x="764365" y="1140321"/>
                  </a:lnTo>
                  <a:lnTo>
                    <a:pt x="725478" y="1186534"/>
                  </a:lnTo>
                  <a:lnTo>
                    <a:pt x="682498" y="1233297"/>
                  </a:lnTo>
                  <a:lnTo>
                    <a:pt x="652748" y="1263935"/>
                  </a:lnTo>
                  <a:lnTo>
                    <a:pt x="621769" y="1294979"/>
                  </a:lnTo>
                  <a:lnTo>
                    <a:pt x="589562" y="1326430"/>
                  </a:lnTo>
                  <a:lnTo>
                    <a:pt x="556125" y="1358287"/>
                  </a:lnTo>
                  <a:lnTo>
                    <a:pt x="521459" y="1390550"/>
                  </a:lnTo>
                  <a:lnTo>
                    <a:pt x="485564" y="1423220"/>
                  </a:lnTo>
                  <a:lnTo>
                    <a:pt x="448439" y="1456297"/>
                  </a:lnTo>
                  <a:lnTo>
                    <a:pt x="410084" y="1489781"/>
                  </a:lnTo>
                  <a:lnTo>
                    <a:pt x="370499" y="1523671"/>
                  </a:lnTo>
                  <a:lnTo>
                    <a:pt x="329684" y="1557969"/>
                  </a:lnTo>
                  <a:lnTo>
                    <a:pt x="287639" y="1592673"/>
                  </a:lnTo>
                  <a:lnTo>
                    <a:pt x="244363" y="1627785"/>
                  </a:lnTo>
                  <a:lnTo>
                    <a:pt x="199857" y="1663305"/>
                  </a:lnTo>
                  <a:lnTo>
                    <a:pt x="154121" y="1699231"/>
                  </a:lnTo>
                  <a:lnTo>
                    <a:pt x="107153" y="1735566"/>
                  </a:lnTo>
                  <a:lnTo>
                    <a:pt x="58954" y="1772308"/>
                  </a:lnTo>
                  <a:lnTo>
                    <a:pt x="9525" y="1809457"/>
                  </a:lnTo>
                  <a:lnTo>
                    <a:pt x="9525" y="2339594"/>
                  </a:lnTo>
                  <a:lnTo>
                    <a:pt x="1650746" y="2339594"/>
                  </a:lnTo>
                  <a:lnTo>
                    <a:pt x="1650746" y="1771370"/>
                  </a:lnTo>
                  <a:lnTo>
                    <a:pt x="923798" y="1771370"/>
                  </a:lnTo>
                  <a:lnTo>
                    <a:pt x="967251" y="1743255"/>
                  </a:lnTo>
                  <a:lnTo>
                    <a:pt x="1009654" y="1714252"/>
                  </a:lnTo>
                  <a:lnTo>
                    <a:pt x="1051007" y="1684361"/>
                  </a:lnTo>
                  <a:lnTo>
                    <a:pt x="1091310" y="1653581"/>
                  </a:lnTo>
                  <a:lnTo>
                    <a:pt x="1130562" y="1621912"/>
                  </a:lnTo>
                  <a:lnTo>
                    <a:pt x="1168763" y="1589354"/>
                  </a:lnTo>
                  <a:lnTo>
                    <a:pt x="1205912" y="1555905"/>
                  </a:lnTo>
                  <a:lnTo>
                    <a:pt x="1242010" y="1521566"/>
                  </a:lnTo>
                  <a:lnTo>
                    <a:pt x="1277056" y="1486335"/>
                  </a:lnTo>
                  <a:lnTo>
                    <a:pt x="1311049" y="1450213"/>
                  </a:lnTo>
                  <a:lnTo>
                    <a:pt x="1343991" y="1413198"/>
                  </a:lnTo>
                  <a:lnTo>
                    <a:pt x="1375879" y="1375291"/>
                  </a:lnTo>
                  <a:lnTo>
                    <a:pt x="1406714" y="1336491"/>
                  </a:lnTo>
                  <a:lnTo>
                    <a:pt x="1436497" y="1296797"/>
                  </a:lnTo>
                  <a:lnTo>
                    <a:pt x="1466764" y="1253333"/>
                  </a:lnTo>
                  <a:lnTo>
                    <a:pt x="1494615" y="1209401"/>
                  </a:lnTo>
                  <a:lnTo>
                    <a:pt x="1520047" y="1165000"/>
                  </a:lnTo>
                  <a:lnTo>
                    <a:pt x="1543061" y="1120130"/>
                  </a:lnTo>
                  <a:lnTo>
                    <a:pt x="1563655" y="1074791"/>
                  </a:lnTo>
                  <a:lnTo>
                    <a:pt x="1581829" y="1028983"/>
                  </a:lnTo>
                  <a:lnTo>
                    <a:pt x="1597582" y="982706"/>
                  </a:lnTo>
                  <a:lnTo>
                    <a:pt x="1610913" y="935960"/>
                  </a:lnTo>
                  <a:lnTo>
                    <a:pt x="1621822" y="888746"/>
                  </a:lnTo>
                  <a:lnTo>
                    <a:pt x="1630308" y="841062"/>
                  </a:lnTo>
                  <a:lnTo>
                    <a:pt x="1636370" y="792909"/>
                  </a:lnTo>
                  <a:lnTo>
                    <a:pt x="1640008" y="744288"/>
                  </a:lnTo>
                  <a:lnTo>
                    <a:pt x="1641221" y="695198"/>
                  </a:lnTo>
                  <a:lnTo>
                    <a:pt x="1639659" y="640686"/>
                  </a:lnTo>
                  <a:lnTo>
                    <a:pt x="1635191" y="590423"/>
                  </a:lnTo>
                  <a:close/>
                </a:path>
                <a:path w="3364865" h="2371725">
                  <a:moveTo>
                    <a:pt x="857123" y="0"/>
                  </a:moveTo>
                  <a:lnTo>
                    <a:pt x="804121" y="1154"/>
                  </a:lnTo>
                  <a:lnTo>
                    <a:pt x="805919" y="1154"/>
                  </a:lnTo>
                  <a:lnTo>
                    <a:pt x="757404" y="4385"/>
                  </a:lnTo>
                  <a:lnTo>
                    <a:pt x="708956" y="9868"/>
                  </a:lnTo>
                  <a:lnTo>
                    <a:pt x="661448" y="17546"/>
                  </a:lnTo>
                  <a:lnTo>
                    <a:pt x="614882" y="27420"/>
                  </a:lnTo>
                  <a:lnTo>
                    <a:pt x="569256" y="39492"/>
                  </a:lnTo>
                  <a:lnTo>
                    <a:pt x="524571" y="53761"/>
                  </a:lnTo>
                  <a:lnTo>
                    <a:pt x="480826" y="70230"/>
                  </a:lnTo>
                  <a:lnTo>
                    <a:pt x="438023" y="88900"/>
                  </a:lnTo>
                  <a:lnTo>
                    <a:pt x="391553" y="112688"/>
                  </a:lnTo>
                  <a:lnTo>
                    <a:pt x="347190" y="139743"/>
                  </a:lnTo>
                  <a:lnTo>
                    <a:pt x="305269" y="169825"/>
                  </a:lnTo>
                  <a:lnTo>
                    <a:pt x="265461" y="203168"/>
                  </a:lnTo>
                  <a:lnTo>
                    <a:pt x="227880" y="239690"/>
                  </a:lnTo>
                  <a:lnTo>
                    <a:pt x="192528" y="279388"/>
                  </a:lnTo>
                  <a:lnTo>
                    <a:pt x="159408" y="322259"/>
                  </a:lnTo>
                  <a:lnTo>
                    <a:pt x="128524" y="368300"/>
                  </a:lnTo>
                  <a:lnTo>
                    <a:pt x="105808" y="407413"/>
                  </a:lnTo>
                  <a:lnTo>
                    <a:pt x="85287" y="448629"/>
                  </a:lnTo>
                  <a:lnTo>
                    <a:pt x="66958" y="491946"/>
                  </a:lnTo>
                  <a:lnTo>
                    <a:pt x="50915" y="537102"/>
                  </a:lnTo>
                  <a:lnTo>
                    <a:pt x="36877" y="584882"/>
                  </a:lnTo>
                  <a:lnTo>
                    <a:pt x="25123" y="634500"/>
                  </a:lnTo>
                  <a:lnTo>
                    <a:pt x="15559" y="686216"/>
                  </a:lnTo>
                  <a:lnTo>
                    <a:pt x="8184" y="740030"/>
                  </a:lnTo>
                  <a:lnTo>
                    <a:pt x="2998" y="795940"/>
                  </a:lnTo>
                  <a:lnTo>
                    <a:pt x="0" y="853948"/>
                  </a:lnTo>
                  <a:lnTo>
                    <a:pt x="682498" y="853948"/>
                  </a:lnTo>
                  <a:lnTo>
                    <a:pt x="680749" y="795940"/>
                  </a:lnTo>
                  <a:lnTo>
                    <a:pt x="680696" y="790424"/>
                  </a:lnTo>
                  <a:lnTo>
                    <a:pt x="684498" y="737663"/>
                  </a:lnTo>
                  <a:lnTo>
                    <a:pt x="694142" y="692338"/>
                  </a:lnTo>
                  <a:lnTo>
                    <a:pt x="709549" y="655574"/>
                  </a:lnTo>
                  <a:lnTo>
                    <a:pt x="752760" y="606710"/>
                  </a:lnTo>
                  <a:lnTo>
                    <a:pt x="809498" y="590423"/>
                  </a:lnTo>
                  <a:lnTo>
                    <a:pt x="1635191" y="590423"/>
                  </a:lnTo>
                  <a:lnTo>
                    <a:pt x="1634974" y="587988"/>
                  </a:lnTo>
                  <a:lnTo>
                    <a:pt x="1627207" y="537364"/>
                  </a:lnTo>
                  <a:lnTo>
                    <a:pt x="1627167" y="537102"/>
                  </a:lnTo>
                  <a:lnTo>
                    <a:pt x="1616238" y="488028"/>
                  </a:lnTo>
                  <a:lnTo>
                    <a:pt x="1602188" y="440766"/>
                  </a:lnTo>
                  <a:lnTo>
                    <a:pt x="1585017" y="395314"/>
                  </a:lnTo>
                  <a:lnTo>
                    <a:pt x="1564726" y="351673"/>
                  </a:lnTo>
                  <a:lnTo>
                    <a:pt x="1541315" y="309841"/>
                  </a:lnTo>
                  <a:lnTo>
                    <a:pt x="1514785" y="269819"/>
                  </a:lnTo>
                  <a:lnTo>
                    <a:pt x="1485137" y="231605"/>
                  </a:lnTo>
                  <a:lnTo>
                    <a:pt x="1452372" y="195199"/>
                  </a:lnTo>
                  <a:lnTo>
                    <a:pt x="1422013" y="166315"/>
                  </a:lnTo>
                  <a:lnTo>
                    <a:pt x="1389084" y="139743"/>
                  </a:lnTo>
                  <a:lnTo>
                    <a:pt x="1353585" y="115485"/>
                  </a:lnTo>
                  <a:lnTo>
                    <a:pt x="1315514" y="93538"/>
                  </a:lnTo>
                  <a:lnTo>
                    <a:pt x="1274872" y="73903"/>
                  </a:lnTo>
                  <a:lnTo>
                    <a:pt x="1231659" y="56579"/>
                  </a:lnTo>
                  <a:lnTo>
                    <a:pt x="1185873" y="41566"/>
                  </a:lnTo>
                  <a:lnTo>
                    <a:pt x="1137514" y="28864"/>
                  </a:lnTo>
                  <a:lnTo>
                    <a:pt x="1086583" y="18472"/>
                  </a:lnTo>
                  <a:lnTo>
                    <a:pt x="1033078" y="10390"/>
                  </a:lnTo>
                  <a:lnTo>
                    <a:pt x="977000" y="4617"/>
                  </a:lnTo>
                  <a:lnTo>
                    <a:pt x="918349" y="1154"/>
                  </a:lnTo>
                  <a:lnTo>
                    <a:pt x="857123" y="0"/>
                  </a:lnTo>
                  <a:close/>
                </a:path>
              </a:pathLst>
            </a:custGeom>
            <a:solidFill>
              <a:srgbClr val="F89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81527" y="7714488"/>
              <a:ext cx="3364865" cy="2371725"/>
            </a:xfrm>
            <a:custGeom>
              <a:avLst/>
              <a:gdLst/>
              <a:ahLst/>
              <a:cxnLst/>
              <a:rect l="l" t="t" r="r" b="b"/>
              <a:pathLst>
                <a:path w="3364865" h="2371725">
                  <a:moveTo>
                    <a:pt x="2288667" y="50800"/>
                  </a:moveTo>
                  <a:lnTo>
                    <a:pt x="3364865" y="50800"/>
                  </a:lnTo>
                  <a:lnTo>
                    <a:pt x="3364865" y="2371344"/>
                  </a:lnTo>
                  <a:lnTo>
                    <a:pt x="2625217" y="2371344"/>
                  </a:lnTo>
                  <a:lnTo>
                    <a:pt x="2625217" y="711073"/>
                  </a:lnTo>
                  <a:lnTo>
                    <a:pt x="2288667" y="711073"/>
                  </a:lnTo>
                  <a:lnTo>
                    <a:pt x="2288667" y="50800"/>
                  </a:lnTo>
                  <a:close/>
                </a:path>
                <a:path w="3364865" h="2371725">
                  <a:moveTo>
                    <a:pt x="857123" y="0"/>
                  </a:moveTo>
                  <a:lnTo>
                    <a:pt x="918349" y="1154"/>
                  </a:lnTo>
                  <a:lnTo>
                    <a:pt x="977000" y="4617"/>
                  </a:lnTo>
                  <a:lnTo>
                    <a:pt x="1033078" y="10390"/>
                  </a:lnTo>
                  <a:lnTo>
                    <a:pt x="1086583" y="18472"/>
                  </a:lnTo>
                  <a:lnTo>
                    <a:pt x="1137514" y="28864"/>
                  </a:lnTo>
                  <a:lnTo>
                    <a:pt x="1185873" y="41566"/>
                  </a:lnTo>
                  <a:lnTo>
                    <a:pt x="1231659" y="56579"/>
                  </a:lnTo>
                  <a:lnTo>
                    <a:pt x="1274872" y="73903"/>
                  </a:lnTo>
                  <a:lnTo>
                    <a:pt x="1315514" y="93538"/>
                  </a:lnTo>
                  <a:lnTo>
                    <a:pt x="1353585" y="115485"/>
                  </a:lnTo>
                  <a:lnTo>
                    <a:pt x="1389084" y="139743"/>
                  </a:lnTo>
                  <a:lnTo>
                    <a:pt x="1422013" y="166315"/>
                  </a:lnTo>
                  <a:lnTo>
                    <a:pt x="1452372" y="195199"/>
                  </a:lnTo>
                  <a:lnTo>
                    <a:pt x="1485137" y="231605"/>
                  </a:lnTo>
                  <a:lnTo>
                    <a:pt x="1514785" y="269819"/>
                  </a:lnTo>
                  <a:lnTo>
                    <a:pt x="1541315" y="309841"/>
                  </a:lnTo>
                  <a:lnTo>
                    <a:pt x="1564726" y="351673"/>
                  </a:lnTo>
                  <a:lnTo>
                    <a:pt x="1585017" y="395314"/>
                  </a:lnTo>
                  <a:lnTo>
                    <a:pt x="1602188" y="440766"/>
                  </a:lnTo>
                  <a:lnTo>
                    <a:pt x="1616238" y="488028"/>
                  </a:lnTo>
                  <a:lnTo>
                    <a:pt x="1627167" y="537102"/>
                  </a:lnTo>
                  <a:lnTo>
                    <a:pt x="1634974" y="587988"/>
                  </a:lnTo>
                  <a:lnTo>
                    <a:pt x="1639659" y="640686"/>
                  </a:lnTo>
                  <a:lnTo>
                    <a:pt x="1641221" y="695198"/>
                  </a:lnTo>
                  <a:lnTo>
                    <a:pt x="1640008" y="744288"/>
                  </a:lnTo>
                  <a:lnTo>
                    <a:pt x="1636370" y="792909"/>
                  </a:lnTo>
                  <a:lnTo>
                    <a:pt x="1630308" y="841062"/>
                  </a:lnTo>
                  <a:lnTo>
                    <a:pt x="1621822" y="888746"/>
                  </a:lnTo>
                  <a:lnTo>
                    <a:pt x="1610913" y="935960"/>
                  </a:lnTo>
                  <a:lnTo>
                    <a:pt x="1597582" y="982706"/>
                  </a:lnTo>
                  <a:lnTo>
                    <a:pt x="1581829" y="1028983"/>
                  </a:lnTo>
                  <a:lnTo>
                    <a:pt x="1563655" y="1074791"/>
                  </a:lnTo>
                  <a:lnTo>
                    <a:pt x="1543061" y="1120130"/>
                  </a:lnTo>
                  <a:lnTo>
                    <a:pt x="1520047" y="1165000"/>
                  </a:lnTo>
                  <a:lnTo>
                    <a:pt x="1494615" y="1209401"/>
                  </a:lnTo>
                  <a:lnTo>
                    <a:pt x="1466764" y="1253333"/>
                  </a:lnTo>
                  <a:lnTo>
                    <a:pt x="1436497" y="1296797"/>
                  </a:lnTo>
                  <a:lnTo>
                    <a:pt x="1406714" y="1336491"/>
                  </a:lnTo>
                  <a:lnTo>
                    <a:pt x="1375879" y="1375291"/>
                  </a:lnTo>
                  <a:lnTo>
                    <a:pt x="1343991" y="1413198"/>
                  </a:lnTo>
                  <a:lnTo>
                    <a:pt x="1311049" y="1450213"/>
                  </a:lnTo>
                  <a:lnTo>
                    <a:pt x="1277056" y="1486335"/>
                  </a:lnTo>
                  <a:lnTo>
                    <a:pt x="1242010" y="1521566"/>
                  </a:lnTo>
                  <a:lnTo>
                    <a:pt x="1205912" y="1555905"/>
                  </a:lnTo>
                  <a:lnTo>
                    <a:pt x="1168763" y="1589354"/>
                  </a:lnTo>
                  <a:lnTo>
                    <a:pt x="1130562" y="1621912"/>
                  </a:lnTo>
                  <a:lnTo>
                    <a:pt x="1091310" y="1653581"/>
                  </a:lnTo>
                  <a:lnTo>
                    <a:pt x="1051007" y="1684361"/>
                  </a:lnTo>
                  <a:lnTo>
                    <a:pt x="1009654" y="1714252"/>
                  </a:lnTo>
                  <a:lnTo>
                    <a:pt x="967251" y="1743255"/>
                  </a:lnTo>
                  <a:lnTo>
                    <a:pt x="923798" y="1771370"/>
                  </a:lnTo>
                  <a:lnTo>
                    <a:pt x="1650746" y="1771370"/>
                  </a:lnTo>
                  <a:lnTo>
                    <a:pt x="1650746" y="2339594"/>
                  </a:lnTo>
                  <a:lnTo>
                    <a:pt x="9525" y="2339594"/>
                  </a:lnTo>
                  <a:lnTo>
                    <a:pt x="9525" y="1809457"/>
                  </a:lnTo>
                  <a:lnTo>
                    <a:pt x="58954" y="1772308"/>
                  </a:lnTo>
                  <a:lnTo>
                    <a:pt x="107153" y="1735566"/>
                  </a:lnTo>
                  <a:lnTo>
                    <a:pt x="154121" y="1699231"/>
                  </a:lnTo>
                  <a:lnTo>
                    <a:pt x="199857" y="1663305"/>
                  </a:lnTo>
                  <a:lnTo>
                    <a:pt x="244363" y="1627785"/>
                  </a:lnTo>
                  <a:lnTo>
                    <a:pt x="287639" y="1592673"/>
                  </a:lnTo>
                  <a:lnTo>
                    <a:pt x="329684" y="1557969"/>
                  </a:lnTo>
                  <a:lnTo>
                    <a:pt x="370499" y="1523671"/>
                  </a:lnTo>
                  <a:lnTo>
                    <a:pt x="410084" y="1489781"/>
                  </a:lnTo>
                  <a:lnTo>
                    <a:pt x="448439" y="1456297"/>
                  </a:lnTo>
                  <a:lnTo>
                    <a:pt x="485564" y="1423220"/>
                  </a:lnTo>
                  <a:lnTo>
                    <a:pt x="521459" y="1390550"/>
                  </a:lnTo>
                  <a:lnTo>
                    <a:pt x="556125" y="1358287"/>
                  </a:lnTo>
                  <a:lnTo>
                    <a:pt x="589562" y="1326430"/>
                  </a:lnTo>
                  <a:lnTo>
                    <a:pt x="621769" y="1294979"/>
                  </a:lnTo>
                  <a:lnTo>
                    <a:pt x="652748" y="1263935"/>
                  </a:lnTo>
                  <a:lnTo>
                    <a:pt x="682498" y="1233297"/>
                  </a:lnTo>
                  <a:lnTo>
                    <a:pt x="725478" y="1186534"/>
                  </a:lnTo>
                  <a:lnTo>
                    <a:pt x="764365" y="1140321"/>
                  </a:lnTo>
                  <a:lnTo>
                    <a:pt x="799159" y="1094656"/>
                  </a:lnTo>
                  <a:lnTo>
                    <a:pt x="829859" y="1049541"/>
                  </a:lnTo>
                  <a:lnTo>
                    <a:pt x="856467" y="1004976"/>
                  </a:lnTo>
                  <a:lnTo>
                    <a:pt x="878980" y="960962"/>
                  </a:lnTo>
                  <a:lnTo>
                    <a:pt x="897400" y="917499"/>
                  </a:lnTo>
                  <a:lnTo>
                    <a:pt x="911727" y="874588"/>
                  </a:lnTo>
                  <a:lnTo>
                    <a:pt x="921961" y="832230"/>
                  </a:lnTo>
                  <a:lnTo>
                    <a:pt x="928101" y="790424"/>
                  </a:lnTo>
                  <a:lnTo>
                    <a:pt x="930148" y="749173"/>
                  </a:lnTo>
                  <a:lnTo>
                    <a:pt x="928054" y="713261"/>
                  </a:lnTo>
                  <a:lnTo>
                    <a:pt x="911342" y="654536"/>
                  </a:lnTo>
                  <a:lnTo>
                    <a:pt x="878792" y="613675"/>
                  </a:lnTo>
                  <a:lnTo>
                    <a:pt x="835167" y="593014"/>
                  </a:lnTo>
                  <a:lnTo>
                    <a:pt x="809498" y="590423"/>
                  </a:lnTo>
                  <a:lnTo>
                    <a:pt x="779450" y="594494"/>
                  </a:lnTo>
                  <a:lnTo>
                    <a:pt x="729452" y="627070"/>
                  </a:lnTo>
                  <a:lnTo>
                    <a:pt x="694142" y="692338"/>
                  </a:lnTo>
                  <a:lnTo>
                    <a:pt x="684498" y="737663"/>
                  </a:lnTo>
                  <a:lnTo>
                    <a:pt x="680616" y="791537"/>
                  </a:lnTo>
                  <a:lnTo>
                    <a:pt x="682498" y="853948"/>
                  </a:lnTo>
                  <a:lnTo>
                    <a:pt x="0" y="853948"/>
                  </a:lnTo>
                  <a:lnTo>
                    <a:pt x="2998" y="795940"/>
                  </a:lnTo>
                  <a:lnTo>
                    <a:pt x="8184" y="740030"/>
                  </a:lnTo>
                  <a:lnTo>
                    <a:pt x="15559" y="686216"/>
                  </a:lnTo>
                  <a:lnTo>
                    <a:pt x="25123" y="634500"/>
                  </a:lnTo>
                  <a:lnTo>
                    <a:pt x="36877" y="584882"/>
                  </a:lnTo>
                  <a:lnTo>
                    <a:pt x="50822" y="537364"/>
                  </a:lnTo>
                  <a:lnTo>
                    <a:pt x="66958" y="491946"/>
                  </a:lnTo>
                  <a:lnTo>
                    <a:pt x="85287" y="448629"/>
                  </a:lnTo>
                  <a:lnTo>
                    <a:pt x="105808" y="407413"/>
                  </a:lnTo>
                  <a:lnTo>
                    <a:pt x="128524" y="368300"/>
                  </a:lnTo>
                  <a:lnTo>
                    <a:pt x="159408" y="322259"/>
                  </a:lnTo>
                  <a:lnTo>
                    <a:pt x="192528" y="279388"/>
                  </a:lnTo>
                  <a:lnTo>
                    <a:pt x="227880" y="239690"/>
                  </a:lnTo>
                  <a:lnTo>
                    <a:pt x="265461" y="203168"/>
                  </a:lnTo>
                  <a:lnTo>
                    <a:pt x="305269" y="169825"/>
                  </a:lnTo>
                  <a:lnTo>
                    <a:pt x="347301" y="139664"/>
                  </a:lnTo>
                  <a:lnTo>
                    <a:pt x="391553" y="112688"/>
                  </a:lnTo>
                  <a:lnTo>
                    <a:pt x="438023" y="88900"/>
                  </a:lnTo>
                  <a:lnTo>
                    <a:pt x="480826" y="70230"/>
                  </a:lnTo>
                  <a:lnTo>
                    <a:pt x="524571" y="53761"/>
                  </a:lnTo>
                  <a:lnTo>
                    <a:pt x="569256" y="39492"/>
                  </a:lnTo>
                  <a:lnTo>
                    <a:pt x="614882" y="27420"/>
                  </a:lnTo>
                  <a:lnTo>
                    <a:pt x="661448" y="17546"/>
                  </a:lnTo>
                  <a:lnTo>
                    <a:pt x="708956" y="9868"/>
                  </a:lnTo>
                  <a:lnTo>
                    <a:pt x="757404" y="4385"/>
                  </a:lnTo>
                  <a:lnTo>
                    <a:pt x="806793" y="1096"/>
                  </a:lnTo>
                  <a:lnTo>
                    <a:pt x="857123" y="0"/>
                  </a:lnTo>
                  <a:close/>
                </a:path>
              </a:pathLst>
            </a:custGeom>
            <a:ln w="25400">
              <a:solidFill>
                <a:srgbClr val="F89E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300" y="965834"/>
            <a:ext cx="2192020" cy="7772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755" y="1851024"/>
            <a:ext cx="185229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900937"/>
            <a:ext cx="5021580" cy="363220"/>
            <a:chOff x="1080820" y="900937"/>
            <a:chExt cx="5021580" cy="3632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900937"/>
              <a:ext cx="522223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2437" y="900937"/>
              <a:ext cx="2385060" cy="3627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3578" y="900937"/>
              <a:ext cx="2358771" cy="362711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820" y="1446529"/>
            <a:ext cx="1425067" cy="36271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68120" y="1886457"/>
            <a:ext cx="5422900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442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geração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oriundos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consumo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água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mineral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envasada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embalagens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plásticas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descartáveis.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43300"/>
              </a:lnSpc>
              <a:tabLst>
                <a:tab pos="342900" algn="l"/>
                <a:tab pos="894080" algn="l"/>
                <a:tab pos="1781810" algn="l"/>
                <a:tab pos="2291715" algn="l"/>
                <a:tab pos="2765425" algn="l"/>
                <a:tab pos="3145790" algn="l"/>
                <a:tab pos="3985260" algn="l"/>
                <a:tab pos="4409440" algn="l"/>
                <a:tab pos="5239385" algn="l"/>
              </a:tabLst>
            </a:pPr>
            <a:r>
              <a:rPr dirty="0" sz="1200" spc="-25">
                <a:latin typeface="Arial MT"/>
                <a:cs typeface="Arial MT"/>
              </a:rPr>
              <a:t>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dados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informados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neste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tema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são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fornecidos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pela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Secretaria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Administração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4456" y="3589029"/>
            <a:ext cx="4657087" cy="2377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4456" y="6363983"/>
            <a:ext cx="4657087" cy="237411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899413"/>
            <a:ext cx="5170805" cy="231775"/>
            <a:chOff x="1080820" y="899413"/>
            <a:chExt cx="5170805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899413"/>
              <a:ext cx="533400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4666" y="899413"/>
              <a:ext cx="1520063" cy="231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1197" y="899413"/>
              <a:ext cx="1500377" cy="23164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080820" y="1246885"/>
            <a:ext cx="909319" cy="231775"/>
            <a:chOff x="1080820" y="1246885"/>
            <a:chExt cx="909319" cy="231775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0820" y="1246885"/>
              <a:ext cx="909027" cy="2316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8489" y="1246885"/>
              <a:ext cx="91439" cy="231648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118920" y="1893061"/>
            <a:ext cx="5324475" cy="361315"/>
          </a:xfrm>
          <a:custGeom>
            <a:avLst/>
            <a:gdLst/>
            <a:ahLst/>
            <a:cxnLst/>
            <a:rect l="l" t="t" r="r" b="b"/>
            <a:pathLst>
              <a:path w="5324475" h="361314">
                <a:moveTo>
                  <a:pt x="4610989" y="0"/>
                </a:moveTo>
                <a:lnTo>
                  <a:pt x="3822776" y="0"/>
                </a:lnTo>
                <a:lnTo>
                  <a:pt x="3368624" y="0"/>
                </a:lnTo>
                <a:lnTo>
                  <a:pt x="1987626" y="0"/>
                </a:lnTo>
                <a:lnTo>
                  <a:pt x="1987626" y="1536"/>
                </a:lnTo>
                <a:lnTo>
                  <a:pt x="1987626" y="21336"/>
                </a:lnTo>
                <a:lnTo>
                  <a:pt x="1987626" y="341388"/>
                </a:lnTo>
                <a:lnTo>
                  <a:pt x="1987499" y="341388"/>
                </a:lnTo>
                <a:lnTo>
                  <a:pt x="1987499" y="21336"/>
                </a:lnTo>
                <a:lnTo>
                  <a:pt x="1987626" y="21336"/>
                </a:lnTo>
                <a:lnTo>
                  <a:pt x="1987626" y="1536"/>
                </a:lnTo>
                <a:lnTo>
                  <a:pt x="1987499" y="1536"/>
                </a:lnTo>
                <a:lnTo>
                  <a:pt x="1987499" y="0"/>
                </a:lnTo>
                <a:lnTo>
                  <a:pt x="519684" y="0"/>
                </a:lnTo>
                <a:lnTo>
                  <a:pt x="0" y="0"/>
                </a:lnTo>
                <a:lnTo>
                  <a:pt x="0" y="1536"/>
                </a:lnTo>
                <a:lnTo>
                  <a:pt x="0" y="21336"/>
                </a:lnTo>
                <a:lnTo>
                  <a:pt x="0" y="341388"/>
                </a:lnTo>
                <a:lnTo>
                  <a:pt x="0" y="361188"/>
                </a:lnTo>
                <a:lnTo>
                  <a:pt x="519633" y="361188"/>
                </a:lnTo>
                <a:lnTo>
                  <a:pt x="4610989" y="361188"/>
                </a:lnTo>
                <a:lnTo>
                  <a:pt x="4610989" y="341388"/>
                </a:lnTo>
                <a:lnTo>
                  <a:pt x="4610989" y="21336"/>
                </a:lnTo>
                <a:lnTo>
                  <a:pt x="4610989" y="1536"/>
                </a:lnTo>
                <a:lnTo>
                  <a:pt x="4610989" y="0"/>
                </a:lnTo>
                <a:close/>
              </a:path>
              <a:path w="5324475" h="361314">
                <a:moveTo>
                  <a:pt x="5324297" y="0"/>
                </a:moveTo>
                <a:lnTo>
                  <a:pt x="4611065" y="0"/>
                </a:lnTo>
                <a:lnTo>
                  <a:pt x="4611065" y="1536"/>
                </a:lnTo>
                <a:lnTo>
                  <a:pt x="4611065" y="21336"/>
                </a:lnTo>
                <a:lnTo>
                  <a:pt x="4611065" y="341388"/>
                </a:lnTo>
                <a:lnTo>
                  <a:pt x="4611065" y="361188"/>
                </a:lnTo>
                <a:lnTo>
                  <a:pt x="5324297" y="361188"/>
                </a:lnTo>
                <a:lnTo>
                  <a:pt x="5324297" y="341388"/>
                </a:lnTo>
                <a:lnTo>
                  <a:pt x="5324297" y="21336"/>
                </a:lnTo>
                <a:lnTo>
                  <a:pt x="5324297" y="1536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062532" y="1883917"/>
          <a:ext cx="5513705" cy="314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645"/>
                <a:gridCol w="1463040"/>
                <a:gridCol w="1372869"/>
                <a:gridCol w="454660"/>
                <a:gridCol w="765175"/>
                <a:gridCol w="792479"/>
              </a:tblGrid>
              <a:tr h="351155"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Código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07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Indicador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07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Meta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07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59055" indent="-5080">
                        <a:lnSpc>
                          <a:spcPts val="1270"/>
                        </a:lnSpc>
                        <a:spcBef>
                          <a:spcPts val="12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Meta 2021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37490" marR="43815" indent="-170815">
                        <a:lnSpc>
                          <a:spcPts val="1270"/>
                        </a:lnSpc>
                        <a:spcBef>
                          <a:spcPts val="1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Resultado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2075">
                    <a:solidFill>
                      <a:srgbClr val="F4AF8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 MT"/>
                          <a:cs typeface="Arial MT"/>
                        </a:rPr>
                        <a:t>4.1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8910" marR="180975">
                        <a:lnSpc>
                          <a:spcPct val="95800"/>
                        </a:lnSpc>
                        <a:spcBef>
                          <a:spcPts val="209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embalagens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descartáveis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1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mineral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26669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 marR="59690">
                        <a:lnSpc>
                          <a:spcPct val="95900"/>
                        </a:lnSpc>
                        <a:spcBef>
                          <a:spcPts val="84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plástica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731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9969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 MT"/>
                          <a:cs typeface="Arial MT"/>
                        </a:rPr>
                        <a:t>4.2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640" marR="53340">
                        <a:lnSpc>
                          <a:spcPct val="96100"/>
                        </a:lnSpc>
                        <a:spcBef>
                          <a:spcPts val="21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embalagens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retornáveis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mineral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 marR="59690">
                        <a:lnSpc>
                          <a:spcPct val="96000"/>
                        </a:lnSpc>
                        <a:spcBef>
                          <a:spcPts val="844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plástica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 MT"/>
                          <a:cs typeface="Arial MT"/>
                        </a:rPr>
                        <a:t>4.3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7010" marR="220979">
                        <a:lnSpc>
                          <a:spcPct val="96100"/>
                        </a:lnSpc>
                        <a:spcBef>
                          <a:spcPts val="21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mineral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embalagens descartáveis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 marR="59690" indent="-635">
                        <a:lnSpc>
                          <a:spcPct val="95900"/>
                        </a:lnSpc>
                        <a:spcBef>
                          <a:spcPts val="85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plástica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095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16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 MT"/>
                          <a:cs typeface="Arial MT"/>
                        </a:rPr>
                        <a:t>4.4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7010" marR="220979">
                        <a:lnSpc>
                          <a:spcPct val="95800"/>
                        </a:lnSpc>
                        <a:spcBef>
                          <a:spcPts val="21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mineral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embalagens retornáveis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 marR="59690" indent="-635">
                        <a:lnSpc>
                          <a:spcPct val="95900"/>
                        </a:lnSpc>
                        <a:spcBef>
                          <a:spcPts val="83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1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plástica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60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2095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003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1062532" y="5578423"/>
            <a:ext cx="5437505" cy="1745614"/>
            <a:chOff x="1062532" y="5578423"/>
            <a:chExt cx="5437505" cy="1745614"/>
          </a:xfrm>
        </p:grpSpPr>
        <p:sp>
          <p:nvSpPr>
            <p:cNvPr id="14" name="object 14" descr=""/>
            <p:cNvSpPr/>
            <p:nvPr/>
          </p:nvSpPr>
          <p:spPr>
            <a:xfrm>
              <a:off x="1062532" y="5578423"/>
              <a:ext cx="5437505" cy="694055"/>
            </a:xfrm>
            <a:custGeom>
              <a:avLst/>
              <a:gdLst/>
              <a:ahLst/>
              <a:cxnLst/>
              <a:rect l="l" t="t" r="r" b="b"/>
              <a:pathLst>
                <a:path w="5437505" h="694054">
                  <a:moveTo>
                    <a:pt x="5436997" y="0"/>
                  </a:moveTo>
                  <a:lnTo>
                    <a:pt x="0" y="0"/>
                  </a:lnTo>
                  <a:lnTo>
                    <a:pt x="0" y="347776"/>
                  </a:lnTo>
                  <a:lnTo>
                    <a:pt x="0" y="693724"/>
                  </a:lnTo>
                  <a:lnTo>
                    <a:pt x="5436997" y="693724"/>
                  </a:lnTo>
                  <a:lnTo>
                    <a:pt x="5436997" y="347776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7258" y="5926200"/>
              <a:ext cx="2235454" cy="23164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62532" y="6272148"/>
              <a:ext cx="5437505" cy="1051560"/>
            </a:xfrm>
            <a:custGeom>
              <a:avLst/>
              <a:gdLst/>
              <a:ahLst/>
              <a:cxnLst/>
              <a:rect l="l" t="t" r="r" b="b"/>
              <a:pathLst>
                <a:path w="5437505" h="1051559">
                  <a:moveTo>
                    <a:pt x="5436997" y="263664"/>
                  </a:moveTo>
                  <a:lnTo>
                    <a:pt x="0" y="263664"/>
                  </a:lnTo>
                  <a:lnTo>
                    <a:pt x="0" y="525780"/>
                  </a:lnTo>
                  <a:lnTo>
                    <a:pt x="0" y="789432"/>
                  </a:lnTo>
                  <a:lnTo>
                    <a:pt x="0" y="1051560"/>
                  </a:lnTo>
                  <a:lnTo>
                    <a:pt x="5436997" y="1051560"/>
                  </a:lnTo>
                  <a:lnTo>
                    <a:pt x="5436997" y="789432"/>
                  </a:lnTo>
                  <a:lnTo>
                    <a:pt x="5436997" y="525780"/>
                  </a:lnTo>
                  <a:lnTo>
                    <a:pt x="5436997" y="263664"/>
                  </a:lnTo>
                  <a:close/>
                </a:path>
                <a:path w="5437505" h="1051559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62532" y="5578423"/>
            <a:ext cx="5437505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11430">
              <a:lnSpc>
                <a:spcPct val="143800"/>
              </a:lnSpc>
            </a:pPr>
            <a:r>
              <a:rPr dirty="0" sz="1200">
                <a:latin typeface="Arial MT"/>
                <a:cs typeface="Arial MT"/>
              </a:rPr>
              <a:t>Desde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2020,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TRT4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disponibiliza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mais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água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envasada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embalagem </a:t>
            </a:r>
            <a:r>
              <a:rPr dirty="0" sz="1200">
                <a:latin typeface="Arial MT"/>
                <a:cs typeface="Arial MT"/>
              </a:rPr>
              <a:t>plástica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consumo,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retornável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uso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único,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consonância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>
                <a:latin typeface="Arial MT"/>
                <a:cs typeface="Arial MT"/>
              </a:rPr>
              <a:t>Política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Responsabilidade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Socioambiental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instituição.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062532" y="7323708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1"/>
                </a:lnTo>
                <a:lnTo>
                  <a:pt x="5436997" y="263651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53371" y="245250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953371" y="31522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953371" y="385204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953371" y="455168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2100453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9250" cy="239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3335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maior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eficiência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gestão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das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impressões,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tendo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vista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impacto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implantação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processos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administrativos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judiciais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eletrônicos.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2065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Monitorar</a:t>
            </a:r>
            <a:r>
              <a:rPr dirty="0" sz="1200" spc="3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indicadores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desse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pretende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gerar</a:t>
            </a:r>
            <a:r>
              <a:rPr dirty="0" sz="1200" spc="3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maior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eficiência</a:t>
            </a:r>
            <a:r>
              <a:rPr dirty="0" sz="1200" spc="3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nas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1200" spc="1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equipamentos</a:t>
            </a:r>
            <a:r>
              <a:rPr dirty="0" sz="1200" spc="1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suprimentos</a:t>
            </a:r>
            <a:r>
              <a:rPr dirty="0" sz="1200" spc="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dirty="0" sz="1200" spc="1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contratação</a:t>
            </a:r>
            <a:r>
              <a:rPr dirty="0" sz="1200" spc="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serviço</a:t>
            </a:r>
            <a:r>
              <a:rPr dirty="0" sz="1200" spc="1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terceirização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impressão,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quando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caso.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42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Tecnologia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Informação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Comunicações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(Setic)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Administração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4073651"/>
            <a:ext cx="4678807" cy="210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899413"/>
            <a:ext cx="3319779" cy="231775"/>
            <a:chOff x="1080820" y="899413"/>
            <a:chExt cx="3319779" cy="231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2894" y="899413"/>
              <a:ext cx="533400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666" y="899413"/>
              <a:ext cx="1095921" cy="231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0949" y="899413"/>
              <a:ext cx="91439" cy="231648"/>
            </a:xfrm>
            <a:prstGeom prst="rect">
              <a:avLst/>
            </a:prstGeom>
          </p:spPr>
        </p:pic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62532" y="1499107"/>
          <a:ext cx="5513705" cy="430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710"/>
                <a:gridCol w="1236344"/>
                <a:gridCol w="1226185"/>
                <a:gridCol w="763904"/>
                <a:gridCol w="790575"/>
                <a:gridCol w="819150"/>
              </a:tblGrid>
              <a:tr h="398145"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13995" marR="198755" indent="-50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7940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10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5.1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3520" marR="115570" indent="-1117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impressões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0" marR="35560" indent="-127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6.872.920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847.596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5.2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8575" marR="30480" indent="-190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equipamentos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impressão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0" marR="35560" indent="-1270">
                        <a:lnSpc>
                          <a:spcPct val="959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960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1.029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5.3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2710" marR="92710" indent="-31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per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capita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 marR="85725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per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capita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30%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1.668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214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5.4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4295" marR="77470" indent="2540">
                        <a:lnSpc>
                          <a:spcPct val="959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terceirização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impressão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1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3515" marR="131445" indent="-4318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8120" marR="143510" indent="-4318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062532" y="6371208"/>
            <a:ext cx="5437505" cy="2534920"/>
            <a:chOff x="1062532" y="6371208"/>
            <a:chExt cx="5437505" cy="2534920"/>
          </a:xfrm>
        </p:grpSpPr>
        <p:sp>
          <p:nvSpPr>
            <p:cNvPr id="10" name="object 10" descr=""/>
            <p:cNvSpPr/>
            <p:nvPr/>
          </p:nvSpPr>
          <p:spPr>
            <a:xfrm>
              <a:off x="1062532" y="6371208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7258" y="6718680"/>
              <a:ext cx="1805305" cy="2316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6584" y="6718680"/>
              <a:ext cx="533400" cy="23164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62532" y="7064628"/>
              <a:ext cx="5437505" cy="1841500"/>
            </a:xfrm>
            <a:custGeom>
              <a:avLst/>
              <a:gdLst/>
              <a:ahLst/>
              <a:cxnLst/>
              <a:rect l="l" t="t" r="r" b="b"/>
              <a:pathLst>
                <a:path w="5437505" h="1841500">
                  <a:moveTo>
                    <a:pt x="5436997" y="789825"/>
                  </a:moveTo>
                  <a:lnTo>
                    <a:pt x="0" y="789825"/>
                  </a:lnTo>
                  <a:lnTo>
                    <a:pt x="0" y="1051941"/>
                  </a:lnTo>
                  <a:lnTo>
                    <a:pt x="0" y="1315593"/>
                  </a:lnTo>
                  <a:lnTo>
                    <a:pt x="0" y="1577721"/>
                  </a:lnTo>
                  <a:lnTo>
                    <a:pt x="0" y="1841373"/>
                  </a:lnTo>
                  <a:lnTo>
                    <a:pt x="5436997" y="1841373"/>
                  </a:lnTo>
                  <a:lnTo>
                    <a:pt x="5436997" y="1577721"/>
                  </a:lnTo>
                  <a:lnTo>
                    <a:pt x="5436997" y="1315593"/>
                  </a:lnTo>
                  <a:lnTo>
                    <a:pt x="5436997" y="1051941"/>
                  </a:lnTo>
                  <a:lnTo>
                    <a:pt x="5436997" y="789825"/>
                  </a:lnTo>
                  <a:close/>
                </a:path>
                <a:path w="5437505" h="1841500">
                  <a:moveTo>
                    <a:pt x="5436997" y="525856"/>
                  </a:moveTo>
                  <a:lnTo>
                    <a:pt x="0" y="525856"/>
                  </a:lnTo>
                  <a:lnTo>
                    <a:pt x="0" y="789813"/>
                  </a:lnTo>
                  <a:lnTo>
                    <a:pt x="5436997" y="789813"/>
                  </a:lnTo>
                  <a:lnTo>
                    <a:pt x="5436997" y="525856"/>
                  </a:lnTo>
                  <a:close/>
                </a:path>
                <a:path w="5437505" h="1841500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0" y="525780"/>
                  </a:lnTo>
                  <a:lnTo>
                    <a:pt x="5436997" y="525780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062532" y="6371208"/>
            <a:ext cx="5437505" cy="279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1270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Apesar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5.1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5.3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terem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sido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cumpridas,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5.2,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trata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da </a:t>
            </a:r>
            <a:r>
              <a:rPr dirty="0" sz="1200">
                <a:latin typeface="Arial MT"/>
                <a:cs typeface="Arial MT"/>
              </a:rPr>
              <a:t>quantidade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equipamentos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impressão,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obteve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mesmo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desempenho. </a:t>
            </a:r>
            <a:r>
              <a:rPr dirty="0" sz="1200">
                <a:latin typeface="Arial MT"/>
                <a:cs typeface="Arial MT"/>
              </a:rPr>
              <a:t>Por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conta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projeto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redução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parque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impressoras,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havia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previsão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desfazimento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diversos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equipamentos,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contudo,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restrições </a:t>
            </a:r>
            <a:r>
              <a:rPr dirty="0" sz="1200">
                <a:latin typeface="Arial MT"/>
                <a:cs typeface="Arial MT"/>
              </a:rPr>
              <a:t>decorrentes</a:t>
            </a:r>
            <a:r>
              <a:rPr dirty="0" sz="1200" spc="8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remoto</a:t>
            </a:r>
            <a:r>
              <a:rPr dirty="0" sz="1200" spc="8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compulsório,</a:t>
            </a:r>
            <a:r>
              <a:rPr dirty="0" sz="1200" spc="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muitas</a:t>
            </a:r>
            <a:r>
              <a:rPr dirty="0" sz="1200" spc="48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doações</a:t>
            </a:r>
            <a:r>
              <a:rPr dirty="0" sz="1200" spc="4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80">
                <a:latin typeface="Arial MT"/>
                <a:cs typeface="Arial MT"/>
              </a:rPr>
              <a:t>  </a:t>
            </a:r>
            <a:r>
              <a:rPr dirty="0" sz="1200" spc="-10">
                <a:latin typeface="Arial MT"/>
                <a:cs typeface="Arial MT"/>
              </a:rPr>
              <a:t>foram </a:t>
            </a:r>
            <a:r>
              <a:rPr dirty="0" sz="1200">
                <a:latin typeface="Arial MT"/>
                <a:cs typeface="Arial MT"/>
              </a:rPr>
              <a:t>concretizadas,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atendida.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062532" y="8906002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41560" y="23394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41576" y="336055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7"/>
                </a:lnTo>
                <a:lnTo>
                  <a:pt x="7162" y="96096"/>
                </a:lnTo>
                <a:lnTo>
                  <a:pt x="0" y="140503"/>
                </a:lnTo>
                <a:lnTo>
                  <a:pt x="7165" y="184916"/>
                </a:lnTo>
                <a:lnTo>
                  <a:pt x="27114" y="223488"/>
                </a:lnTo>
                <a:lnTo>
                  <a:pt x="57533" y="253904"/>
                </a:lnTo>
                <a:lnTo>
                  <a:pt x="96114" y="273851"/>
                </a:lnTo>
                <a:lnTo>
                  <a:pt x="140508" y="281013"/>
                </a:lnTo>
                <a:lnTo>
                  <a:pt x="184922" y="273851"/>
                </a:lnTo>
                <a:lnTo>
                  <a:pt x="223496" y="253905"/>
                </a:lnTo>
                <a:lnTo>
                  <a:pt x="253917" y="223488"/>
                </a:lnTo>
                <a:lnTo>
                  <a:pt x="264367" y="203283"/>
                </a:lnTo>
                <a:lnTo>
                  <a:pt x="95440" y="203283"/>
                </a:lnTo>
                <a:lnTo>
                  <a:pt x="77752" y="185596"/>
                </a:lnTo>
                <a:lnTo>
                  <a:pt x="122798" y="140503"/>
                </a:lnTo>
                <a:lnTo>
                  <a:pt x="77728" y="95395"/>
                </a:lnTo>
                <a:lnTo>
                  <a:pt x="95433" y="77708"/>
                </a:lnTo>
                <a:lnTo>
                  <a:pt x="264385" y="77708"/>
                </a:lnTo>
                <a:lnTo>
                  <a:pt x="253961" y="57537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1"/>
                </a:moveTo>
                <a:lnTo>
                  <a:pt x="95427" y="203283"/>
                </a:lnTo>
                <a:lnTo>
                  <a:pt x="185609" y="203283"/>
                </a:lnTo>
                <a:lnTo>
                  <a:pt x="140514" y="158181"/>
                </a:lnTo>
                <a:close/>
              </a:path>
              <a:path w="281304" h="281304">
                <a:moveTo>
                  <a:pt x="264385" y="77708"/>
                </a:moveTo>
                <a:lnTo>
                  <a:pt x="185609" y="77708"/>
                </a:lnTo>
                <a:lnTo>
                  <a:pt x="203296" y="95395"/>
                </a:lnTo>
                <a:lnTo>
                  <a:pt x="158216" y="140503"/>
                </a:lnTo>
                <a:lnTo>
                  <a:pt x="203296" y="185596"/>
                </a:lnTo>
                <a:lnTo>
                  <a:pt x="185609" y="203283"/>
                </a:lnTo>
                <a:lnTo>
                  <a:pt x="264367" y="203283"/>
                </a:lnTo>
                <a:lnTo>
                  <a:pt x="273867" y="184916"/>
                </a:lnTo>
                <a:lnTo>
                  <a:pt x="281032" y="140503"/>
                </a:lnTo>
                <a:lnTo>
                  <a:pt x="273888" y="96096"/>
                </a:lnTo>
                <a:lnTo>
                  <a:pt x="264385" y="77708"/>
                </a:lnTo>
                <a:close/>
              </a:path>
              <a:path w="281304" h="281304">
                <a:moveTo>
                  <a:pt x="185609" y="77708"/>
                </a:moveTo>
                <a:lnTo>
                  <a:pt x="95433" y="77708"/>
                </a:lnTo>
                <a:lnTo>
                  <a:pt x="140513" y="122816"/>
                </a:lnTo>
                <a:lnTo>
                  <a:pt x="185609" y="777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941560" y="438150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41588" y="531482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2962021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6710" cy="2127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tema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objetiva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monitoramento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gastos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energia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elétrica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para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seja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verificada</a:t>
            </a:r>
            <a:r>
              <a:rPr dirty="0" sz="1200" spc="2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possibilidade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eventuais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ajustes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contratuais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>
                <a:latin typeface="Arial MT"/>
                <a:cs typeface="Arial MT"/>
              </a:rPr>
              <a:t>concessionária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energia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visando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à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maior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eficiência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gasto.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considerados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todos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edifícios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unidades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compõem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órgão.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7620">
              <a:lnSpc>
                <a:spcPct val="1435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1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1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Administração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(SA)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Projetos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(Sempro).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456" y="3832742"/>
            <a:ext cx="4657087" cy="23778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455" y="6606024"/>
            <a:ext cx="4656329" cy="219724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899413"/>
            <a:ext cx="3863975" cy="231775"/>
            <a:chOff x="1080820" y="899413"/>
            <a:chExt cx="3863975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899413"/>
              <a:ext cx="2101469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8733" y="899413"/>
              <a:ext cx="91439" cy="231648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118920" y="1547113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480058" y="0"/>
                </a:moveTo>
                <a:lnTo>
                  <a:pt x="563880" y="0"/>
                </a:lnTo>
                <a:lnTo>
                  <a:pt x="0" y="0"/>
                </a:lnTo>
                <a:lnTo>
                  <a:pt x="0" y="19812"/>
                </a:lnTo>
                <a:lnTo>
                  <a:pt x="0" y="368808"/>
                </a:lnTo>
                <a:lnTo>
                  <a:pt x="0" y="388620"/>
                </a:lnTo>
                <a:lnTo>
                  <a:pt x="0" y="390144"/>
                </a:lnTo>
                <a:lnTo>
                  <a:pt x="563829" y="390144"/>
                </a:lnTo>
                <a:lnTo>
                  <a:pt x="1480058" y="390144"/>
                </a:lnTo>
                <a:lnTo>
                  <a:pt x="1480058" y="388620"/>
                </a:lnTo>
                <a:lnTo>
                  <a:pt x="1480058" y="368808"/>
                </a:lnTo>
                <a:lnTo>
                  <a:pt x="1480058" y="19812"/>
                </a:lnTo>
                <a:lnTo>
                  <a:pt x="1480058" y="12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9812"/>
                </a:lnTo>
                <a:lnTo>
                  <a:pt x="4548581" y="368808"/>
                </a:lnTo>
                <a:lnTo>
                  <a:pt x="4548505" y="19812"/>
                </a:lnTo>
                <a:lnTo>
                  <a:pt x="4548581" y="12"/>
                </a:lnTo>
                <a:lnTo>
                  <a:pt x="3594227" y="0"/>
                </a:lnTo>
                <a:lnTo>
                  <a:pt x="2638374" y="0"/>
                </a:lnTo>
                <a:lnTo>
                  <a:pt x="1480134" y="0"/>
                </a:lnTo>
                <a:lnTo>
                  <a:pt x="1480134" y="19812"/>
                </a:lnTo>
                <a:lnTo>
                  <a:pt x="1480134" y="368808"/>
                </a:lnTo>
                <a:lnTo>
                  <a:pt x="1480134" y="388620"/>
                </a:lnTo>
                <a:lnTo>
                  <a:pt x="1480134" y="390144"/>
                </a:lnTo>
                <a:lnTo>
                  <a:pt x="2638374" y="390144"/>
                </a:lnTo>
                <a:lnTo>
                  <a:pt x="3594176" y="390144"/>
                </a:lnTo>
                <a:lnTo>
                  <a:pt x="4548505" y="390144"/>
                </a:lnTo>
                <a:lnTo>
                  <a:pt x="4548505" y="388620"/>
                </a:lnTo>
                <a:lnTo>
                  <a:pt x="4548581" y="390144"/>
                </a:lnTo>
                <a:lnTo>
                  <a:pt x="5324297" y="390144"/>
                </a:lnTo>
                <a:lnTo>
                  <a:pt x="5324297" y="388620"/>
                </a:lnTo>
                <a:lnTo>
                  <a:pt x="5324297" y="368808"/>
                </a:lnTo>
                <a:lnTo>
                  <a:pt x="5324297" y="19812"/>
                </a:lnTo>
                <a:lnTo>
                  <a:pt x="5324297" y="12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62532" y="1537969"/>
          <a:ext cx="5513705" cy="597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/>
                <a:gridCol w="891540"/>
                <a:gridCol w="1171574"/>
                <a:gridCol w="955675"/>
                <a:gridCol w="953135"/>
                <a:gridCol w="834389"/>
              </a:tblGrid>
              <a:tr h="389890"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112395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</a:tr>
              <a:tr h="92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4455" marR="76835" indent="-1905">
                        <a:lnSpc>
                          <a:spcPts val="138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energia elétrica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915" marR="64769" indent="1270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6.776.263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1270">
                        <a:lnSpc>
                          <a:spcPts val="141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588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4.170.289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635">
                        <a:lnSpc>
                          <a:spcPts val="141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kWh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588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 marR="60960" indent="-1270">
                        <a:lnSpc>
                          <a:spcPct val="95900"/>
                        </a:lnSpc>
                        <a:spcBef>
                          <a:spcPts val="91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energia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557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915" marR="64769" indent="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38,82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15265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kWh/m²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23,32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13995">
                        <a:lnSpc>
                          <a:spcPts val="141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kWh/m²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70485" indent="-11430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energia elétrica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085" marR="24765" indent="-317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reajuste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tarifário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384" marR="23495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6.234.162,00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115" marR="23495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4.176.131,47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 marR="60960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energia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085" marR="24765" indent="-317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reajuste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tarifário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35,26/m²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23,35/m²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3345" marR="86360" indent="-317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Uso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energia alternativa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marR="227965" indent="-4445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227329" indent="-4445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6.6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 marR="36195" indent="-149860">
                        <a:lnSpc>
                          <a:spcPts val="138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Negociação tarifária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 marR="26670" indent="254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Revisar,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anualmente,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demanda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contratada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fornecimento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elétrica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média</a:t>
                      </a:r>
                      <a:r>
                        <a:rPr dirty="0" sz="12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tensão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Sim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Sim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062532" y="8063229"/>
            <a:ext cx="5437505" cy="1483360"/>
            <a:chOff x="1062532" y="8063229"/>
            <a:chExt cx="5437505" cy="1483360"/>
          </a:xfrm>
        </p:grpSpPr>
        <p:sp>
          <p:nvSpPr>
            <p:cNvPr id="10" name="object 10" descr=""/>
            <p:cNvSpPr/>
            <p:nvPr/>
          </p:nvSpPr>
          <p:spPr>
            <a:xfrm>
              <a:off x="1062532" y="8063242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7459"/>
                  </a:lnTo>
                  <a:lnTo>
                    <a:pt x="0" y="693407"/>
                  </a:lnTo>
                  <a:lnTo>
                    <a:pt x="5436997" y="693407"/>
                  </a:lnTo>
                  <a:lnTo>
                    <a:pt x="5436997" y="347459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7258" y="8410701"/>
              <a:ext cx="2235454" cy="2316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62532" y="8756649"/>
              <a:ext cx="5437505" cy="789940"/>
            </a:xfrm>
            <a:custGeom>
              <a:avLst/>
              <a:gdLst/>
              <a:ahLst/>
              <a:cxnLst/>
              <a:rect l="l" t="t" r="r" b="b"/>
              <a:pathLst>
                <a:path w="5437505" h="789940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0" y="525729"/>
                  </a:lnTo>
                  <a:lnTo>
                    <a:pt x="0" y="789381"/>
                  </a:lnTo>
                  <a:lnTo>
                    <a:pt x="5436997" y="789381"/>
                  </a:lnTo>
                  <a:lnTo>
                    <a:pt x="5436997" y="525780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62532" y="8063229"/>
            <a:ext cx="5437505" cy="174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200">
              <a:latin typeface="Times New Roman"/>
              <a:cs typeface="Times New Roman"/>
            </a:endParaRPr>
          </a:p>
          <a:p>
            <a:pPr marL="17780" marR="13970">
              <a:lnSpc>
                <a:spcPct val="1433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3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Energia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Elétrica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atingidas,</a:t>
            </a:r>
            <a:r>
              <a:rPr dirty="0" sz="1200" spc="3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auxiliadas</a:t>
            </a:r>
            <a:r>
              <a:rPr dirty="0" sz="1200" spc="3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pela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remoto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compulsório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2021.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62532" y="9546031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8"/>
                </a:lnTo>
                <a:lnTo>
                  <a:pt x="5436997" y="262128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10" y="225184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5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22510" y="31852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2510" y="403098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922510" y="478917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22538" y="545960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922510" y="656831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2604389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2900" cy="2127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consumo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água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esgoto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seja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verificada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possibilidade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eventuais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ajustes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efetividade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ações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sustentabilidade.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considerados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todos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edifícios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unidades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compõem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órgão.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35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Administração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3810380"/>
            <a:ext cx="4678680" cy="22421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005" y="6408800"/>
            <a:ext cx="4678680" cy="22421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899413"/>
            <a:ext cx="3673094" cy="23164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62532" y="1509013"/>
          <a:ext cx="5513705" cy="344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345"/>
                <a:gridCol w="943610"/>
                <a:gridCol w="1327150"/>
                <a:gridCol w="876299"/>
                <a:gridCol w="847725"/>
                <a:gridCol w="839470"/>
              </a:tblGrid>
              <a:tr h="408305"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4889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9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7.1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2735" marR="41910" indent="-2641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água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 marR="62230" indent="-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2%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37.254m³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476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16.597m³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7.2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41910" indent="-228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 marR="62230" indent="-63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2%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0,21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m³/m²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4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0,09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m³/m²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7.3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35" marR="104775" indent="-200025">
                        <a:lnSpc>
                          <a:spcPts val="1380"/>
                        </a:lnSpc>
                        <a:spcBef>
                          <a:spcPts val="10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água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9530" marR="5080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reajuste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tarifário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46355" indent="284480">
                        <a:lnSpc>
                          <a:spcPts val="1380"/>
                        </a:lnSpc>
                        <a:spcBef>
                          <a:spcPts val="101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931.343,00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2860" indent="283210">
                        <a:lnSpc>
                          <a:spcPts val="1380"/>
                        </a:lnSpc>
                        <a:spcBef>
                          <a:spcPts val="101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488.329,03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890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7.4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60960" indent="4064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9530" marR="5080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reajuste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tarifário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5,27/m²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2,73/m²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1062532" y="5494604"/>
            <a:ext cx="5437505" cy="1483360"/>
            <a:chOff x="1062532" y="5494604"/>
            <a:chExt cx="5437505" cy="1483360"/>
          </a:xfrm>
        </p:grpSpPr>
        <p:sp>
          <p:nvSpPr>
            <p:cNvPr id="6" name="object 6" descr=""/>
            <p:cNvSpPr/>
            <p:nvPr/>
          </p:nvSpPr>
          <p:spPr>
            <a:xfrm>
              <a:off x="1062532" y="5494603"/>
              <a:ext cx="5437505" cy="694055"/>
            </a:xfrm>
            <a:custGeom>
              <a:avLst/>
              <a:gdLst/>
              <a:ahLst/>
              <a:cxnLst/>
              <a:rect l="l" t="t" r="r" b="b"/>
              <a:pathLst>
                <a:path w="5437505" h="694054">
                  <a:moveTo>
                    <a:pt x="5436997" y="0"/>
                  </a:moveTo>
                  <a:lnTo>
                    <a:pt x="0" y="0"/>
                  </a:lnTo>
                  <a:lnTo>
                    <a:pt x="0" y="347776"/>
                  </a:lnTo>
                  <a:lnTo>
                    <a:pt x="0" y="693724"/>
                  </a:lnTo>
                  <a:lnTo>
                    <a:pt x="5436997" y="693724"/>
                  </a:lnTo>
                  <a:lnTo>
                    <a:pt x="5436997" y="347776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258" y="5842380"/>
              <a:ext cx="2235454" cy="2316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62532" y="6188328"/>
              <a:ext cx="5437505" cy="789940"/>
            </a:xfrm>
            <a:custGeom>
              <a:avLst/>
              <a:gdLst/>
              <a:ahLst/>
              <a:cxnLst/>
              <a:rect l="l" t="t" r="r" b="b"/>
              <a:pathLst>
                <a:path w="5437505" h="789940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0" y="525780"/>
                  </a:lnTo>
                  <a:lnTo>
                    <a:pt x="0" y="789432"/>
                  </a:lnTo>
                  <a:lnTo>
                    <a:pt x="5436997" y="789432"/>
                  </a:lnTo>
                  <a:lnTo>
                    <a:pt x="5436997" y="525780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62532" y="5494604"/>
            <a:ext cx="5437505" cy="17456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200">
              <a:latin typeface="Times New Roman"/>
              <a:cs typeface="Times New Roman"/>
            </a:endParaRPr>
          </a:p>
          <a:p>
            <a:pPr marL="17780" marR="13970">
              <a:lnSpc>
                <a:spcPct val="1433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3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3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3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Água</a:t>
            </a:r>
            <a:r>
              <a:rPr dirty="0" sz="1200" spc="3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3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Esgoto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3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atingidas,</a:t>
            </a:r>
            <a:r>
              <a:rPr dirty="0" sz="1200" spc="3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auxiliadas</a:t>
            </a:r>
            <a:r>
              <a:rPr dirty="0" sz="1200" spc="3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pela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remoto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compulsório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2021.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62532" y="6977760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41560" y="225184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5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41560" y="31852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41560" y="394335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41560" y="452628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3375787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3535" cy="396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gestão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destinação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pelos </a:t>
            </a:r>
            <a:r>
              <a:rPr dirty="0" sz="1200">
                <a:latin typeface="Arial MT"/>
                <a:cs typeface="Arial MT"/>
              </a:rPr>
              <a:t>órgãos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observância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à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legislação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às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normas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pertinentes.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8255">
              <a:lnSpc>
                <a:spcPct val="1442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intenção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é</a:t>
            </a:r>
            <a:r>
              <a:rPr dirty="0" sz="1200" spc="25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estimular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redução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25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geração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aumentar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sua </a:t>
            </a:r>
            <a:r>
              <a:rPr dirty="0" sz="1200">
                <a:latin typeface="Arial MT"/>
                <a:cs typeface="Arial MT"/>
              </a:rPr>
              <a:t>destinação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ambientalmente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correta.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3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partir</a:t>
            </a:r>
            <a:r>
              <a:rPr dirty="0" sz="1200" spc="3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3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implementação</a:t>
            </a:r>
            <a:r>
              <a:rPr dirty="0" sz="1200" spc="3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4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diretrizes</a:t>
            </a:r>
            <a:r>
              <a:rPr dirty="0" sz="1200" spc="3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3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Plano</a:t>
            </a:r>
            <a:r>
              <a:rPr dirty="0" sz="1200" spc="3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3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Gerenciamento</a:t>
            </a:r>
            <a:r>
              <a:rPr dirty="0" sz="1200" spc="38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Sólidos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(PGRS)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TRT4,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2020,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descarte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passou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observar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o </a:t>
            </a:r>
            <a:r>
              <a:rPr dirty="0" sz="1200">
                <a:latin typeface="Arial MT"/>
                <a:cs typeface="Arial MT"/>
              </a:rPr>
              <a:t>padrão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"reciclável"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4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"não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reciclável",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</a:t>
            </a:r>
            <a:r>
              <a:rPr dirty="0" sz="1200" spc="4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4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49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com </a:t>
            </a:r>
            <a:r>
              <a:rPr dirty="0" sz="1200">
                <a:latin typeface="Arial MT"/>
                <a:cs typeface="Arial MT"/>
              </a:rPr>
              <a:t>possibilidade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reciclagem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aglutinados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indicador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"Coleta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Geral".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6350">
              <a:lnSpc>
                <a:spcPct val="1439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Apoio </a:t>
            </a:r>
            <a:r>
              <a:rPr dirty="0" sz="1200">
                <a:latin typeface="Arial MT"/>
                <a:cs typeface="Arial MT"/>
              </a:rPr>
              <a:t>Administrativo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(Seapa),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1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1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Projetos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(Sempro),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Coordenadoria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Saúde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(CSaúde)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25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Seção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Sustentabilidade, </a:t>
            </a:r>
            <a:r>
              <a:rPr dirty="0" sz="1200">
                <a:latin typeface="Arial MT"/>
                <a:cs typeface="Arial MT"/>
              </a:rPr>
              <a:t>Acessibilidade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Inclusão</a:t>
            </a:r>
            <a:r>
              <a:rPr dirty="0" sz="1200" spc="-10">
                <a:latin typeface="Arial MT"/>
                <a:cs typeface="Arial MT"/>
              </a:rPr>
              <a:t> (SSAI).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16" y="5673508"/>
            <a:ext cx="4657034" cy="223664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899413"/>
            <a:ext cx="4126229" cy="231775"/>
            <a:chOff x="1080820" y="899413"/>
            <a:chExt cx="4126229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899413"/>
              <a:ext cx="554126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4666" y="899413"/>
              <a:ext cx="1901825" cy="231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6288" y="899413"/>
              <a:ext cx="91439" cy="231648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1118920" y="1547113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568437" y="0"/>
                </a:moveTo>
                <a:lnTo>
                  <a:pt x="563880" y="0"/>
                </a:lnTo>
                <a:lnTo>
                  <a:pt x="0" y="0"/>
                </a:lnTo>
                <a:lnTo>
                  <a:pt x="0" y="19812"/>
                </a:lnTo>
                <a:lnTo>
                  <a:pt x="0" y="368808"/>
                </a:lnTo>
                <a:lnTo>
                  <a:pt x="0" y="388620"/>
                </a:lnTo>
                <a:lnTo>
                  <a:pt x="0" y="390144"/>
                </a:lnTo>
                <a:lnTo>
                  <a:pt x="563829" y="390144"/>
                </a:lnTo>
                <a:lnTo>
                  <a:pt x="1568437" y="390144"/>
                </a:lnTo>
                <a:lnTo>
                  <a:pt x="1568437" y="388620"/>
                </a:lnTo>
                <a:lnTo>
                  <a:pt x="1568437" y="368808"/>
                </a:lnTo>
                <a:lnTo>
                  <a:pt x="1568437" y="19812"/>
                </a:lnTo>
                <a:lnTo>
                  <a:pt x="1568437" y="12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9812"/>
                </a:lnTo>
                <a:lnTo>
                  <a:pt x="4548581" y="368808"/>
                </a:lnTo>
                <a:lnTo>
                  <a:pt x="4548505" y="19812"/>
                </a:lnTo>
                <a:lnTo>
                  <a:pt x="4548581" y="12"/>
                </a:lnTo>
                <a:lnTo>
                  <a:pt x="3758768" y="0"/>
                </a:lnTo>
                <a:lnTo>
                  <a:pt x="3275660" y="0"/>
                </a:lnTo>
                <a:lnTo>
                  <a:pt x="1568526" y="0"/>
                </a:lnTo>
                <a:lnTo>
                  <a:pt x="1568526" y="19812"/>
                </a:lnTo>
                <a:lnTo>
                  <a:pt x="1568526" y="368808"/>
                </a:lnTo>
                <a:lnTo>
                  <a:pt x="1568526" y="388620"/>
                </a:lnTo>
                <a:lnTo>
                  <a:pt x="1568526" y="390144"/>
                </a:lnTo>
                <a:lnTo>
                  <a:pt x="3275660" y="390144"/>
                </a:lnTo>
                <a:lnTo>
                  <a:pt x="3758768" y="390144"/>
                </a:lnTo>
                <a:lnTo>
                  <a:pt x="4548505" y="390144"/>
                </a:lnTo>
                <a:lnTo>
                  <a:pt x="4548505" y="388620"/>
                </a:lnTo>
                <a:lnTo>
                  <a:pt x="4548581" y="390144"/>
                </a:lnTo>
                <a:lnTo>
                  <a:pt x="5324297" y="390144"/>
                </a:lnTo>
                <a:lnTo>
                  <a:pt x="5324297" y="388620"/>
                </a:lnTo>
                <a:lnTo>
                  <a:pt x="5324297" y="368808"/>
                </a:lnTo>
                <a:lnTo>
                  <a:pt x="5324297" y="19812"/>
                </a:lnTo>
                <a:lnTo>
                  <a:pt x="5324297" y="12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091508" y="1537969"/>
          <a:ext cx="5466080" cy="813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"/>
                <a:gridCol w="1004569"/>
                <a:gridCol w="1689735"/>
                <a:gridCol w="492125"/>
                <a:gridCol w="786764"/>
                <a:gridCol w="818514"/>
              </a:tblGrid>
              <a:tr h="389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57150" indent="-508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26034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21285" indent="-88900">
                        <a:lnSpc>
                          <a:spcPts val="1380"/>
                        </a:lnSpc>
                        <a:spcBef>
                          <a:spcPts val="8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papel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32384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40970" indent="-43180">
                        <a:lnSpc>
                          <a:spcPts val="138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885" marR="102870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resíduos plásticos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32384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40970" indent="-4318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885" marR="102870" indent="1651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resíduos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metais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32384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40970" indent="-43180">
                        <a:lnSpc>
                          <a:spcPts val="1380"/>
                        </a:lnSpc>
                        <a:spcBef>
                          <a:spcPts val="94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885" marR="102870" indent="1651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resíduos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vidros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32384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40970" indent="-4318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Coleta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geral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985" marR="124460" indent="-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resíduos recicláveis,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100%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edificações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70,67%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0325" marR="7175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materiais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reciclagem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985" marR="124460" indent="-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resíduos recicláveis,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100%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edificações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70,67%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885" marR="102870" indent="-1905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informática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705" marR="45720" indent="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informática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forma ambientalmente adequada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195" marR="45085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suprimentos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impressão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0660" marR="192405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suprimentos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impressão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reversa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8.9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2395" marR="12128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baterias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6839" marR="107950" indent="-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baterias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reversa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8.10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7785" marR="64769" indent="5461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resíduos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lâmpadas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885" marR="86360" indent="-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lâmpadas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forma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/>
          <p:nvPr/>
        </p:nvSpPr>
        <p:spPr>
          <a:xfrm>
            <a:off x="5922538" y="207658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3" y="0"/>
                </a:moveTo>
                <a:lnTo>
                  <a:pt x="96092" y="7163"/>
                </a:lnTo>
                <a:lnTo>
                  <a:pt x="57519" y="27111"/>
                </a:lnTo>
                <a:lnTo>
                  <a:pt x="27105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09" y="223479"/>
                </a:lnTo>
                <a:lnTo>
                  <a:pt x="57525" y="253896"/>
                </a:lnTo>
                <a:lnTo>
                  <a:pt x="96096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2" y="253896"/>
                </a:lnTo>
                <a:lnTo>
                  <a:pt x="253909" y="223480"/>
                </a:lnTo>
                <a:lnTo>
                  <a:pt x="273857" y="184909"/>
                </a:lnTo>
                <a:lnTo>
                  <a:pt x="279003" y="153005"/>
                </a:lnTo>
                <a:lnTo>
                  <a:pt x="75324" y="153005"/>
                </a:lnTo>
                <a:lnTo>
                  <a:pt x="75324" y="127995"/>
                </a:lnTo>
                <a:lnTo>
                  <a:pt x="279009" y="127995"/>
                </a:lnTo>
                <a:lnTo>
                  <a:pt x="273876" y="96089"/>
                </a:lnTo>
                <a:lnTo>
                  <a:pt x="253950" y="57525"/>
                </a:lnTo>
                <a:lnTo>
                  <a:pt x="223555" y="27111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5">
                <a:moveTo>
                  <a:pt x="279009" y="127995"/>
                </a:moveTo>
                <a:lnTo>
                  <a:pt x="205690" y="127995"/>
                </a:lnTo>
                <a:lnTo>
                  <a:pt x="205690" y="153005"/>
                </a:lnTo>
                <a:lnTo>
                  <a:pt x="279003" y="153005"/>
                </a:lnTo>
                <a:lnTo>
                  <a:pt x="281020" y="140497"/>
                </a:lnTo>
                <a:lnTo>
                  <a:pt x="279009" y="12799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22538" y="265951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3" y="0"/>
                </a:moveTo>
                <a:lnTo>
                  <a:pt x="96092" y="7163"/>
                </a:lnTo>
                <a:lnTo>
                  <a:pt x="57519" y="27111"/>
                </a:lnTo>
                <a:lnTo>
                  <a:pt x="27105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09" y="223479"/>
                </a:lnTo>
                <a:lnTo>
                  <a:pt x="57525" y="253896"/>
                </a:lnTo>
                <a:lnTo>
                  <a:pt x="96096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2" y="253896"/>
                </a:lnTo>
                <a:lnTo>
                  <a:pt x="253909" y="223480"/>
                </a:lnTo>
                <a:lnTo>
                  <a:pt x="273857" y="184909"/>
                </a:lnTo>
                <a:lnTo>
                  <a:pt x="279003" y="153005"/>
                </a:lnTo>
                <a:lnTo>
                  <a:pt x="75324" y="153005"/>
                </a:lnTo>
                <a:lnTo>
                  <a:pt x="75324" y="127995"/>
                </a:lnTo>
                <a:lnTo>
                  <a:pt x="279009" y="127995"/>
                </a:lnTo>
                <a:lnTo>
                  <a:pt x="273876" y="96089"/>
                </a:lnTo>
                <a:lnTo>
                  <a:pt x="253950" y="57525"/>
                </a:lnTo>
                <a:lnTo>
                  <a:pt x="223555" y="27111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5">
                <a:moveTo>
                  <a:pt x="279009" y="127995"/>
                </a:moveTo>
                <a:lnTo>
                  <a:pt x="205690" y="127995"/>
                </a:lnTo>
                <a:lnTo>
                  <a:pt x="205690" y="153005"/>
                </a:lnTo>
                <a:lnTo>
                  <a:pt x="279003" y="153005"/>
                </a:lnTo>
                <a:lnTo>
                  <a:pt x="281020" y="140497"/>
                </a:lnTo>
                <a:lnTo>
                  <a:pt x="279009" y="12799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22538" y="324244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2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6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22538" y="382524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2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6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22526" y="475869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26" y="604253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22510" y="715112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2510" y="799694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922510" y="866737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22510" y="925030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831215"/>
          </a:xfrm>
          <a:custGeom>
            <a:avLst/>
            <a:gdLst/>
            <a:ahLst/>
            <a:cxnLst/>
            <a:rect l="l" t="t" r="r" b="b"/>
            <a:pathLst>
              <a:path w="7560945" h="831215">
                <a:moveTo>
                  <a:pt x="0" y="831214"/>
                </a:moveTo>
                <a:lnTo>
                  <a:pt x="7560564" y="831214"/>
                </a:lnTo>
                <a:lnTo>
                  <a:pt x="7560564" y="0"/>
                </a:lnTo>
                <a:lnTo>
                  <a:pt x="0" y="0"/>
                </a:lnTo>
                <a:lnTo>
                  <a:pt x="0" y="831214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800098" y="1327657"/>
            <a:ext cx="4116704" cy="363220"/>
            <a:chOff x="1800098" y="1327657"/>
            <a:chExt cx="4116704" cy="3632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098" y="1327657"/>
              <a:ext cx="1051928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6779" y="1327657"/>
              <a:ext cx="1476502" cy="3627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585" y="1327657"/>
              <a:ext cx="1870710" cy="36271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195829" y="1883409"/>
            <a:ext cx="3168650" cy="3041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latin typeface="Arial Black"/>
                <a:cs typeface="Arial Black"/>
              </a:rPr>
              <a:t>Francisco</a:t>
            </a:r>
            <a:r>
              <a:rPr dirty="0" sz="1400" spc="-130">
                <a:latin typeface="Arial Black"/>
                <a:cs typeface="Arial Black"/>
              </a:rPr>
              <a:t> </a:t>
            </a:r>
            <a:r>
              <a:rPr dirty="0" sz="1400" spc="-80">
                <a:latin typeface="Arial Black"/>
                <a:cs typeface="Arial Black"/>
              </a:rPr>
              <a:t>Rossal</a:t>
            </a:r>
            <a:r>
              <a:rPr dirty="0" sz="1400" spc="-135">
                <a:latin typeface="Arial Black"/>
                <a:cs typeface="Arial Black"/>
              </a:rPr>
              <a:t> </a:t>
            </a:r>
            <a:r>
              <a:rPr dirty="0" sz="1400" spc="-45">
                <a:latin typeface="Arial Black"/>
                <a:cs typeface="Arial Black"/>
              </a:rPr>
              <a:t>de</a:t>
            </a:r>
            <a:r>
              <a:rPr dirty="0" sz="1400" spc="-12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Araújo</a:t>
            </a:r>
            <a:endParaRPr sz="14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  <a:spcBef>
                <a:spcPts val="1480"/>
              </a:spcBef>
            </a:pPr>
            <a:r>
              <a:rPr dirty="0" sz="1400" spc="-10">
                <a:latin typeface="Lucida Sans Unicode"/>
                <a:cs typeface="Lucida Sans Unicode"/>
              </a:rPr>
              <a:t>Presidente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dirty="0" sz="1400" spc="-65">
                <a:latin typeface="Arial Black"/>
                <a:cs typeface="Arial Black"/>
              </a:rPr>
              <a:t>Ricardo</a:t>
            </a:r>
            <a:r>
              <a:rPr dirty="0" sz="1400" spc="-105">
                <a:latin typeface="Arial Black"/>
                <a:cs typeface="Arial Black"/>
              </a:rPr>
              <a:t> </a:t>
            </a:r>
            <a:r>
              <a:rPr dirty="0" sz="1400" spc="-65">
                <a:latin typeface="Arial Black"/>
                <a:cs typeface="Arial Black"/>
              </a:rPr>
              <a:t>Hoffmeister</a:t>
            </a:r>
            <a:r>
              <a:rPr dirty="0" sz="1400" spc="-95">
                <a:latin typeface="Arial Black"/>
                <a:cs typeface="Arial Black"/>
              </a:rPr>
              <a:t> </a:t>
            </a:r>
            <a:r>
              <a:rPr dirty="0" sz="1400" spc="-45">
                <a:latin typeface="Arial Black"/>
                <a:cs typeface="Arial Black"/>
              </a:rPr>
              <a:t>Martins</a:t>
            </a:r>
            <a:r>
              <a:rPr dirty="0" sz="1400" spc="-114">
                <a:latin typeface="Arial Black"/>
                <a:cs typeface="Arial Black"/>
              </a:rPr>
              <a:t> </a:t>
            </a:r>
            <a:r>
              <a:rPr dirty="0" sz="1400" spc="-20">
                <a:latin typeface="Arial Black"/>
                <a:cs typeface="Arial Black"/>
              </a:rPr>
              <a:t>Costa</a:t>
            </a:r>
            <a:endParaRPr sz="1400">
              <a:latin typeface="Arial Black"/>
              <a:cs typeface="Arial Black"/>
            </a:endParaRPr>
          </a:p>
          <a:p>
            <a:pPr algn="ctr" marL="2540">
              <a:lnSpc>
                <a:spcPct val="100000"/>
              </a:lnSpc>
              <a:spcBef>
                <a:spcPts val="1475"/>
              </a:spcBef>
            </a:pPr>
            <a:r>
              <a:rPr dirty="0" sz="1400">
                <a:latin typeface="Lucida Sans Unicode"/>
                <a:cs typeface="Lucida Sans Unicode"/>
              </a:rPr>
              <a:t>Vice-</a:t>
            </a:r>
            <a:r>
              <a:rPr dirty="0" sz="1400" spc="-10">
                <a:latin typeface="Lucida Sans Unicode"/>
                <a:cs typeface="Lucida Sans Unicode"/>
              </a:rPr>
              <a:t>Presidente</a:t>
            </a:r>
            <a:endParaRPr sz="1400">
              <a:latin typeface="Lucida Sans Unicode"/>
              <a:cs typeface="Lucida Sans Unicode"/>
            </a:endParaRPr>
          </a:p>
          <a:p>
            <a:pPr algn="ctr" marL="635">
              <a:lnSpc>
                <a:spcPct val="100000"/>
              </a:lnSpc>
              <a:spcBef>
                <a:spcPts val="1465"/>
              </a:spcBef>
            </a:pPr>
            <a:r>
              <a:rPr dirty="0" sz="1400" spc="-60">
                <a:latin typeface="Arial Black"/>
                <a:cs typeface="Arial Black"/>
              </a:rPr>
              <a:t>Raul</a:t>
            </a:r>
            <a:r>
              <a:rPr dirty="0" sz="1400" spc="-130">
                <a:latin typeface="Arial Black"/>
                <a:cs typeface="Arial Black"/>
              </a:rPr>
              <a:t> </a:t>
            </a:r>
            <a:r>
              <a:rPr dirty="0" sz="1400" spc="-70">
                <a:latin typeface="Arial Black"/>
                <a:cs typeface="Arial Black"/>
              </a:rPr>
              <a:t>Zoratto</a:t>
            </a:r>
            <a:r>
              <a:rPr dirty="0" sz="1400" spc="-130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Sanvicente</a:t>
            </a:r>
            <a:endParaRPr sz="1400">
              <a:latin typeface="Arial Black"/>
              <a:cs typeface="Arial Black"/>
            </a:endParaRPr>
          </a:p>
          <a:p>
            <a:pPr marL="361950" marR="351155" indent="299720">
              <a:lnSpc>
                <a:spcPct val="187500"/>
              </a:lnSpc>
              <a:spcBef>
                <a:spcPts val="5"/>
              </a:spcBef>
            </a:pPr>
            <a:r>
              <a:rPr dirty="0" sz="1400">
                <a:latin typeface="Lucida Sans Unicode"/>
                <a:cs typeface="Lucida Sans Unicode"/>
              </a:rPr>
              <a:t>Corregedor</a:t>
            </a:r>
            <a:r>
              <a:rPr dirty="0" sz="1400" spc="22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Regional </a:t>
            </a:r>
            <a:r>
              <a:rPr dirty="0" sz="1400" spc="-95">
                <a:latin typeface="Arial Black"/>
                <a:cs typeface="Arial Black"/>
              </a:rPr>
              <a:t>Laís</a:t>
            </a:r>
            <a:r>
              <a:rPr dirty="0" sz="1400" spc="-145">
                <a:latin typeface="Arial Black"/>
                <a:cs typeface="Arial Black"/>
              </a:rPr>
              <a:t> </a:t>
            </a:r>
            <a:r>
              <a:rPr dirty="0" sz="1400" spc="-65">
                <a:latin typeface="Arial Black"/>
                <a:cs typeface="Arial Black"/>
              </a:rPr>
              <a:t>Helena</a:t>
            </a:r>
            <a:r>
              <a:rPr dirty="0" sz="1400" spc="-130">
                <a:latin typeface="Arial Black"/>
                <a:cs typeface="Arial Black"/>
              </a:rPr>
              <a:t> </a:t>
            </a:r>
            <a:r>
              <a:rPr dirty="0" sz="1400" spc="-60">
                <a:latin typeface="Arial Black"/>
                <a:cs typeface="Arial Black"/>
              </a:rPr>
              <a:t>Jaeger</a:t>
            </a:r>
            <a:r>
              <a:rPr dirty="0" sz="1400" spc="-12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Nicotti </a:t>
            </a:r>
            <a:r>
              <a:rPr dirty="0" sz="1400" spc="10">
                <a:latin typeface="Lucida Sans Unicode"/>
                <a:cs typeface="Lucida Sans Unicode"/>
              </a:rPr>
              <a:t>Vice-Corregedora</a:t>
            </a:r>
            <a:r>
              <a:rPr dirty="0" sz="1400" spc="37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Regional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118920" y="937208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568437" y="0"/>
                </a:moveTo>
                <a:lnTo>
                  <a:pt x="563880" y="0"/>
                </a:lnTo>
                <a:lnTo>
                  <a:pt x="0" y="0"/>
                </a:lnTo>
                <a:lnTo>
                  <a:pt x="0" y="19862"/>
                </a:lnTo>
                <a:lnTo>
                  <a:pt x="0" y="369112"/>
                </a:lnTo>
                <a:lnTo>
                  <a:pt x="0" y="388924"/>
                </a:lnTo>
                <a:lnTo>
                  <a:pt x="0" y="390448"/>
                </a:lnTo>
                <a:lnTo>
                  <a:pt x="563829" y="390448"/>
                </a:lnTo>
                <a:lnTo>
                  <a:pt x="1568437" y="390448"/>
                </a:lnTo>
                <a:lnTo>
                  <a:pt x="1568437" y="388924"/>
                </a:lnTo>
                <a:lnTo>
                  <a:pt x="1568437" y="369112"/>
                </a:lnTo>
                <a:lnTo>
                  <a:pt x="1568437" y="19862"/>
                </a:lnTo>
                <a:lnTo>
                  <a:pt x="1568437" y="63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9862"/>
                </a:lnTo>
                <a:lnTo>
                  <a:pt x="4548581" y="369112"/>
                </a:lnTo>
                <a:lnTo>
                  <a:pt x="4548505" y="19862"/>
                </a:lnTo>
                <a:lnTo>
                  <a:pt x="4548581" y="63"/>
                </a:lnTo>
                <a:lnTo>
                  <a:pt x="3758768" y="0"/>
                </a:lnTo>
                <a:lnTo>
                  <a:pt x="3275660" y="0"/>
                </a:lnTo>
                <a:lnTo>
                  <a:pt x="1568526" y="0"/>
                </a:lnTo>
                <a:lnTo>
                  <a:pt x="1568526" y="19862"/>
                </a:lnTo>
                <a:lnTo>
                  <a:pt x="1568526" y="369112"/>
                </a:lnTo>
                <a:lnTo>
                  <a:pt x="1568526" y="388924"/>
                </a:lnTo>
                <a:lnTo>
                  <a:pt x="1568526" y="390448"/>
                </a:lnTo>
                <a:lnTo>
                  <a:pt x="3275660" y="390448"/>
                </a:lnTo>
                <a:lnTo>
                  <a:pt x="3758768" y="390448"/>
                </a:lnTo>
                <a:lnTo>
                  <a:pt x="4548505" y="390448"/>
                </a:lnTo>
                <a:lnTo>
                  <a:pt x="4548505" y="388924"/>
                </a:lnTo>
                <a:lnTo>
                  <a:pt x="4548581" y="390448"/>
                </a:lnTo>
                <a:lnTo>
                  <a:pt x="5324297" y="390448"/>
                </a:lnTo>
                <a:lnTo>
                  <a:pt x="5324297" y="388924"/>
                </a:lnTo>
                <a:lnTo>
                  <a:pt x="5324297" y="369112"/>
                </a:lnTo>
                <a:lnTo>
                  <a:pt x="5324297" y="19862"/>
                </a:lnTo>
                <a:lnTo>
                  <a:pt x="5324297" y="63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62532" y="928064"/>
          <a:ext cx="5513705" cy="232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955"/>
                <a:gridCol w="962659"/>
                <a:gridCol w="1687194"/>
                <a:gridCol w="505460"/>
                <a:gridCol w="787400"/>
                <a:gridCol w="836294"/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6515" indent="-508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26034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9430" marR="280035" indent="-2044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8.11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040" marR="90805" indent="1651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resíduos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saúde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8425" marR="64769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saúde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8.12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040" marR="90805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Destinação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resíduos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obras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reformas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8425" marR="64769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obras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1080820" y="1326133"/>
            <a:ext cx="5362575" cy="18415"/>
          </a:xfrm>
          <a:custGeom>
            <a:avLst/>
            <a:gdLst/>
            <a:ahLst/>
            <a:cxnLst/>
            <a:rect l="l" t="t" r="r" b="b"/>
            <a:pathLst>
              <a:path w="5362575" h="18415">
                <a:moveTo>
                  <a:pt x="1606537" y="0"/>
                </a:moveTo>
                <a:lnTo>
                  <a:pt x="1606537" y="0"/>
                </a:lnTo>
                <a:lnTo>
                  <a:pt x="0" y="0"/>
                </a:lnTo>
                <a:lnTo>
                  <a:pt x="0" y="18288"/>
                </a:lnTo>
                <a:lnTo>
                  <a:pt x="1606537" y="18288"/>
                </a:lnTo>
                <a:lnTo>
                  <a:pt x="1606537" y="0"/>
                </a:lnTo>
                <a:close/>
              </a:path>
              <a:path w="5362575" h="18415">
                <a:moveTo>
                  <a:pt x="3332035" y="0"/>
                </a:moveTo>
                <a:lnTo>
                  <a:pt x="3313760" y="0"/>
                </a:lnTo>
                <a:lnTo>
                  <a:pt x="1624914" y="0"/>
                </a:lnTo>
                <a:lnTo>
                  <a:pt x="1606626" y="0"/>
                </a:lnTo>
                <a:lnTo>
                  <a:pt x="1606626" y="18288"/>
                </a:lnTo>
                <a:lnTo>
                  <a:pt x="1624914" y="18288"/>
                </a:lnTo>
                <a:lnTo>
                  <a:pt x="3313760" y="18288"/>
                </a:lnTo>
                <a:lnTo>
                  <a:pt x="3332035" y="18288"/>
                </a:lnTo>
                <a:lnTo>
                  <a:pt x="3332035" y="0"/>
                </a:lnTo>
                <a:close/>
              </a:path>
              <a:path w="5362575" h="18415">
                <a:moveTo>
                  <a:pt x="4588129" y="0"/>
                </a:moveTo>
                <a:lnTo>
                  <a:pt x="3816680" y="0"/>
                </a:lnTo>
                <a:lnTo>
                  <a:pt x="3798392" y="0"/>
                </a:lnTo>
                <a:lnTo>
                  <a:pt x="3332048" y="0"/>
                </a:lnTo>
                <a:lnTo>
                  <a:pt x="3332048" y="18288"/>
                </a:lnTo>
                <a:lnTo>
                  <a:pt x="3798392" y="18288"/>
                </a:lnTo>
                <a:lnTo>
                  <a:pt x="3816680" y="18288"/>
                </a:lnTo>
                <a:lnTo>
                  <a:pt x="4588129" y="18288"/>
                </a:lnTo>
                <a:lnTo>
                  <a:pt x="4588129" y="0"/>
                </a:lnTo>
                <a:close/>
              </a:path>
              <a:path w="5362575" h="18415">
                <a:moveTo>
                  <a:pt x="5362397" y="0"/>
                </a:moveTo>
                <a:lnTo>
                  <a:pt x="4606493" y="0"/>
                </a:lnTo>
                <a:lnTo>
                  <a:pt x="4588205" y="0"/>
                </a:lnTo>
                <a:lnTo>
                  <a:pt x="4588205" y="18288"/>
                </a:lnTo>
                <a:lnTo>
                  <a:pt x="4606493" y="18288"/>
                </a:lnTo>
                <a:lnTo>
                  <a:pt x="5362397" y="18288"/>
                </a:lnTo>
                <a:lnTo>
                  <a:pt x="536239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062532" y="3795394"/>
            <a:ext cx="5437505" cy="4112895"/>
            <a:chOff x="1062532" y="3795394"/>
            <a:chExt cx="5437505" cy="4112895"/>
          </a:xfrm>
        </p:grpSpPr>
        <p:sp>
          <p:nvSpPr>
            <p:cNvPr id="7" name="object 7" descr=""/>
            <p:cNvSpPr/>
            <p:nvPr/>
          </p:nvSpPr>
          <p:spPr>
            <a:xfrm>
              <a:off x="1062532" y="3795394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258" y="4142866"/>
              <a:ext cx="2235454" cy="23164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62532" y="4488827"/>
              <a:ext cx="5437505" cy="3419475"/>
            </a:xfrm>
            <a:custGeom>
              <a:avLst/>
              <a:gdLst/>
              <a:ahLst/>
              <a:cxnLst/>
              <a:rect l="l" t="t" r="r" b="b"/>
              <a:pathLst>
                <a:path w="5437505" h="3419475">
                  <a:moveTo>
                    <a:pt x="5436997" y="3155010"/>
                  </a:moveTo>
                  <a:lnTo>
                    <a:pt x="0" y="3155010"/>
                  </a:lnTo>
                  <a:lnTo>
                    <a:pt x="0" y="3418954"/>
                  </a:lnTo>
                  <a:lnTo>
                    <a:pt x="5436997" y="3418954"/>
                  </a:lnTo>
                  <a:lnTo>
                    <a:pt x="5436997" y="3155010"/>
                  </a:lnTo>
                  <a:close/>
                </a:path>
                <a:path w="5437505" h="3419475">
                  <a:moveTo>
                    <a:pt x="5436997" y="2103374"/>
                  </a:moveTo>
                  <a:lnTo>
                    <a:pt x="0" y="2103374"/>
                  </a:lnTo>
                  <a:lnTo>
                    <a:pt x="0" y="2367013"/>
                  </a:lnTo>
                  <a:lnTo>
                    <a:pt x="0" y="2629141"/>
                  </a:lnTo>
                  <a:lnTo>
                    <a:pt x="0" y="2892793"/>
                  </a:lnTo>
                  <a:lnTo>
                    <a:pt x="0" y="3154921"/>
                  </a:lnTo>
                  <a:lnTo>
                    <a:pt x="5436997" y="3154921"/>
                  </a:lnTo>
                  <a:lnTo>
                    <a:pt x="5436997" y="2892793"/>
                  </a:lnTo>
                  <a:lnTo>
                    <a:pt x="5436997" y="2629141"/>
                  </a:lnTo>
                  <a:lnTo>
                    <a:pt x="5436997" y="2367013"/>
                  </a:lnTo>
                  <a:lnTo>
                    <a:pt x="5436997" y="2103374"/>
                  </a:lnTo>
                  <a:close/>
                </a:path>
                <a:path w="5437505" h="3419475">
                  <a:moveTo>
                    <a:pt x="5436997" y="0"/>
                  </a:moveTo>
                  <a:lnTo>
                    <a:pt x="0" y="0"/>
                  </a:lnTo>
                  <a:lnTo>
                    <a:pt x="0" y="263639"/>
                  </a:lnTo>
                  <a:lnTo>
                    <a:pt x="0" y="525767"/>
                  </a:lnTo>
                  <a:lnTo>
                    <a:pt x="0" y="2103361"/>
                  </a:lnTo>
                  <a:lnTo>
                    <a:pt x="5436997" y="2103361"/>
                  </a:lnTo>
                  <a:lnTo>
                    <a:pt x="5436997" y="263639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62532" y="3795394"/>
            <a:ext cx="5437505" cy="437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889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indicadores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8.1,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8.2,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8.3 e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8.4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 são contabilizados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 forma regular,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pois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destinação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recicláveis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TRT4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é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realizada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critério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separação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materiais,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acordo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diretrizes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Plano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Gerenciamento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Sólidos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(PGRS),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padronizou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descarte em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“reciclável”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 </a:t>
            </a:r>
            <a:r>
              <a:rPr dirty="0" sz="1200" spc="-20">
                <a:latin typeface="Arial MT"/>
                <a:cs typeface="Arial MT"/>
              </a:rPr>
              <a:t>“não </a:t>
            </a:r>
            <a:r>
              <a:rPr dirty="0" sz="1200">
                <a:latin typeface="Arial MT"/>
                <a:cs typeface="Arial MT"/>
              </a:rPr>
              <a:t>reciclável”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toda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Justiça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gaúcha.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Assim,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recicláveis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contabilizados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indicador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8.5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(coleta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geral).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7780" marR="11430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destinação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resíduos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recicláveis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associações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cooperativas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reciclagem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atingida,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conta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remoto </a:t>
            </a:r>
            <a:r>
              <a:rPr dirty="0" sz="1200">
                <a:latin typeface="Arial MT"/>
                <a:cs typeface="Arial MT"/>
              </a:rPr>
              <a:t>compulsório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2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consequente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diminuição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2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implementação</a:t>
            </a:r>
            <a:r>
              <a:rPr dirty="0" sz="1200" spc="2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do </a:t>
            </a:r>
            <a:r>
              <a:rPr dirty="0" sz="1200">
                <a:latin typeface="Arial MT"/>
                <a:cs typeface="Arial MT"/>
              </a:rPr>
              <a:t>PGRS.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2022,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serão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retomadas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vistas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cumprimento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meta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conclusão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padronização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descarte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resíduos.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062532" y="7907781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22510" y="198133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22510" y="273952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900937"/>
            <a:ext cx="4237355" cy="363220"/>
            <a:chOff x="1080820" y="900937"/>
            <a:chExt cx="4237355" cy="3632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900937"/>
              <a:ext cx="2005330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483" y="900937"/>
              <a:ext cx="2342388" cy="36271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68120" y="1343913"/>
            <a:ext cx="5422900" cy="2127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relacionados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obras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seja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verificada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sua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necessidade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priorização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atendimento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Resolução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114/2020,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suas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alterações.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considerados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todos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edifícios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unidades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compõem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órgão.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715">
              <a:lnSpc>
                <a:spcPct val="1435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Manutenção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Projetos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(Sempro).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005" y="3810380"/>
            <a:ext cx="4678680" cy="22421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7005" y="6408800"/>
            <a:ext cx="4678680" cy="22421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899413"/>
            <a:ext cx="4672330" cy="231775"/>
            <a:chOff x="1080820" y="899413"/>
            <a:chExt cx="4672330" cy="231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899413"/>
              <a:ext cx="3238627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1992" y="899413"/>
              <a:ext cx="1490599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6166" y="899413"/>
              <a:ext cx="94487" cy="231648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62532" y="1499107"/>
          <a:ext cx="5513705" cy="3316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890905"/>
                <a:gridCol w="1212850"/>
                <a:gridCol w="953769"/>
                <a:gridCol w="909954"/>
                <a:gridCol w="859154"/>
              </a:tblGrid>
              <a:tr h="408305"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6794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9.1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7465" marR="31115" indent="-63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reformas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2349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reformas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planejado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aprovado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Contratações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115" marR="24765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3.800.000,00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384" marR="838200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1.279.664,79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9.2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7465" marR="3111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construção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novos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edifícios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6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355" marR="32384" indent="635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construção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novos</a:t>
                      </a:r>
                      <a:r>
                        <a:rPr dirty="0" sz="12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prédios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planejado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aprovado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Plano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Contratações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115" marR="24765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6.000.000,00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41910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819.468,99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1062532" y="5380304"/>
            <a:ext cx="5437505" cy="1219835"/>
            <a:chOff x="1062532" y="5380304"/>
            <a:chExt cx="5437505" cy="1219835"/>
          </a:xfrm>
        </p:grpSpPr>
        <p:sp>
          <p:nvSpPr>
            <p:cNvPr id="9" name="object 9" descr=""/>
            <p:cNvSpPr/>
            <p:nvPr/>
          </p:nvSpPr>
          <p:spPr>
            <a:xfrm>
              <a:off x="1062532" y="5380303"/>
              <a:ext cx="5437505" cy="694055"/>
            </a:xfrm>
            <a:custGeom>
              <a:avLst/>
              <a:gdLst/>
              <a:ahLst/>
              <a:cxnLst/>
              <a:rect l="l" t="t" r="r" b="b"/>
              <a:pathLst>
                <a:path w="5437505" h="694054">
                  <a:moveTo>
                    <a:pt x="5436997" y="0"/>
                  </a:moveTo>
                  <a:lnTo>
                    <a:pt x="0" y="0"/>
                  </a:lnTo>
                  <a:lnTo>
                    <a:pt x="0" y="347776"/>
                  </a:lnTo>
                  <a:lnTo>
                    <a:pt x="0" y="693724"/>
                  </a:lnTo>
                  <a:lnTo>
                    <a:pt x="5436997" y="693724"/>
                  </a:lnTo>
                  <a:lnTo>
                    <a:pt x="5436997" y="347776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258" y="5728080"/>
              <a:ext cx="2235454" cy="23164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62532" y="6074028"/>
              <a:ext cx="5437505" cy="525780"/>
            </a:xfrm>
            <a:custGeom>
              <a:avLst/>
              <a:gdLst/>
              <a:ahLst/>
              <a:cxnLst/>
              <a:rect l="l" t="t" r="r" b="b"/>
              <a:pathLst>
                <a:path w="5437505" h="525779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0" y="525780"/>
                  </a:lnTo>
                  <a:lnTo>
                    <a:pt x="5436997" y="525780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062532" y="5380304"/>
            <a:ext cx="5437505" cy="148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00">
              <a:latin typeface="Times New Roman"/>
              <a:cs typeface="Times New Roman"/>
            </a:endParaRPr>
          </a:p>
          <a:p>
            <a:pPr marL="467359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Reformas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construções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10">
                <a:latin typeface="Arial MT"/>
                <a:cs typeface="Arial MT"/>
              </a:rPr>
              <a:t> atingidas.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62532" y="6599808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1"/>
                </a:lnTo>
                <a:lnTo>
                  <a:pt x="5436997" y="263651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41560" y="242710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5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41560" y="388620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1688464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604518"/>
            <a:ext cx="5422265" cy="1604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2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gastos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relacionados</a:t>
            </a:r>
            <a:r>
              <a:rPr dirty="0" sz="1200" spc="25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aos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serviços</a:t>
            </a:r>
            <a:r>
              <a:rPr dirty="0" sz="1200" spc="27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limpeza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seja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verificada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possibilidade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eventuais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ajustes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gestão, </a:t>
            </a:r>
            <a:r>
              <a:rPr dirty="0" sz="1200">
                <a:latin typeface="Arial MT"/>
                <a:cs typeface="Arial MT"/>
              </a:rPr>
              <a:t>conforme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instruções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normativas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sobre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tema.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6350">
              <a:lnSpc>
                <a:spcPct val="1442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Apoio </a:t>
            </a:r>
            <a:r>
              <a:rPr dirty="0" sz="1200">
                <a:latin typeface="Arial MT"/>
                <a:cs typeface="Arial MT"/>
              </a:rPr>
              <a:t>Administrativo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80820" y="6409308"/>
            <a:ext cx="3053715" cy="231775"/>
            <a:chOff x="1080820" y="6409308"/>
            <a:chExt cx="3053715" cy="23177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820" y="6409308"/>
              <a:ext cx="1845945" cy="231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2894" y="6409308"/>
              <a:ext cx="1291462" cy="2316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4916" y="6409308"/>
              <a:ext cx="91439" cy="231648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1118920" y="7057008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5324297" y="0"/>
                </a:moveTo>
                <a:lnTo>
                  <a:pt x="4588205" y="0"/>
                </a:lnTo>
                <a:lnTo>
                  <a:pt x="4550105" y="0"/>
                </a:lnTo>
                <a:lnTo>
                  <a:pt x="4548581" y="0"/>
                </a:lnTo>
                <a:lnTo>
                  <a:pt x="4548581" y="19812"/>
                </a:lnTo>
                <a:lnTo>
                  <a:pt x="4548581" y="368808"/>
                </a:lnTo>
                <a:lnTo>
                  <a:pt x="4548505" y="19812"/>
                </a:lnTo>
                <a:lnTo>
                  <a:pt x="4548581" y="0"/>
                </a:lnTo>
                <a:lnTo>
                  <a:pt x="1629486" y="0"/>
                </a:lnTo>
                <a:lnTo>
                  <a:pt x="1629486" y="19812"/>
                </a:lnTo>
                <a:lnTo>
                  <a:pt x="1629486" y="368808"/>
                </a:lnTo>
                <a:lnTo>
                  <a:pt x="1629410" y="19812"/>
                </a:lnTo>
                <a:lnTo>
                  <a:pt x="1629486" y="0"/>
                </a:lnTo>
                <a:lnTo>
                  <a:pt x="0" y="0"/>
                </a:lnTo>
                <a:lnTo>
                  <a:pt x="0" y="19812"/>
                </a:lnTo>
                <a:lnTo>
                  <a:pt x="0" y="368808"/>
                </a:lnTo>
                <a:lnTo>
                  <a:pt x="0" y="388620"/>
                </a:lnTo>
                <a:lnTo>
                  <a:pt x="0" y="390144"/>
                </a:lnTo>
                <a:lnTo>
                  <a:pt x="562305" y="390144"/>
                </a:lnTo>
                <a:lnTo>
                  <a:pt x="1629410" y="390144"/>
                </a:lnTo>
                <a:lnTo>
                  <a:pt x="1629410" y="388620"/>
                </a:lnTo>
                <a:lnTo>
                  <a:pt x="1629486" y="390144"/>
                </a:lnTo>
                <a:lnTo>
                  <a:pt x="2603322" y="390144"/>
                </a:lnTo>
                <a:lnTo>
                  <a:pt x="3575888" y="390144"/>
                </a:lnTo>
                <a:lnTo>
                  <a:pt x="4548505" y="390144"/>
                </a:lnTo>
                <a:lnTo>
                  <a:pt x="4548505" y="388620"/>
                </a:lnTo>
                <a:lnTo>
                  <a:pt x="4548581" y="390144"/>
                </a:lnTo>
                <a:lnTo>
                  <a:pt x="5324297" y="390144"/>
                </a:lnTo>
                <a:lnTo>
                  <a:pt x="5324297" y="388620"/>
                </a:lnTo>
                <a:lnTo>
                  <a:pt x="5324297" y="368808"/>
                </a:lnTo>
                <a:lnTo>
                  <a:pt x="5324297" y="19812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97489" y="7047865"/>
          <a:ext cx="5460365" cy="2665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835"/>
                <a:gridCol w="1075690"/>
                <a:gridCol w="962025"/>
                <a:gridCol w="975995"/>
                <a:gridCol w="967739"/>
                <a:gridCol w="820419"/>
              </a:tblGrid>
              <a:tr h="38989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16865" marR="116205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</a:tr>
              <a:tr h="92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4455" marR="84455" indent="-2540">
                        <a:lnSpc>
                          <a:spcPct val="95900"/>
                        </a:lnSpc>
                        <a:spcBef>
                          <a:spcPts val="8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350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 marR="34925" indent="-1905">
                        <a:lnSpc>
                          <a:spcPct val="959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545" marR="33655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6.969.385,00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75" marR="26670" indent="34734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7.308.957,07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marR="173355" indent="19812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Área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marR="234950" indent="-4445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38125" indent="-4445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 marR="231775" indent="-4445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10.3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9209" marR="29209" indent="-31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 marR="34925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41,13/m²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43,14/m²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4455" y="3577664"/>
            <a:ext cx="4656329" cy="2189793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5922526" y="776097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22538" y="843712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8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22526" y="911338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118920" y="937208"/>
            <a:ext cx="562610" cy="390525"/>
          </a:xfrm>
          <a:custGeom>
            <a:avLst/>
            <a:gdLst/>
            <a:ahLst/>
            <a:cxnLst/>
            <a:rect l="l" t="t" r="r" b="b"/>
            <a:pathLst>
              <a:path w="562610" h="390525">
                <a:moveTo>
                  <a:pt x="562356" y="0"/>
                </a:moveTo>
                <a:lnTo>
                  <a:pt x="0" y="0"/>
                </a:lnTo>
                <a:lnTo>
                  <a:pt x="0" y="390448"/>
                </a:lnTo>
                <a:lnTo>
                  <a:pt x="562356" y="390448"/>
                </a:lnTo>
                <a:lnTo>
                  <a:pt x="56235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15364" y="1022350"/>
            <a:ext cx="549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Código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81226" y="937208"/>
            <a:ext cx="1067435" cy="390525"/>
          </a:xfrm>
          <a:custGeom>
            <a:avLst/>
            <a:gdLst/>
            <a:ahLst/>
            <a:cxnLst/>
            <a:rect l="l" t="t" r="r" b="b"/>
            <a:pathLst>
              <a:path w="1067435" h="390525">
                <a:moveTo>
                  <a:pt x="1067104" y="0"/>
                </a:moveTo>
                <a:lnTo>
                  <a:pt x="0" y="0"/>
                </a:lnTo>
                <a:lnTo>
                  <a:pt x="0" y="390448"/>
                </a:lnTo>
                <a:lnTo>
                  <a:pt x="1067104" y="390448"/>
                </a:lnTo>
                <a:lnTo>
                  <a:pt x="1067104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859026" y="1022350"/>
            <a:ext cx="713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Indicador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748407" y="937208"/>
            <a:ext cx="974090" cy="390525"/>
          </a:xfrm>
          <a:custGeom>
            <a:avLst/>
            <a:gdLst/>
            <a:ahLst/>
            <a:cxnLst/>
            <a:rect l="l" t="t" r="r" b="b"/>
            <a:pathLst>
              <a:path w="974089" h="390525">
                <a:moveTo>
                  <a:pt x="973836" y="0"/>
                </a:moveTo>
                <a:lnTo>
                  <a:pt x="0" y="0"/>
                </a:lnTo>
                <a:lnTo>
                  <a:pt x="0" y="390448"/>
                </a:lnTo>
                <a:lnTo>
                  <a:pt x="973836" y="390448"/>
                </a:lnTo>
                <a:lnTo>
                  <a:pt x="97383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048126" y="1022350"/>
            <a:ext cx="372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Meta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722242" y="937208"/>
            <a:ext cx="972819" cy="390525"/>
          </a:xfrm>
          <a:custGeom>
            <a:avLst/>
            <a:gdLst/>
            <a:ahLst/>
            <a:cxnLst/>
            <a:rect l="l" t="t" r="r" b="b"/>
            <a:pathLst>
              <a:path w="972820" h="390525">
                <a:moveTo>
                  <a:pt x="972616" y="0"/>
                </a:moveTo>
                <a:lnTo>
                  <a:pt x="0" y="0"/>
                </a:lnTo>
                <a:lnTo>
                  <a:pt x="0" y="390448"/>
                </a:lnTo>
                <a:lnTo>
                  <a:pt x="972616" y="390448"/>
                </a:lnTo>
                <a:lnTo>
                  <a:pt x="97261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829939" y="1022350"/>
            <a:ext cx="754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Meta</a:t>
            </a:r>
            <a:r>
              <a:rPr dirty="0" sz="1200" spc="-20" b="1">
                <a:latin typeface="Arial"/>
                <a:cs typeface="Arial"/>
              </a:rPr>
              <a:t> 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694809" y="937208"/>
            <a:ext cx="972819" cy="390525"/>
          </a:xfrm>
          <a:custGeom>
            <a:avLst/>
            <a:gdLst/>
            <a:ahLst/>
            <a:cxnLst/>
            <a:rect l="l" t="t" r="r" b="b"/>
            <a:pathLst>
              <a:path w="972820" h="390525">
                <a:moveTo>
                  <a:pt x="972616" y="0"/>
                </a:moveTo>
                <a:lnTo>
                  <a:pt x="0" y="0"/>
                </a:lnTo>
                <a:lnTo>
                  <a:pt x="0" y="390448"/>
                </a:lnTo>
                <a:lnTo>
                  <a:pt x="972616" y="390448"/>
                </a:lnTo>
                <a:lnTo>
                  <a:pt x="97261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811648" y="935481"/>
            <a:ext cx="73850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00025" marR="5080" indent="-187960">
              <a:lnSpc>
                <a:spcPts val="1380"/>
              </a:lnSpc>
              <a:spcBef>
                <a:spcPts val="195"/>
              </a:spcBef>
            </a:pPr>
            <a:r>
              <a:rPr dirty="0" sz="1200" spc="-10" b="1">
                <a:latin typeface="Arial"/>
                <a:cs typeface="Arial"/>
              </a:rPr>
              <a:t>Realizado </a:t>
            </a:r>
            <a:r>
              <a:rPr dirty="0" sz="1200" spc="-20" b="1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667502" y="937208"/>
            <a:ext cx="775970" cy="390525"/>
          </a:xfrm>
          <a:custGeom>
            <a:avLst/>
            <a:gdLst/>
            <a:ahLst/>
            <a:cxnLst/>
            <a:rect l="l" t="t" r="r" b="b"/>
            <a:pathLst>
              <a:path w="775970" h="390525">
                <a:moveTo>
                  <a:pt x="775715" y="0"/>
                </a:moveTo>
                <a:lnTo>
                  <a:pt x="0" y="0"/>
                </a:lnTo>
                <a:lnTo>
                  <a:pt x="0" y="390448"/>
                </a:lnTo>
                <a:lnTo>
                  <a:pt x="775715" y="390448"/>
                </a:lnTo>
                <a:lnTo>
                  <a:pt x="775715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683758" y="1022350"/>
            <a:ext cx="763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Resultado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118920" y="937272"/>
            <a:ext cx="5324475" cy="389255"/>
          </a:xfrm>
          <a:custGeom>
            <a:avLst/>
            <a:gdLst/>
            <a:ahLst/>
            <a:cxnLst/>
            <a:rect l="l" t="t" r="r" b="b"/>
            <a:pathLst>
              <a:path w="5324475" h="389255">
                <a:moveTo>
                  <a:pt x="1630934" y="369049"/>
                </a:moveTo>
                <a:lnTo>
                  <a:pt x="563880" y="369049"/>
                </a:lnTo>
                <a:lnTo>
                  <a:pt x="0" y="369049"/>
                </a:lnTo>
                <a:lnTo>
                  <a:pt x="0" y="388861"/>
                </a:lnTo>
                <a:lnTo>
                  <a:pt x="563829" y="388861"/>
                </a:lnTo>
                <a:lnTo>
                  <a:pt x="1630934" y="388861"/>
                </a:lnTo>
                <a:lnTo>
                  <a:pt x="1630934" y="369049"/>
                </a:lnTo>
                <a:close/>
              </a:path>
              <a:path w="5324475" h="389255">
                <a:moveTo>
                  <a:pt x="1630934" y="0"/>
                </a:moveTo>
                <a:lnTo>
                  <a:pt x="601929" y="0"/>
                </a:lnTo>
                <a:lnTo>
                  <a:pt x="563880" y="0"/>
                </a:lnTo>
                <a:lnTo>
                  <a:pt x="0" y="0"/>
                </a:lnTo>
                <a:lnTo>
                  <a:pt x="0" y="19799"/>
                </a:lnTo>
                <a:lnTo>
                  <a:pt x="563829" y="19799"/>
                </a:lnTo>
                <a:lnTo>
                  <a:pt x="601929" y="19799"/>
                </a:lnTo>
                <a:lnTo>
                  <a:pt x="1630934" y="19799"/>
                </a:lnTo>
                <a:lnTo>
                  <a:pt x="1630934" y="0"/>
                </a:lnTo>
                <a:close/>
              </a:path>
              <a:path w="5324475" h="389255">
                <a:moveTo>
                  <a:pt x="4550029" y="369049"/>
                </a:moveTo>
                <a:lnTo>
                  <a:pt x="3575939" y="369049"/>
                </a:lnTo>
                <a:lnTo>
                  <a:pt x="2603322" y="369049"/>
                </a:lnTo>
                <a:lnTo>
                  <a:pt x="1631010" y="369049"/>
                </a:lnTo>
                <a:lnTo>
                  <a:pt x="1631010" y="388861"/>
                </a:lnTo>
                <a:lnTo>
                  <a:pt x="2603322" y="388861"/>
                </a:lnTo>
                <a:lnTo>
                  <a:pt x="3575888" y="388861"/>
                </a:lnTo>
                <a:lnTo>
                  <a:pt x="4550029" y="388861"/>
                </a:lnTo>
                <a:lnTo>
                  <a:pt x="4550029" y="369049"/>
                </a:lnTo>
                <a:close/>
              </a:path>
              <a:path w="5324475" h="389255">
                <a:moveTo>
                  <a:pt x="4550029" y="0"/>
                </a:moveTo>
                <a:lnTo>
                  <a:pt x="4550029" y="0"/>
                </a:lnTo>
                <a:lnTo>
                  <a:pt x="1631010" y="0"/>
                </a:lnTo>
                <a:lnTo>
                  <a:pt x="1631010" y="19799"/>
                </a:lnTo>
                <a:lnTo>
                  <a:pt x="4550029" y="19799"/>
                </a:lnTo>
                <a:lnTo>
                  <a:pt x="4550029" y="0"/>
                </a:lnTo>
                <a:close/>
              </a:path>
              <a:path w="5324475" h="389255">
                <a:moveTo>
                  <a:pt x="5324297" y="369049"/>
                </a:moveTo>
                <a:lnTo>
                  <a:pt x="4550105" y="369049"/>
                </a:lnTo>
                <a:lnTo>
                  <a:pt x="4550105" y="388861"/>
                </a:lnTo>
                <a:lnTo>
                  <a:pt x="5324297" y="388861"/>
                </a:lnTo>
                <a:lnTo>
                  <a:pt x="5324297" y="369049"/>
                </a:lnTo>
                <a:close/>
              </a:path>
              <a:path w="5324475" h="389255">
                <a:moveTo>
                  <a:pt x="5324297" y="0"/>
                </a:moveTo>
                <a:lnTo>
                  <a:pt x="4588205" y="0"/>
                </a:lnTo>
                <a:lnTo>
                  <a:pt x="4550105" y="0"/>
                </a:lnTo>
                <a:lnTo>
                  <a:pt x="4550105" y="19799"/>
                </a:lnTo>
                <a:lnTo>
                  <a:pt x="4588205" y="19799"/>
                </a:lnTo>
                <a:lnTo>
                  <a:pt x="5324297" y="19799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229664" y="1342390"/>
            <a:ext cx="13747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50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Gasto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com</a:t>
            </a:r>
            <a:endParaRPr sz="1200">
              <a:latin typeface="Arial MT"/>
              <a:cs typeface="Arial MT"/>
            </a:endParaRPr>
          </a:p>
          <a:p>
            <a:pPr marL="722630" marR="5080" indent="-710565">
              <a:lnSpc>
                <a:spcPts val="1380"/>
              </a:lnSpc>
              <a:spcBef>
                <a:spcPts val="65"/>
              </a:spcBef>
              <a:tabLst>
                <a:tab pos="606425" algn="l"/>
              </a:tabLst>
            </a:pPr>
            <a:r>
              <a:rPr dirty="0" sz="1200" spc="-20">
                <a:latin typeface="Arial MT"/>
                <a:cs typeface="Arial MT"/>
              </a:rPr>
              <a:t>10.4</a:t>
            </a:r>
            <a:r>
              <a:rPr dirty="0" sz="1200">
                <a:latin typeface="Arial MT"/>
                <a:cs typeface="Arial MT"/>
              </a:rPr>
              <a:t>	material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 spc="-10">
                <a:latin typeface="Arial MT"/>
                <a:cs typeface="Arial MT"/>
              </a:rPr>
              <a:t>limpeza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79547" y="1430781"/>
            <a:ext cx="5092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515" marR="5080" indent="-4445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se </a:t>
            </a:r>
            <a:r>
              <a:rPr dirty="0" sz="1200" spc="-10">
                <a:latin typeface="Arial MT"/>
                <a:cs typeface="Arial MT"/>
              </a:rPr>
              <a:t>aplica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52113" y="1430781"/>
            <a:ext cx="5092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515" marR="5080" indent="-4445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se </a:t>
            </a:r>
            <a:r>
              <a:rPr dirty="0" sz="1200" spc="-10">
                <a:latin typeface="Arial MT"/>
                <a:cs typeface="Arial MT"/>
              </a:rPr>
              <a:t>aplica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25948" y="1430781"/>
            <a:ext cx="5092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515" marR="5080" indent="-4445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se </a:t>
            </a:r>
            <a:r>
              <a:rPr dirty="0" sz="1200" spc="-10">
                <a:latin typeface="Arial MT"/>
                <a:cs typeface="Arial MT"/>
              </a:rPr>
              <a:t>aplica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080820" y="1326133"/>
            <a:ext cx="5362575" cy="18415"/>
          </a:xfrm>
          <a:custGeom>
            <a:avLst/>
            <a:gdLst/>
            <a:ahLst/>
            <a:cxnLst/>
            <a:rect l="l" t="t" r="r" b="b"/>
            <a:pathLst>
              <a:path w="5362575" h="18415">
                <a:moveTo>
                  <a:pt x="1669034" y="0"/>
                </a:moveTo>
                <a:lnTo>
                  <a:pt x="1669034" y="0"/>
                </a:lnTo>
                <a:lnTo>
                  <a:pt x="0" y="0"/>
                </a:lnTo>
                <a:lnTo>
                  <a:pt x="0" y="18288"/>
                </a:lnTo>
                <a:lnTo>
                  <a:pt x="1669034" y="18288"/>
                </a:lnTo>
                <a:lnTo>
                  <a:pt x="1669034" y="0"/>
                </a:lnTo>
                <a:close/>
              </a:path>
              <a:path w="5362575" h="18415">
                <a:moveTo>
                  <a:pt x="4588129" y="0"/>
                </a:moveTo>
                <a:lnTo>
                  <a:pt x="4588129" y="0"/>
                </a:lnTo>
                <a:lnTo>
                  <a:pt x="1669110" y="0"/>
                </a:lnTo>
                <a:lnTo>
                  <a:pt x="1669110" y="18288"/>
                </a:lnTo>
                <a:lnTo>
                  <a:pt x="4588129" y="18288"/>
                </a:lnTo>
                <a:lnTo>
                  <a:pt x="4588129" y="0"/>
                </a:lnTo>
                <a:close/>
              </a:path>
              <a:path w="5362575" h="18415">
                <a:moveTo>
                  <a:pt x="5362397" y="0"/>
                </a:moveTo>
                <a:lnTo>
                  <a:pt x="4606493" y="0"/>
                </a:lnTo>
                <a:lnTo>
                  <a:pt x="4588205" y="0"/>
                </a:lnTo>
                <a:lnTo>
                  <a:pt x="4588205" y="18288"/>
                </a:lnTo>
                <a:lnTo>
                  <a:pt x="4606493" y="18288"/>
                </a:lnTo>
                <a:lnTo>
                  <a:pt x="5362397" y="18288"/>
                </a:lnTo>
                <a:lnTo>
                  <a:pt x="536239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091488" y="1909825"/>
            <a:ext cx="5389880" cy="18415"/>
          </a:xfrm>
          <a:custGeom>
            <a:avLst/>
            <a:gdLst/>
            <a:ahLst/>
            <a:cxnLst/>
            <a:rect l="l" t="t" r="r" b="b"/>
            <a:pathLst>
              <a:path w="5389880" h="18414">
                <a:moveTo>
                  <a:pt x="5389829" y="0"/>
                </a:moveTo>
                <a:lnTo>
                  <a:pt x="5389829" y="0"/>
                </a:lnTo>
                <a:lnTo>
                  <a:pt x="0" y="0"/>
                </a:lnTo>
                <a:lnTo>
                  <a:pt x="0" y="18288"/>
                </a:lnTo>
                <a:lnTo>
                  <a:pt x="5389829" y="18288"/>
                </a:lnTo>
                <a:lnTo>
                  <a:pt x="538982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062532" y="2453893"/>
            <a:ext cx="5437505" cy="3322954"/>
            <a:chOff x="1062532" y="2453893"/>
            <a:chExt cx="5437505" cy="3322954"/>
          </a:xfrm>
        </p:grpSpPr>
        <p:sp>
          <p:nvSpPr>
            <p:cNvPr id="23" name="object 23" descr=""/>
            <p:cNvSpPr/>
            <p:nvPr/>
          </p:nvSpPr>
          <p:spPr>
            <a:xfrm>
              <a:off x="1062532" y="2453893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19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258" y="2801365"/>
              <a:ext cx="2235454" cy="23164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62532" y="3147402"/>
              <a:ext cx="5437505" cy="2629535"/>
            </a:xfrm>
            <a:custGeom>
              <a:avLst/>
              <a:gdLst/>
              <a:ahLst/>
              <a:cxnLst/>
              <a:rect l="l" t="t" r="r" b="b"/>
              <a:pathLst>
                <a:path w="5437505" h="2629535">
                  <a:moveTo>
                    <a:pt x="5436997" y="2103424"/>
                  </a:moveTo>
                  <a:lnTo>
                    <a:pt x="0" y="2103424"/>
                  </a:lnTo>
                  <a:lnTo>
                    <a:pt x="0" y="2367013"/>
                  </a:lnTo>
                  <a:lnTo>
                    <a:pt x="0" y="2629446"/>
                  </a:lnTo>
                  <a:lnTo>
                    <a:pt x="5436997" y="2629446"/>
                  </a:lnTo>
                  <a:lnTo>
                    <a:pt x="5436997" y="2367064"/>
                  </a:lnTo>
                  <a:lnTo>
                    <a:pt x="5436997" y="2103424"/>
                  </a:lnTo>
                  <a:close/>
                </a:path>
                <a:path w="5437505" h="2629535">
                  <a:moveTo>
                    <a:pt x="5436997" y="0"/>
                  </a:moveTo>
                  <a:lnTo>
                    <a:pt x="0" y="0"/>
                  </a:lnTo>
                  <a:lnTo>
                    <a:pt x="0" y="263944"/>
                  </a:lnTo>
                  <a:lnTo>
                    <a:pt x="0" y="526072"/>
                  </a:lnTo>
                  <a:lnTo>
                    <a:pt x="0" y="2103412"/>
                  </a:lnTo>
                  <a:lnTo>
                    <a:pt x="5436997" y="2103412"/>
                  </a:lnTo>
                  <a:lnTo>
                    <a:pt x="5436997" y="263944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062532" y="2453893"/>
            <a:ext cx="5437505" cy="3848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12065">
              <a:lnSpc>
                <a:spcPct val="143800"/>
              </a:lnSpc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área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técnica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encaminhou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manifestação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informando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cálculo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para </a:t>
            </a:r>
            <a:r>
              <a:rPr dirty="0" sz="1200">
                <a:latin typeface="Arial MT"/>
                <a:cs typeface="Arial MT"/>
              </a:rPr>
              <a:t>2021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levou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consideração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2020,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marcado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suspensão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atividades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presenciais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consequente diminuição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custos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previstos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na </a:t>
            </a:r>
            <a:r>
              <a:rPr dirty="0" sz="1200">
                <a:latin typeface="Arial MT"/>
                <a:cs typeface="Arial MT"/>
              </a:rPr>
              <a:t>contratação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(transporte,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alimentação,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materiais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reposição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substituto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férias)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abatidos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faturas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mensais.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7780" marR="15240">
              <a:lnSpc>
                <a:spcPct val="143800"/>
              </a:lnSpc>
            </a:pPr>
            <a:r>
              <a:rPr dirty="0" sz="1200">
                <a:latin typeface="Arial MT"/>
                <a:cs typeface="Arial MT"/>
              </a:rPr>
              <a:t>Diante disso, 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 não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comporta alterações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 execução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serviços,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 </a:t>
            </a:r>
            <a:r>
              <a:rPr dirty="0" sz="1200" spc="-25">
                <a:latin typeface="Arial MT"/>
                <a:cs typeface="Arial MT"/>
              </a:rPr>
              <a:t>que </a:t>
            </a:r>
            <a:r>
              <a:rPr dirty="0" sz="1200">
                <a:latin typeface="Arial MT"/>
                <a:cs typeface="Arial MT"/>
              </a:rPr>
              <a:t>tem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provocado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aumento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esse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tipo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gasto.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Portanto,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valores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deverão </a:t>
            </a:r>
            <a:r>
              <a:rPr dirty="0" sz="1200">
                <a:latin typeface="Arial MT"/>
                <a:cs typeface="Arial MT"/>
              </a:rPr>
              <a:t>ser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revistos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revisão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está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prevista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janeiro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2023.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062532" y="5776848"/>
            <a:ext cx="5437505" cy="525780"/>
          </a:xfrm>
          <a:custGeom>
            <a:avLst/>
            <a:gdLst/>
            <a:ahLst/>
            <a:cxnLst/>
            <a:rect l="l" t="t" r="r" b="b"/>
            <a:pathLst>
              <a:path w="5437505" h="525779">
                <a:moveTo>
                  <a:pt x="5436997" y="263664"/>
                </a:moveTo>
                <a:lnTo>
                  <a:pt x="0" y="263664"/>
                </a:lnTo>
                <a:lnTo>
                  <a:pt x="0" y="525780"/>
                </a:lnTo>
                <a:lnTo>
                  <a:pt x="5436997" y="525780"/>
                </a:lnTo>
                <a:lnTo>
                  <a:pt x="5436997" y="263664"/>
                </a:lnTo>
                <a:close/>
              </a:path>
              <a:path w="5437505" h="525779">
                <a:moveTo>
                  <a:pt x="5436997" y="0"/>
                </a:moveTo>
                <a:lnTo>
                  <a:pt x="0" y="0"/>
                </a:lnTo>
                <a:lnTo>
                  <a:pt x="0" y="263652"/>
                </a:lnTo>
                <a:lnTo>
                  <a:pt x="5436997" y="263652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5922538" y="148615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2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6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5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2017395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6710" cy="2653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relacionados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aos</a:t>
            </a:r>
            <a:r>
              <a:rPr dirty="0" sz="1200" spc="2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serviços</a:t>
            </a:r>
            <a:r>
              <a:rPr dirty="0" sz="1200" spc="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vigilância,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segundo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critérios</a:t>
            </a:r>
            <a:r>
              <a:rPr dirty="0" sz="1200" spc="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necessidade,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área,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tipos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postos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(modelos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horários,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armada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desarmada).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715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partir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2021,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tendo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vista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publicação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Resolução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400/2021,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</a:t>
            </a:r>
            <a:r>
              <a:rPr dirty="0" sz="1200" spc="3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11.1</a:t>
            </a:r>
            <a:r>
              <a:rPr dirty="0" sz="1200" spc="3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passou</a:t>
            </a:r>
            <a:r>
              <a:rPr dirty="0" sz="1200" spc="4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4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considerar</a:t>
            </a:r>
            <a:r>
              <a:rPr dirty="0" sz="1200" spc="4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4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armamento</a:t>
            </a:r>
            <a:r>
              <a:rPr dirty="0" sz="1200" spc="4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40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coletes balísticos.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ct val="1433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3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Apoio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Administrativo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7198740"/>
            <a:ext cx="3301619" cy="231648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71676" y="7808340"/>
          <a:ext cx="5495925" cy="1934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920"/>
                <a:gridCol w="997585"/>
                <a:gridCol w="883284"/>
                <a:gridCol w="1062355"/>
                <a:gridCol w="982979"/>
                <a:gridCol w="862329"/>
              </a:tblGrid>
              <a:tr h="407034"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98425" indent="-187960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099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11.1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310" marR="83820" indent="-63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vigilância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armada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desarmada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1440" marR="45720" indent="-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 marR="25400" indent="38989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11.684.728,00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 marR="820419" indent="38989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11.006.293,46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8625"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11.2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marR="109220" indent="-14478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173990" indent="-4445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635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255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005" y="4336160"/>
            <a:ext cx="4678680" cy="224218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5941560" y="86371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41588" y="940100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8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8"/>
                </a:moveTo>
                <a:lnTo>
                  <a:pt x="205690" y="127998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62532" y="899159"/>
          <a:ext cx="5523230" cy="426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0"/>
                <a:gridCol w="1005839"/>
                <a:gridCol w="913130"/>
                <a:gridCol w="1035684"/>
                <a:gridCol w="982979"/>
                <a:gridCol w="880745"/>
              </a:tblGrid>
              <a:tr h="408305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9842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107440">
                <a:tc gridSpan="6">
                  <a:txBody>
                    <a:bodyPr/>
                    <a:lstStyle/>
                    <a:p>
                      <a:pPr algn="ctr" marL="647065" marR="3823970" indent="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pessoas contratadas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serviço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vigilância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armada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desarmada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99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11.3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60325" indent="-1270">
                        <a:lnSpc>
                          <a:spcPct val="95900"/>
                        </a:lnSpc>
                        <a:spcBef>
                          <a:spcPts val="91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médio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contrato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vigilância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armada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desarmada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557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3980" marR="73025" indent="-190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67.542,00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63.620,19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44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11.4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0170" marR="9334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vigilância eletrônica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945" marR="48895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6,5%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600.000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98425" marR="7810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2715" marR="130175" indent="2832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639.000,00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8430" marR="72390" indent="2832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285.057,79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062532" y="5705220"/>
            <a:ext cx="5437505" cy="1219200"/>
            <a:chOff x="1062532" y="5705220"/>
            <a:chExt cx="5437505" cy="1219200"/>
          </a:xfrm>
        </p:grpSpPr>
        <p:sp>
          <p:nvSpPr>
            <p:cNvPr id="5" name="object 5" descr=""/>
            <p:cNvSpPr/>
            <p:nvPr/>
          </p:nvSpPr>
          <p:spPr>
            <a:xfrm>
              <a:off x="1062532" y="5705220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594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7258" y="6051168"/>
              <a:ext cx="2235454" cy="2316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62532" y="6398640"/>
              <a:ext cx="5437505" cy="525780"/>
            </a:xfrm>
            <a:custGeom>
              <a:avLst/>
              <a:gdLst/>
              <a:ahLst/>
              <a:cxnLst/>
              <a:rect l="l" t="t" r="r" b="b"/>
              <a:pathLst>
                <a:path w="5437505" h="525779">
                  <a:moveTo>
                    <a:pt x="5436997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0" y="525780"/>
                  </a:lnTo>
                  <a:lnTo>
                    <a:pt x="5436997" y="525780"/>
                  </a:lnTo>
                  <a:lnTo>
                    <a:pt x="5436997" y="26212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62532" y="5705220"/>
            <a:ext cx="5437505" cy="148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Vigilância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10">
                <a:latin typeface="Arial MT"/>
                <a:cs typeface="Arial MT"/>
              </a:rPr>
              <a:t> atingidas.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062532" y="6924420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8"/>
                </a:lnTo>
                <a:lnTo>
                  <a:pt x="5436997" y="262128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41560" y="283858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41560" y="421005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1953514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604518"/>
            <a:ext cx="5427345" cy="2392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5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consumos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gastos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serviços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telefonia,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tendo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vista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outros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mecanismos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comunicação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mesmas </a:t>
            </a:r>
            <a:r>
              <a:rPr dirty="0" sz="1200">
                <a:latin typeface="Arial MT"/>
                <a:cs typeface="Arial MT"/>
              </a:rPr>
              <a:t>funcionalidades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menores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custos.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ct val="1442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3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valores</a:t>
            </a:r>
            <a:r>
              <a:rPr dirty="0" sz="1200" spc="3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3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compreendem</a:t>
            </a:r>
            <a:r>
              <a:rPr dirty="0" sz="1200" spc="3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3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3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unidades</a:t>
            </a:r>
            <a:r>
              <a:rPr dirty="0" sz="1200" spc="3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administrativas</a:t>
            </a:r>
            <a:r>
              <a:rPr dirty="0" sz="1200" spc="36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e </a:t>
            </a:r>
            <a:r>
              <a:rPr dirty="0" sz="1200">
                <a:latin typeface="Arial MT"/>
                <a:cs typeface="Arial MT"/>
              </a:rPr>
              <a:t>judiciárias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4ª</a:t>
            </a:r>
            <a:r>
              <a:rPr dirty="0" sz="1200" spc="-10">
                <a:latin typeface="Arial MT"/>
                <a:cs typeface="Arial MT"/>
              </a:rPr>
              <a:t> Região.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1430">
              <a:lnSpc>
                <a:spcPct val="1433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Apoio </a:t>
            </a:r>
            <a:r>
              <a:rPr dirty="0" sz="1200">
                <a:latin typeface="Arial MT"/>
                <a:cs typeface="Arial MT"/>
              </a:rPr>
              <a:t>Administrativo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455" y="4365957"/>
            <a:ext cx="4656329" cy="21900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455" y="6956928"/>
            <a:ext cx="4656329" cy="219749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899413"/>
            <a:ext cx="3220720" cy="231775"/>
            <a:chOff x="1080820" y="899413"/>
            <a:chExt cx="3220720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899413"/>
              <a:ext cx="1458468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4080" y="899413"/>
              <a:ext cx="94487" cy="231648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118920" y="1547113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440434" y="0"/>
                </a:moveTo>
                <a:lnTo>
                  <a:pt x="562356" y="0"/>
                </a:lnTo>
                <a:lnTo>
                  <a:pt x="0" y="0"/>
                </a:lnTo>
                <a:lnTo>
                  <a:pt x="0" y="19812"/>
                </a:lnTo>
                <a:lnTo>
                  <a:pt x="0" y="368808"/>
                </a:lnTo>
                <a:lnTo>
                  <a:pt x="0" y="388620"/>
                </a:lnTo>
                <a:lnTo>
                  <a:pt x="0" y="390144"/>
                </a:lnTo>
                <a:lnTo>
                  <a:pt x="562305" y="390144"/>
                </a:lnTo>
                <a:lnTo>
                  <a:pt x="1440434" y="390144"/>
                </a:lnTo>
                <a:lnTo>
                  <a:pt x="1440434" y="388620"/>
                </a:lnTo>
                <a:lnTo>
                  <a:pt x="1440434" y="368808"/>
                </a:lnTo>
                <a:lnTo>
                  <a:pt x="1440434" y="19812"/>
                </a:lnTo>
                <a:lnTo>
                  <a:pt x="1440434" y="12"/>
                </a:lnTo>
                <a:close/>
              </a:path>
              <a:path w="5324475" h="390525">
                <a:moveTo>
                  <a:pt x="3709987" y="0"/>
                </a:moveTo>
                <a:lnTo>
                  <a:pt x="2876372" y="0"/>
                </a:lnTo>
                <a:lnTo>
                  <a:pt x="1440510" y="0"/>
                </a:lnTo>
                <a:lnTo>
                  <a:pt x="1440510" y="19812"/>
                </a:lnTo>
                <a:lnTo>
                  <a:pt x="1440510" y="368808"/>
                </a:lnTo>
                <a:lnTo>
                  <a:pt x="1440510" y="388620"/>
                </a:lnTo>
                <a:lnTo>
                  <a:pt x="1440510" y="390144"/>
                </a:lnTo>
                <a:lnTo>
                  <a:pt x="2876372" y="390144"/>
                </a:lnTo>
                <a:lnTo>
                  <a:pt x="3709987" y="390144"/>
                </a:lnTo>
                <a:lnTo>
                  <a:pt x="3709987" y="388620"/>
                </a:lnTo>
                <a:lnTo>
                  <a:pt x="3709987" y="368808"/>
                </a:lnTo>
                <a:lnTo>
                  <a:pt x="3709987" y="19812"/>
                </a:lnTo>
                <a:lnTo>
                  <a:pt x="3709987" y="12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9812"/>
                </a:lnTo>
                <a:lnTo>
                  <a:pt x="4548581" y="368808"/>
                </a:lnTo>
                <a:lnTo>
                  <a:pt x="4548505" y="19812"/>
                </a:lnTo>
                <a:lnTo>
                  <a:pt x="4548581" y="12"/>
                </a:lnTo>
                <a:lnTo>
                  <a:pt x="3710000" y="0"/>
                </a:lnTo>
                <a:lnTo>
                  <a:pt x="3710000" y="390144"/>
                </a:lnTo>
                <a:lnTo>
                  <a:pt x="4548505" y="390144"/>
                </a:lnTo>
                <a:lnTo>
                  <a:pt x="4548505" y="388620"/>
                </a:lnTo>
                <a:lnTo>
                  <a:pt x="4548581" y="390144"/>
                </a:lnTo>
                <a:lnTo>
                  <a:pt x="5324297" y="390144"/>
                </a:lnTo>
                <a:lnTo>
                  <a:pt x="5324297" y="388620"/>
                </a:lnTo>
                <a:lnTo>
                  <a:pt x="5324297" y="368808"/>
                </a:lnTo>
                <a:lnTo>
                  <a:pt x="5324297" y="19812"/>
                </a:lnTo>
                <a:lnTo>
                  <a:pt x="5324297" y="12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62532" y="1537969"/>
          <a:ext cx="5513705" cy="562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445"/>
                <a:gridCol w="849630"/>
                <a:gridCol w="1431289"/>
                <a:gridCol w="847725"/>
                <a:gridCol w="833119"/>
                <a:gridCol w="836295"/>
              </a:tblGrid>
              <a:tr h="378460"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48285" marR="51435" indent="-187960">
                        <a:lnSpc>
                          <a:spcPts val="1380"/>
                        </a:lnSpc>
                        <a:spcBef>
                          <a:spcPts val="12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F4AF83"/>
                    </a:solidFill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8895" marR="5461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telefonia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fixa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230" marR="39370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336.000,00/ano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990" marR="28575" indent="28448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319.200,00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195" marR="24765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270.215,73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 marR="59690" indent="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Linhas telefônicas fixas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4775" marR="80010" indent="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contratadas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3.478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3.479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 marR="135890" indent="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relativo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telefonia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fixa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230" marR="393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96,61/linha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91,77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77,67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8895" marR="5461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telefonia móvel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230" marR="393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312.000,00/ano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990" marR="28575" indent="28448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296.400,00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195" marR="24765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266.696,92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 marR="59690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Linhas telefônicas móveis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4775" marR="80010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contratadas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365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363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12.6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8270" marR="135890" indent="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relativo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telefonia móvel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230" marR="393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854,79/linha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812,05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734,70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062532" y="7712405"/>
            <a:ext cx="5437505" cy="1745614"/>
            <a:chOff x="1062532" y="7712405"/>
            <a:chExt cx="5437505" cy="1745614"/>
          </a:xfrm>
        </p:grpSpPr>
        <p:sp>
          <p:nvSpPr>
            <p:cNvPr id="10" name="object 10" descr=""/>
            <p:cNvSpPr/>
            <p:nvPr/>
          </p:nvSpPr>
          <p:spPr>
            <a:xfrm>
              <a:off x="1062532" y="7712405"/>
              <a:ext cx="5437505" cy="694055"/>
            </a:xfrm>
            <a:custGeom>
              <a:avLst/>
              <a:gdLst/>
              <a:ahLst/>
              <a:cxnLst/>
              <a:rect l="l" t="t" r="r" b="b"/>
              <a:pathLst>
                <a:path w="5437505" h="694054">
                  <a:moveTo>
                    <a:pt x="5436997" y="0"/>
                  </a:moveTo>
                  <a:lnTo>
                    <a:pt x="0" y="0"/>
                  </a:lnTo>
                  <a:lnTo>
                    <a:pt x="0" y="347776"/>
                  </a:lnTo>
                  <a:lnTo>
                    <a:pt x="0" y="693724"/>
                  </a:lnTo>
                  <a:lnTo>
                    <a:pt x="5436997" y="693724"/>
                  </a:lnTo>
                  <a:lnTo>
                    <a:pt x="5436997" y="347776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7258" y="8060182"/>
              <a:ext cx="2235454" cy="2316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62532" y="8406142"/>
              <a:ext cx="5437505" cy="1051560"/>
            </a:xfrm>
            <a:custGeom>
              <a:avLst/>
              <a:gdLst/>
              <a:ahLst/>
              <a:cxnLst/>
              <a:rect l="l" t="t" r="r" b="b"/>
              <a:pathLst>
                <a:path w="5437505" h="1051559">
                  <a:moveTo>
                    <a:pt x="5436997" y="0"/>
                  </a:moveTo>
                  <a:lnTo>
                    <a:pt x="0" y="0"/>
                  </a:lnTo>
                  <a:lnTo>
                    <a:pt x="0" y="263639"/>
                  </a:lnTo>
                  <a:lnTo>
                    <a:pt x="0" y="525767"/>
                  </a:lnTo>
                  <a:lnTo>
                    <a:pt x="0" y="789368"/>
                  </a:lnTo>
                  <a:lnTo>
                    <a:pt x="0" y="1051496"/>
                  </a:lnTo>
                  <a:lnTo>
                    <a:pt x="5436997" y="1051496"/>
                  </a:lnTo>
                  <a:lnTo>
                    <a:pt x="5436997" y="789419"/>
                  </a:lnTo>
                  <a:lnTo>
                    <a:pt x="5436997" y="525767"/>
                  </a:lnTo>
                  <a:lnTo>
                    <a:pt x="5436997" y="263639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62532" y="7712405"/>
            <a:ext cx="5437505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3429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exceção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12.2,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trata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quantidade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linhas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telefônicas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fixas, </a:t>
            </a: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Telefonia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atingidas.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cumprida</a:t>
            </a:r>
            <a:r>
              <a:rPr dirty="0" sz="1200" spc="-25">
                <a:latin typeface="Arial MT"/>
                <a:cs typeface="Arial MT"/>
              </a:rPr>
              <a:t> em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incorporação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uma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linha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2021.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62532" y="9457638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2"/>
                </a:lnTo>
                <a:lnTo>
                  <a:pt x="5436997" y="263652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10" y="23394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22526" y="31852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6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9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9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2510" y="394335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922510" y="496443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22510" y="581012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922510" y="656831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1840738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6075" cy="2653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gestão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mobilidade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órgão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frota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oficial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maior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eficiência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gestão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veículos.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39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partir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2021,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tendo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vista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publicação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Resolução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400/2021,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passou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considerar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 seguro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contratado,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licenciamento,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DPVAT,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IPVA,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outros.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Até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2020,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gastos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2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manutenção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incluíam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apenas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custos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serviços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manutenção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preventiva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corretiva.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7620">
              <a:lnSpc>
                <a:spcPct val="1433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3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3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Apoio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Administrativo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4336160"/>
            <a:ext cx="4679442" cy="24549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005" y="7144511"/>
            <a:ext cx="4678680" cy="2274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831215"/>
          </a:xfrm>
          <a:custGeom>
            <a:avLst/>
            <a:gdLst/>
            <a:ahLst/>
            <a:cxnLst/>
            <a:rect l="l" t="t" r="r" b="b"/>
            <a:pathLst>
              <a:path w="7560945" h="831215">
                <a:moveTo>
                  <a:pt x="0" y="831214"/>
                </a:moveTo>
                <a:lnTo>
                  <a:pt x="7560564" y="831214"/>
                </a:lnTo>
                <a:lnTo>
                  <a:pt x="7560564" y="0"/>
                </a:lnTo>
                <a:lnTo>
                  <a:pt x="0" y="0"/>
                </a:lnTo>
                <a:lnTo>
                  <a:pt x="0" y="831214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80413" y="1326133"/>
            <a:ext cx="5149850" cy="594360"/>
            <a:chOff x="1280413" y="1326133"/>
            <a:chExt cx="5149850" cy="5943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413" y="1326133"/>
              <a:ext cx="3408553" cy="2971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8985" y="1326133"/>
              <a:ext cx="1851152" cy="2971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8194" y="1623313"/>
              <a:ext cx="994752" cy="297179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80820" y="1920493"/>
          <a:ext cx="5476875" cy="594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2575"/>
              </a:tblGrid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45">
                          <a:latin typeface="Arial Black"/>
                          <a:cs typeface="Arial Black"/>
                        </a:rPr>
                        <a:t>Daniel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5">
                          <a:latin typeface="Arial Black"/>
                          <a:cs typeface="Arial Black"/>
                        </a:rPr>
                        <a:t>Souza</a:t>
                      </a:r>
                      <a:r>
                        <a:rPr dirty="0" sz="1200" spc="-114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Nonohay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Juiz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latin typeface="Lucida Sans Unicode"/>
                          <a:cs typeface="Lucida Sans Unicode"/>
                        </a:rPr>
                        <a:t>Auxiliar</a:t>
                      </a:r>
                      <a:r>
                        <a:rPr dirty="0" sz="1000" spc="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000" spc="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Presidência</a:t>
                      </a:r>
                      <a:r>
                        <a:rPr dirty="0" sz="1000" spc="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(Coordenador)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5">
                          <a:latin typeface="Arial Black"/>
                          <a:cs typeface="Arial Black"/>
                        </a:rPr>
                        <a:t>Leandro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75">
                          <a:latin typeface="Arial Black"/>
                          <a:cs typeface="Arial Black"/>
                        </a:rPr>
                        <a:t>Krebs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Gonçalves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Juiz</a:t>
                      </a:r>
                      <a:r>
                        <a:rPr dirty="0" sz="1000" spc="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25">
                          <a:latin typeface="Lucida Sans Unicode"/>
                          <a:cs typeface="Lucida Sans Unicode"/>
                        </a:rPr>
                        <a:t>Auxiliar</a:t>
                      </a:r>
                      <a:r>
                        <a:rPr dirty="0" sz="1000" spc="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Corregedoria</a:t>
                      </a:r>
                      <a:r>
                        <a:rPr dirty="0" sz="1000" spc="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(Coordenador</a:t>
                      </a:r>
                      <a:r>
                        <a:rPr dirty="0" sz="1000" spc="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Substituto)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65">
                          <a:latin typeface="Arial Black"/>
                          <a:cs typeface="Arial Black"/>
                        </a:rPr>
                        <a:t>Rejane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0">
                          <a:latin typeface="Arial Black"/>
                          <a:cs typeface="Arial Black"/>
                        </a:rPr>
                        <a:t>Carvalho</a:t>
                      </a:r>
                      <a:r>
                        <a:rPr dirty="0" sz="1200" spc="-9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Donis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Secretária-Geral</a:t>
                      </a:r>
                      <a:r>
                        <a:rPr dirty="0" sz="1000" spc="1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000" spc="1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Presidência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5715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35">
                          <a:latin typeface="Arial Black"/>
                          <a:cs typeface="Arial Black"/>
                        </a:rPr>
                        <a:t>Anita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0">
                          <a:latin typeface="Arial Black"/>
                          <a:cs typeface="Arial Black"/>
                        </a:rPr>
                        <a:t>Cristina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0">
                          <a:latin typeface="Arial Black"/>
                          <a:cs typeface="Arial Black"/>
                        </a:rPr>
                        <a:t>Jesus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Assistente-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Chefe</a:t>
                      </a:r>
                      <a:r>
                        <a:rPr dirty="0" sz="10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65">
                          <a:latin typeface="Lucida Sans Unicode"/>
                          <a:cs typeface="Lucida Sans Unicode"/>
                        </a:rPr>
                        <a:t>Seção</a:t>
                      </a:r>
                      <a:r>
                        <a:rPr dirty="0" sz="1000" spc="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Sustentabilidade,</a:t>
                      </a:r>
                      <a:r>
                        <a:rPr dirty="0" sz="10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Acessibilidade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Inclusão</a:t>
                      </a:r>
                      <a:r>
                        <a:rPr dirty="0" sz="10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(SSAI)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5715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30">
                          <a:latin typeface="Arial Black"/>
                          <a:cs typeface="Arial Black"/>
                        </a:rPr>
                        <a:t>Bárbara</a:t>
                      </a:r>
                      <a:r>
                        <a:rPr dirty="0" sz="1200" spc="-9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5">
                          <a:latin typeface="Arial Black"/>
                          <a:cs typeface="Arial Black"/>
                        </a:rPr>
                        <a:t>Burgardt</a:t>
                      </a:r>
                      <a:r>
                        <a:rPr dirty="0" sz="1200" spc="-8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Casaletti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Assessora-Chefe</a:t>
                      </a:r>
                      <a:r>
                        <a:rPr dirty="0" sz="1000" spc="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Assessoria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45">
                          <a:latin typeface="Lucida Sans Unicode"/>
                          <a:cs typeface="Lucida Sans Unicode"/>
                        </a:rPr>
                        <a:t>Governança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Gestão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Estratégica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40">
                          <a:latin typeface="Lucida Sans Unicode"/>
                          <a:cs typeface="Lucida Sans Unicode"/>
                        </a:rPr>
                        <a:t>(AGGE)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0">
                          <a:latin typeface="Arial Black"/>
                          <a:cs typeface="Arial Black"/>
                        </a:rPr>
                        <a:t>Denilson</a:t>
                      </a:r>
                      <a:r>
                        <a:rPr dirty="0" sz="12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65">
                          <a:latin typeface="Arial Black"/>
                          <a:cs typeface="Arial Black"/>
                        </a:rPr>
                        <a:t>Ribeiro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14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Quadros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Coordenador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Atendimento</a:t>
                      </a:r>
                      <a:r>
                        <a:rPr dirty="0" sz="1000" spc="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Usuários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45">
                          <a:latin typeface="Arial Black"/>
                          <a:cs typeface="Arial Black"/>
                        </a:rPr>
                        <a:t>Patrícia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5">
                          <a:latin typeface="Arial Black"/>
                          <a:cs typeface="Arial Black"/>
                        </a:rPr>
                        <a:t>Fernanda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0">
                          <a:latin typeface="Arial Black"/>
                          <a:cs typeface="Arial Black"/>
                        </a:rPr>
                        <a:t>Rael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Gestora vinculada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000" spc="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de Gestão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Pessoas</a:t>
                      </a:r>
                      <a:r>
                        <a:rPr dirty="0" sz="10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(Segesp)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0">
                          <a:latin typeface="Arial Black"/>
                          <a:cs typeface="Arial Black"/>
                        </a:rPr>
                        <a:t>João</a:t>
                      </a:r>
                      <a:r>
                        <a:rPr dirty="0" sz="1200" spc="-114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5">
                          <a:latin typeface="Arial Black"/>
                          <a:cs typeface="Arial Black"/>
                        </a:rPr>
                        <a:t>Henrique</a:t>
                      </a:r>
                      <a:r>
                        <a:rPr dirty="0" sz="12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5">
                          <a:latin typeface="Arial Black"/>
                          <a:cs typeface="Arial Black"/>
                        </a:rPr>
                        <a:t>Carvalho</a:t>
                      </a:r>
                      <a:r>
                        <a:rPr dirty="0" sz="12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60">
                          <a:latin typeface="Arial Black"/>
                          <a:cs typeface="Arial Black"/>
                        </a:rPr>
                        <a:t>Lima</a:t>
                      </a:r>
                      <a:r>
                        <a:rPr dirty="0" sz="1200" spc="-114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Ribas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Gestor</a:t>
                      </a:r>
                      <a:r>
                        <a:rPr dirty="0" sz="1000" spc="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vinculado</a:t>
                      </a:r>
                      <a:r>
                        <a:rPr dirty="0" sz="1000" spc="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000" spc="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000" spc="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Administração</a:t>
                      </a:r>
                      <a:r>
                        <a:rPr dirty="0" sz="1000" spc="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(SA)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5715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20">
                          <a:latin typeface="Arial Black"/>
                          <a:cs typeface="Arial Black"/>
                        </a:rPr>
                        <a:t>Adriana</a:t>
                      </a:r>
                      <a:r>
                        <a:rPr dirty="0" sz="12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Werner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Servidora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vinculada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Judicial</a:t>
                      </a:r>
                      <a:r>
                        <a:rPr dirty="0" sz="1000" spc="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85">
                          <a:latin typeface="Lucida Sans Unicode"/>
                          <a:cs typeface="Lucida Sans Unicode"/>
                        </a:rPr>
                        <a:t>(EJ)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5715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30">
                          <a:latin typeface="Arial Black"/>
                          <a:cs typeface="Arial Black"/>
                        </a:rPr>
                        <a:t>Carolina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0">
                          <a:latin typeface="Arial Black"/>
                          <a:cs typeface="Arial Black"/>
                        </a:rPr>
                        <a:t>Trindade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5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0">
                          <a:latin typeface="Arial Black"/>
                          <a:cs typeface="Arial Black"/>
                        </a:rPr>
                        <a:t>Souza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Servidora</a:t>
                      </a:r>
                      <a:r>
                        <a:rPr dirty="0" sz="1000" spc="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vinculada</a:t>
                      </a:r>
                      <a:r>
                        <a:rPr dirty="0" sz="1000" spc="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000" spc="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000" spc="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000" spc="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Manutenção</a:t>
                      </a:r>
                      <a:r>
                        <a:rPr dirty="0" sz="1000" spc="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5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000" spc="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Projetos</a:t>
                      </a:r>
                      <a:r>
                        <a:rPr dirty="0" sz="1000" spc="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45">
                          <a:latin typeface="Lucida Sans Unicode"/>
                          <a:cs typeface="Lucida Sans Unicode"/>
                        </a:rPr>
                        <a:t>(Sempro)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40">
                          <a:latin typeface="Arial Black"/>
                          <a:cs typeface="Arial Black"/>
                        </a:rPr>
                        <a:t>Aldo</a:t>
                      </a:r>
                      <a:r>
                        <a:rPr dirty="0" sz="1200" spc="-12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da</a:t>
                      </a:r>
                      <a:r>
                        <a:rPr dirty="0" sz="1200" spc="-12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5">
                          <a:latin typeface="Arial Black"/>
                          <a:cs typeface="Arial Black"/>
                        </a:rPr>
                        <a:t>Silva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Jardim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10">
                          <a:latin typeface="Lucida Sans Unicode"/>
                          <a:cs typeface="Lucida Sans Unicode"/>
                        </a:rPr>
                        <a:t>Servidor</a:t>
                      </a:r>
                      <a:r>
                        <a:rPr dirty="0" sz="1000" spc="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vinculado</a:t>
                      </a:r>
                      <a:r>
                        <a:rPr dirty="0" sz="1000" spc="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12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000" spc="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Secretaria-Geral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20">
                          <a:latin typeface="Lucida Sans Unicode"/>
                          <a:cs typeface="Lucida Sans Unicode"/>
                        </a:rPr>
                        <a:t>Judiciária</a:t>
                      </a:r>
                      <a:r>
                        <a:rPr dirty="0" sz="1000" spc="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(Segjud)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40">
                          <a:latin typeface="Arial Black"/>
                          <a:cs typeface="Arial Black"/>
                        </a:rPr>
                        <a:t>Juliano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5">
                          <a:latin typeface="Arial Black"/>
                          <a:cs typeface="Arial Black"/>
                        </a:rPr>
                        <a:t>Machado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0">
                          <a:latin typeface="Arial Black"/>
                          <a:cs typeface="Arial Black"/>
                        </a:rPr>
                        <a:t>dos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Santos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Servidor</a:t>
                      </a:r>
                      <a:r>
                        <a:rPr dirty="0" sz="10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60">
                          <a:latin typeface="Lucida Sans Unicode"/>
                          <a:cs typeface="Lucida Sans Unicode"/>
                        </a:rPr>
                        <a:t>com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 Deficiência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5">
                          <a:latin typeface="Arial Black"/>
                          <a:cs typeface="Arial Black"/>
                        </a:rPr>
                        <a:t>Taila</a:t>
                      </a:r>
                      <a:r>
                        <a:rPr dirty="0" sz="12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Albuquerque</a:t>
                      </a:r>
                      <a:r>
                        <a:rPr dirty="0" sz="1200" spc="-9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Rodrigues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Servidora</a:t>
                      </a:r>
                      <a:r>
                        <a:rPr dirty="0" sz="1000" spc="1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3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000" spc="1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Especialidade</a:t>
                      </a:r>
                      <a:r>
                        <a:rPr dirty="0" sz="1000" spc="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>
                          <a:latin typeface="Lucida Sans Unicode"/>
                          <a:cs typeface="Lucida Sans Unicode"/>
                        </a:rPr>
                        <a:t>Serviço</a:t>
                      </a:r>
                      <a:r>
                        <a:rPr dirty="0" sz="1000" spc="1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000" spc="-10">
                          <a:latin typeface="Lucida Sans Unicode"/>
                          <a:cs typeface="Lucida Sans Unicode"/>
                        </a:rPr>
                        <a:t>Social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1813814" y="8218677"/>
            <a:ext cx="4088129" cy="617220"/>
            <a:chOff x="1813814" y="8218677"/>
            <a:chExt cx="4088129" cy="61722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3814" y="8218677"/>
              <a:ext cx="4087622" cy="29718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4943" y="8538717"/>
              <a:ext cx="2737866" cy="297180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080820" y="8960865"/>
          <a:ext cx="5476875" cy="53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2575"/>
              </a:tblGrid>
              <a:tr h="26670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35">
                          <a:latin typeface="Arial Black"/>
                          <a:cs typeface="Arial Black"/>
                        </a:rPr>
                        <a:t>Anita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0">
                          <a:latin typeface="Arial Black"/>
                          <a:cs typeface="Arial Black"/>
                        </a:rPr>
                        <a:t>Cristina</a:t>
                      </a:r>
                      <a:r>
                        <a:rPr dirty="0" sz="12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3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114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20">
                          <a:latin typeface="Arial Black"/>
                          <a:cs typeface="Arial Black"/>
                        </a:rPr>
                        <a:t>Jesus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40">
                          <a:latin typeface="Arial Black"/>
                          <a:cs typeface="Arial Black"/>
                        </a:rPr>
                        <a:t>Martine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5">
                          <a:latin typeface="Arial Black"/>
                          <a:cs typeface="Arial Black"/>
                        </a:rPr>
                        <a:t>D´Andrea</a:t>
                      </a:r>
                      <a:r>
                        <a:rPr dirty="0" sz="12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5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200" spc="-9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10">
                          <a:latin typeface="Arial Black"/>
                          <a:cs typeface="Arial Black"/>
                        </a:rPr>
                        <a:t>Medeiros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41910">
                    <a:lnL w="38100">
                      <a:solidFill>
                        <a:srgbClr val="FDF6EF"/>
                      </a:solidFill>
                      <a:prstDash val="solid"/>
                    </a:lnL>
                    <a:lnR w="38100">
                      <a:solidFill>
                        <a:srgbClr val="FDF6EF"/>
                      </a:solidFill>
                      <a:prstDash val="solid"/>
                    </a:lnR>
                    <a:lnT w="38100">
                      <a:solidFill>
                        <a:srgbClr val="FDF6EF"/>
                      </a:solidFill>
                      <a:prstDash val="solid"/>
                    </a:lnT>
                    <a:lnB w="38100">
                      <a:solidFill>
                        <a:srgbClr val="FDF6EF"/>
                      </a:solidFill>
                      <a:prstDash val="solid"/>
                    </a:lnB>
                    <a:solidFill>
                      <a:srgbClr val="FDE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899413"/>
            <a:ext cx="3184271" cy="23164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71676" y="1509013"/>
          <a:ext cx="5486400" cy="8105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"/>
                <a:gridCol w="1219200"/>
                <a:gridCol w="1134110"/>
                <a:gridCol w="842010"/>
                <a:gridCol w="807720"/>
                <a:gridCol w="807085"/>
              </a:tblGrid>
              <a:tr h="40830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39395" marR="3492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10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Quilometragem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7785" indent="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quilometragem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243.438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64.214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0" marR="80010" indent="-63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gasolina,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etanol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flex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63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67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 marR="48895" indent="6223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diesel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635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20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7155" marR="113664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movidos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por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fontes alternativas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63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70%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8135" marR="113664" indent="-220979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7155" marR="113664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serviço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58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64465" marR="1809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por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veículo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serviço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53340" indent="190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175,5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203,9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43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" marR="66040" indent="-254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635">
                        <a:lnSpc>
                          <a:spcPts val="138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13.9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4465" marR="180975">
                        <a:lnSpc>
                          <a:spcPct val="95400"/>
                        </a:lnSpc>
                        <a:spcBef>
                          <a:spcPts val="22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por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destinado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à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56515" indent="182880">
                        <a:lnSpc>
                          <a:spcPct val="95400"/>
                        </a:lnSpc>
                        <a:spcBef>
                          <a:spcPts val="22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15,8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16,9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5941560" y="23394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41560" y="327292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4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941560" y="403098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941560" y="487680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41560" y="572249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41560" y="648068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41560" y="741401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41560" y="843496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41560" y="919315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62532" y="899159"/>
          <a:ext cx="5513705" cy="583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790"/>
                <a:gridCol w="1200149"/>
                <a:gridCol w="1165225"/>
                <a:gridCol w="828675"/>
                <a:gridCol w="812164"/>
                <a:gridCol w="826770"/>
              </a:tblGrid>
              <a:tr h="40830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42570" marR="3492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45720" indent="7112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64135" indent="-736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13.10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 marR="69215" indent="127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 marR="3746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141.000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114935" marR="10160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 marR="23495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141.000,00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115" marR="8890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106.568,17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13.11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3655" marR="31115" indent="-63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relativo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manutenção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26670" indent="1270">
                        <a:lnSpc>
                          <a:spcPts val="1380"/>
                        </a:lnSpc>
                        <a:spcBef>
                          <a:spcPts val="25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14%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2026,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3.615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 marR="107950" indent="19812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3.615,00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6205" marR="93980" indent="19812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3.044,80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13.12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78435" marR="174625" indent="12065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motoristas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164465" indent="-44450">
                        <a:lnSpc>
                          <a:spcPts val="138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3995" marR="150495" indent="-44450">
                        <a:lnSpc>
                          <a:spcPts val="138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13.13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935" marR="11112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motoristas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5900" marR="164465" indent="-4445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3995" marR="150495" indent="-4445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13.14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9380" marR="114935" indent="-6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agenciamento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transporte terrestre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5900" marR="164465" indent="-4445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3995" marR="150495" indent="-4445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062532" y="7277989"/>
            <a:ext cx="5437505" cy="1219835"/>
            <a:chOff x="1062532" y="7277989"/>
            <a:chExt cx="5437505" cy="1219835"/>
          </a:xfrm>
        </p:grpSpPr>
        <p:sp>
          <p:nvSpPr>
            <p:cNvPr id="5" name="object 5" descr=""/>
            <p:cNvSpPr/>
            <p:nvPr/>
          </p:nvSpPr>
          <p:spPr>
            <a:xfrm>
              <a:off x="1062532" y="7277988"/>
              <a:ext cx="5437505" cy="694055"/>
            </a:xfrm>
            <a:custGeom>
              <a:avLst/>
              <a:gdLst/>
              <a:ahLst/>
              <a:cxnLst/>
              <a:rect l="l" t="t" r="r" b="b"/>
              <a:pathLst>
                <a:path w="5437505" h="694054">
                  <a:moveTo>
                    <a:pt x="5436997" y="347548"/>
                  </a:moveTo>
                  <a:lnTo>
                    <a:pt x="0" y="347548"/>
                  </a:lnTo>
                  <a:lnTo>
                    <a:pt x="0" y="693801"/>
                  </a:lnTo>
                  <a:lnTo>
                    <a:pt x="5436997" y="693801"/>
                  </a:lnTo>
                  <a:lnTo>
                    <a:pt x="5436997" y="347548"/>
                  </a:lnTo>
                  <a:close/>
                </a:path>
                <a:path w="5437505" h="694054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7258" y="7625461"/>
              <a:ext cx="2235454" cy="2316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62532" y="7971789"/>
              <a:ext cx="5437505" cy="525780"/>
            </a:xfrm>
            <a:custGeom>
              <a:avLst/>
              <a:gdLst/>
              <a:ahLst/>
              <a:cxnLst/>
              <a:rect l="l" t="t" r="r" b="b"/>
              <a:pathLst>
                <a:path w="5437505" h="525779">
                  <a:moveTo>
                    <a:pt x="5436997" y="263664"/>
                  </a:moveTo>
                  <a:lnTo>
                    <a:pt x="0" y="263664"/>
                  </a:lnTo>
                  <a:lnTo>
                    <a:pt x="0" y="525780"/>
                  </a:lnTo>
                  <a:lnTo>
                    <a:pt x="5436997" y="525780"/>
                  </a:lnTo>
                  <a:lnTo>
                    <a:pt x="5436997" y="263664"/>
                  </a:lnTo>
                  <a:close/>
                </a:path>
                <a:path w="5437505" h="525779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62532" y="7277989"/>
            <a:ext cx="5437505" cy="148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Veículos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10">
                <a:latin typeface="Arial MT"/>
                <a:cs typeface="Arial MT"/>
              </a:rPr>
              <a:t> atingidas.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062532" y="8497569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1"/>
                </a:lnTo>
                <a:lnTo>
                  <a:pt x="5436997" y="263651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41560" y="240043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41560" y="368427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41588" y="461772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41588" y="528815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41588" y="613397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2423541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6075" cy="212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3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consumo</a:t>
            </a:r>
            <a:r>
              <a:rPr dirty="0" sz="1200" spc="1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15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diversos</a:t>
            </a:r>
            <a:r>
              <a:rPr dirty="0" sz="1200" spc="14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tipos</a:t>
            </a:r>
            <a:r>
              <a:rPr dirty="0" sz="1200" spc="130">
                <a:latin typeface="Arial MT"/>
                <a:cs typeface="Arial MT"/>
              </a:rPr>
              <a:t> 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combustíveis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utilizados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frota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veículos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oficiais.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00">
              <a:latin typeface="Arial MT"/>
              <a:cs typeface="Arial MT"/>
            </a:endParaRPr>
          </a:p>
          <a:p>
            <a:pPr marL="12700" marR="9525">
              <a:lnSpc>
                <a:spcPct val="1442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computados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combustíveis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utilizados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outros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equipamentos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como </a:t>
            </a:r>
            <a:r>
              <a:rPr dirty="0" sz="1200">
                <a:latin typeface="Arial MT"/>
                <a:cs typeface="Arial MT"/>
              </a:rPr>
              <a:t>bombas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geradores.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marL="12700" marR="9525">
              <a:lnSpc>
                <a:spcPct val="1435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Apoio </a:t>
            </a:r>
            <a:r>
              <a:rPr dirty="0" sz="1200">
                <a:latin typeface="Arial MT"/>
                <a:cs typeface="Arial MT"/>
              </a:rPr>
              <a:t>Administrativo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514" y="3840408"/>
            <a:ext cx="4656150" cy="22220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514" y="6465873"/>
            <a:ext cx="4656150" cy="220663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3525646"/>
            <a:ext cx="3519804" cy="231775"/>
            <a:chOff x="1080820" y="3525646"/>
            <a:chExt cx="3519804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3525646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3525646"/>
              <a:ext cx="1757172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6688" y="3525646"/>
              <a:ext cx="91439" cy="231648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118920" y="4171835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643113" y="0"/>
                </a:moveTo>
                <a:lnTo>
                  <a:pt x="563880" y="0"/>
                </a:lnTo>
                <a:lnTo>
                  <a:pt x="0" y="0"/>
                </a:lnTo>
                <a:lnTo>
                  <a:pt x="0" y="1524"/>
                </a:lnTo>
                <a:lnTo>
                  <a:pt x="0" y="21323"/>
                </a:lnTo>
                <a:lnTo>
                  <a:pt x="0" y="370319"/>
                </a:lnTo>
                <a:lnTo>
                  <a:pt x="0" y="390131"/>
                </a:lnTo>
                <a:lnTo>
                  <a:pt x="563829" y="390131"/>
                </a:lnTo>
                <a:lnTo>
                  <a:pt x="1643113" y="390131"/>
                </a:lnTo>
                <a:lnTo>
                  <a:pt x="1643113" y="370319"/>
                </a:lnTo>
                <a:lnTo>
                  <a:pt x="1643113" y="21323"/>
                </a:lnTo>
                <a:lnTo>
                  <a:pt x="1643113" y="1524"/>
                </a:lnTo>
                <a:lnTo>
                  <a:pt x="1643113" y="0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524"/>
                </a:lnTo>
                <a:lnTo>
                  <a:pt x="4548581" y="21323"/>
                </a:lnTo>
                <a:lnTo>
                  <a:pt x="4548581" y="370319"/>
                </a:lnTo>
                <a:lnTo>
                  <a:pt x="4548505" y="21323"/>
                </a:lnTo>
                <a:lnTo>
                  <a:pt x="4548581" y="1524"/>
                </a:lnTo>
                <a:lnTo>
                  <a:pt x="4548505" y="0"/>
                </a:lnTo>
                <a:lnTo>
                  <a:pt x="3740480" y="0"/>
                </a:lnTo>
                <a:lnTo>
                  <a:pt x="2896235" y="0"/>
                </a:lnTo>
                <a:lnTo>
                  <a:pt x="1643202" y="0"/>
                </a:lnTo>
                <a:lnTo>
                  <a:pt x="1643202" y="1524"/>
                </a:lnTo>
                <a:lnTo>
                  <a:pt x="1643202" y="21323"/>
                </a:lnTo>
                <a:lnTo>
                  <a:pt x="1643202" y="370319"/>
                </a:lnTo>
                <a:lnTo>
                  <a:pt x="1643202" y="390131"/>
                </a:lnTo>
                <a:lnTo>
                  <a:pt x="2896184" y="390131"/>
                </a:lnTo>
                <a:lnTo>
                  <a:pt x="5324297" y="390131"/>
                </a:lnTo>
                <a:lnTo>
                  <a:pt x="5324297" y="370319"/>
                </a:lnTo>
                <a:lnTo>
                  <a:pt x="5324297" y="21323"/>
                </a:lnTo>
                <a:lnTo>
                  <a:pt x="5324297" y="1524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91810" y="4162678"/>
          <a:ext cx="5466080" cy="5464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/>
                <a:gridCol w="1006474"/>
                <a:gridCol w="1285875"/>
                <a:gridCol w="848994"/>
                <a:gridCol w="794385"/>
                <a:gridCol w="822960"/>
              </a:tblGrid>
              <a:tr h="389890">
                <a:tc>
                  <a:txBody>
                    <a:bodyPr/>
                    <a:lstStyle/>
                    <a:p>
                      <a:pPr algn="ctr" marR="234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30504" marR="30480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5265" marR="66675" indent="-14795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gasolina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4295" marR="34925" indent="1905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21.724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3.730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30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735" marR="66675" indent="-22606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etanol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303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76530" indent="-4445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marR="145415" indent="-44450">
                        <a:lnSpc>
                          <a:spcPts val="138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9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355" marR="66675" indent="-233679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diesel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4295" marR="34925" indent="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5.372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2.808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7310" marR="666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gasolina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etanol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0495" marR="111125" indent="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805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143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10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7310" marR="666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diesel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veículo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0495" marR="111125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final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597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14.6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92075" indent="3810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combustível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74295" marR="34925" indent="5143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35560" indent="28321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157.933,00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46990" indent="24066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35.090,92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4514" y="922315"/>
            <a:ext cx="4656150" cy="221451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5922510" y="487693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22538" y="555320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22510" y="622948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22510" y="725043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22510" y="835901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10" y="920478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118920" y="937208"/>
            <a:ext cx="563880" cy="390525"/>
          </a:xfrm>
          <a:custGeom>
            <a:avLst/>
            <a:gdLst/>
            <a:ahLst/>
            <a:cxnLst/>
            <a:rect l="l" t="t" r="r" b="b"/>
            <a:pathLst>
              <a:path w="563880" h="390525">
                <a:moveTo>
                  <a:pt x="563879" y="0"/>
                </a:moveTo>
                <a:lnTo>
                  <a:pt x="0" y="0"/>
                </a:lnTo>
                <a:lnTo>
                  <a:pt x="0" y="390448"/>
                </a:lnTo>
                <a:lnTo>
                  <a:pt x="563879" y="390448"/>
                </a:lnTo>
                <a:lnTo>
                  <a:pt x="563879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15364" y="1022350"/>
            <a:ext cx="549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Código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82750" y="937208"/>
            <a:ext cx="1079500" cy="390525"/>
          </a:xfrm>
          <a:custGeom>
            <a:avLst/>
            <a:gdLst/>
            <a:ahLst/>
            <a:cxnLst/>
            <a:rect l="l" t="t" r="r" b="b"/>
            <a:pathLst>
              <a:path w="1079500" h="390525">
                <a:moveTo>
                  <a:pt x="1079296" y="0"/>
                </a:moveTo>
                <a:lnTo>
                  <a:pt x="0" y="0"/>
                </a:lnTo>
                <a:lnTo>
                  <a:pt x="0" y="390448"/>
                </a:lnTo>
                <a:lnTo>
                  <a:pt x="1079296" y="390448"/>
                </a:lnTo>
                <a:lnTo>
                  <a:pt x="107929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865122" y="1022350"/>
            <a:ext cx="713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Indicador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762123" y="937208"/>
            <a:ext cx="1253490" cy="390525"/>
          </a:xfrm>
          <a:custGeom>
            <a:avLst/>
            <a:gdLst/>
            <a:ahLst/>
            <a:cxnLst/>
            <a:rect l="l" t="t" r="r" b="b"/>
            <a:pathLst>
              <a:path w="1253489" h="390525">
                <a:moveTo>
                  <a:pt x="1253032" y="0"/>
                </a:moveTo>
                <a:lnTo>
                  <a:pt x="0" y="0"/>
                </a:lnTo>
                <a:lnTo>
                  <a:pt x="0" y="390448"/>
                </a:lnTo>
                <a:lnTo>
                  <a:pt x="1253032" y="390448"/>
                </a:lnTo>
                <a:lnTo>
                  <a:pt x="1253032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200526" y="1022350"/>
            <a:ext cx="372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Meta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015104" y="937208"/>
            <a:ext cx="844550" cy="390525"/>
          </a:xfrm>
          <a:custGeom>
            <a:avLst/>
            <a:gdLst/>
            <a:ahLst/>
            <a:cxnLst/>
            <a:rect l="l" t="t" r="r" b="b"/>
            <a:pathLst>
              <a:path w="844550" h="390525">
                <a:moveTo>
                  <a:pt x="844296" y="0"/>
                </a:moveTo>
                <a:lnTo>
                  <a:pt x="0" y="0"/>
                </a:lnTo>
                <a:lnTo>
                  <a:pt x="0" y="390448"/>
                </a:lnTo>
                <a:lnTo>
                  <a:pt x="844296" y="390448"/>
                </a:lnTo>
                <a:lnTo>
                  <a:pt x="844296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060316" y="1022350"/>
            <a:ext cx="754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Meta</a:t>
            </a:r>
            <a:r>
              <a:rPr dirty="0" sz="1200" spc="-20" b="1">
                <a:latin typeface="Arial"/>
                <a:cs typeface="Arial"/>
              </a:rPr>
              <a:t> 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859401" y="937208"/>
            <a:ext cx="808355" cy="390525"/>
          </a:xfrm>
          <a:custGeom>
            <a:avLst/>
            <a:gdLst/>
            <a:ahLst/>
            <a:cxnLst/>
            <a:rect l="l" t="t" r="r" b="b"/>
            <a:pathLst>
              <a:path w="808354" h="390525">
                <a:moveTo>
                  <a:pt x="808024" y="0"/>
                </a:moveTo>
                <a:lnTo>
                  <a:pt x="0" y="0"/>
                </a:lnTo>
                <a:lnTo>
                  <a:pt x="0" y="390448"/>
                </a:lnTo>
                <a:lnTo>
                  <a:pt x="808024" y="390448"/>
                </a:lnTo>
                <a:lnTo>
                  <a:pt x="808024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081396" y="1110741"/>
            <a:ext cx="364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667502" y="937208"/>
            <a:ext cx="775970" cy="390525"/>
          </a:xfrm>
          <a:custGeom>
            <a:avLst/>
            <a:gdLst/>
            <a:ahLst/>
            <a:cxnLst/>
            <a:rect l="l" t="t" r="r" b="b"/>
            <a:pathLst>
              <a:path w="775970" h="390525">
                <a:moveTo>
                  <a:pt x="775715" y="0"/>
                </a:moveTo>
                <a:lnTo>
                  <a:pt x="0" y="0"/>
                </a:lnTo>
                <a:lnTo>
                  <a:pt x="0" y="390448"/>
                </a:lnTo>
                <a:lnTo>
                  <a:pt x="775715" y="390448"/>
                </a:lnTo>
                <a:lnTo>
                  <a:pt x="775715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868545" y="935481"/>
            <a:ext cx="1604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Realizado</a:t>
            </a:r>
            <a:r>
              <a:rPr dirty="0" sz="1200" spc="229" b="1">
                <a:latin typeface="Arial"/>
                <a:cs typeface="Arial"/>
              </a:rPr>
              <a:t> </a:t>
            </a:r>
            <a:r>
              <a:rPr dirty="0" baseline="-32407" sz="1800" spc="-15" b="1">
                <a:latin typeface="Arial"/>
                <a:cs typeface="Arial"/>
              </a:rPr>
              <a:t>Resultado</a:t>
            </a:r>
            <a:endParaRPr baseline="-32407" sz="18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118920" y="937272"/>
            <a:ext cx="5324475" cy="389255"/>
          </a:xfrm>
          <a:custGeom>
            <a:avLst/>
            <a:gdLst/>
            <a:ahLst/>
            <a:cxnLst/>
            <a:rect l="l" t="t" r="r" b="b"/>
            <a:pathLst>
              <a:path w="5324475" h="389255">
                <a:moveTo>
                  <a:pt x="1643113" y="369049"/>
                </a:moveTo>
                <a:lnTo>
                  <a:pt x="563880" y="369049"/>
                </a:lnTo>
                <a:lnTo>
                  <a:pt x="0" y="369049"/>
                </a:lnTo>
                <a:lnTo>
                  <a:pt x="0" y="388861"/>
                </a:lnTo>
                <a:lnTo>
                  <a:pt x="563829" y="388861"/>
                </a:lnTo>
                <a:lnTo>
                  <a:pt x="1643113" y="388861"/>
                </a:lnTo>
                <a:lnTo>
                  <a:pt x="1643113" y="369049"/>
                </a:lnTo>
                <a:close/>
              </a:path>
              <a:path w="5324475" h="389255">
                <a:moveTo>
                  <a:pt x="1643113" y="0"/>
                </a:moveTo>
                <a:lnTo>
                  <a:pt x="601929" y="0"/>
                </a:lnTo>
                <a:lnTo>
                  <a:pt x="563880" y="0"/>
                </a:lnTo>
                <a:lnTo>
                  <a:pt x="0" y="0"/>
                </a:lnTo>
                <a:lnTo>
                  <a:pt x="0" y="19799"/>
                </a:lnTo>
                <a:lnTo>
                  <a:pt x="563829" y="19799"/>
                </a:lnTo>
                <a:lnTo>
                  <a:pt x="601929" y="19799"/>
                </a:lnTo>
                <a:lnTo>
                  <a:pt x="1643113" y="19799"/>
                </a:lnTo>
                <a:lnTo>
                  <a:pt x="1643113" y="0"/>
                </a:lnTo>
                <a:close/>
              </a:path>
              <a:path w="5324475" h="389255">
                <a:moveTo>
                  <a:pt x="4550029" y="369049"/>
                </a:moveTo>
                <a:lnTo>
                  <a:pt x="3742004" y="369049"/>
                </a:lnTo>
                <a:lnTo>
                  <a:pt x="2896235" y="369049"/>
                </a:lnTo>
                <a:lnTo>
                  <a:pt x="1643202" y="369049"/>
                </a:lnTo>
                <a:lnTo>
                  <a:pt x="1643202" y="388861"/>
                </a:lnTo>
                <a:lnTo>
                  <a:pt x="2896184" y="388861"/>
                </a:lnTo>
                <a:lnTo>
                  <a:pt x="3742004" y="388861"/>
                </a:lnTo>
                <a:lnTo>
                  <a:pt x="4550029" y="388861"/>
                </a:lnTo>
                <a:lnTo>
                  <a:pt x="4550029" y="369049"/>
                </a:lnTo>
                <a:close/>
              </a:path>
              <a:path w="5324475" h="389255">
                <a:moveTo>
                  <a:pt x="4550029" y="0"/>
                </a:moveTo>
                <a:lnTo>
                  <a:pt x="4550029" y="0"/>
                </a:lnTo>
                <a:lnTo>
                  <a:pt x="1643202" y="0"/>
                </a:lnTo>
                <a:lnTo>
                  <a:pt x="1643202" y="19799"/>
                </a:lnTo>
                <a:lnTo>
                  <a:pt x="4550029" y="19799"/>
                </a:lnTo>
                <a:lnTo>
                  <a:pt x="4550029" y="0"/>
                </a:lnTo>
                <a:close/>
              </a:path>
              <a:path w="5324475" h="389255">
                <a:moveTo>
                  <a:pt x="5324297" y="369049"/>
                </a:moveTo>
                <a:lnTo>
                  <a:pt x="4550105" y="369049"/>
                </a:lnTo>
                <a:lnTo>
                  <a:pt x="4550105" y="388861"/>
                </a:lnTo>
                <a:lnTo>
                  <a:pt x="5324297" y="388861"/>
                </a:lnTo>
                <a:lnTo>
                  <a:pt x="5324297" y="369049"/>
                </a:lnTo>
                <a:close/>
              </a:path>
              <a:path w="5324475" h="389255">
                <a:moveTo>
                  <a:pt x="5324297" y="0"/>
                </a:moveTo>
                <a:lnTo>
                  <a:pt x="4588205" y="0"/>
                </a:lnTo>
                <a:lnTo>
                  <a:pt x="4550105" y="0"/>
                </a:lnTo>
                <a:lnTo>
                  <a:pt x="4550105" y="19799"/>
                </a:lnTo>
                <a:lnTo>
                  <a:pt x="4588205" y="19799"/>
                </a:lnTo>
                <a:lnTo>
                  <a:pt x="5324297" y="19799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860675" y="1342390"/>
            <a:ext cx="105092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5588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 </a:t>
            </a:r>
            <a:r>
              <a:rPr dirty="0" sz="1200" spc="-25">
                <a:latin typeface="Arial MT"/>
                <a:cs typeface="Arial MT"/>
              </a:rPr>
              <a:t>R$ </a:t>
            </a:r>
            <a:r>
              <a:rPr dirty="0" sz="1200">
                <a:latin typeface="Arial MT"/>
                <a:cs typeface="Arial MT"/>
              </a:rPr>
              <a:t>157.933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L="102235">
              <a:lnSpc>
                <a:spcPts val="1345"/>
              </a:lnSpc>
            </a:pPr>
            <a:r>
              <a:rPr dirty="0" sz="1200">
                <a:latin typeface="Arial MT"/>
                <a:cs typeface="Arial MT"/>
              </a:rPr>
              <a:t>ano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2021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080820" y="1326133"/>
            <a:ext cx="5362575" cy="18415"/>
          </a:xfrm>
          <a:custGeom>
            <a:avLst/>
            <a:gdLst/>
            <a:ahLst/>
            <a:cxnLst/>
            <a:rect l="l" t="t" r="r" b="b"/>
            <a:pathLst>
              <a:path w="5362575" h="18415">
                <a:moveTo>
                  <a:pt x="1681213" y="0"/>
                </a:moveTo>
                <a:lnTo>
                  <a:pt x="1681213" y="0"/>
                </a:lnTo>
                <a:lnTo>
                  <a:pt x="0" y="0"/>
                </a:lnTo>
                <a:lnTo>
                  <a:pt x="0" y="18288"/>
                </a:lnTo>
                <a:lnTo>
                  <a:pt x="1681213" y="18288"/>
                </a:lnTo>
                <a:lnTo>
                  <a:pt x="1681213" y="0"/>
                </a:lnTo>
                <a:close/>
              </a:path>
              <a:path w="5362575" h="18415">
                <a:moveTo>
                  <a:pt x="4588129" y="0"/>
                </a:moveTo>
                <a:lnTo>
                  <a:pt x="4588129" y="0"/>
                </a:lnTo>
                <a:lnTo>
                  <a:pt x="1681302" y="0"/>
                </a:lnTo>
                <a:lnTo>
                  <a:pt x="1681302" y="18288"/>
                </a:lnTo>
                <a:lnTo>
                  <a:pt x="4588129" y="18288"/>
                </a:lnTo>
                <a:lnTo>
                  <a:pt x="4588129" y="0"/>
                </a:lnTo>
                <a:close/>
              </a:path>
              <a:path w="5362575" h="18415">
                <a:moveTo>
                  <a:pt x="5362397" y="0"/>
                </a:moveTo>
                <a:lnTo>
                  <a:pt x="4606493" y="0"/>
                </a:lnTo>
                <a:lnTo>
                  <a:pt x="4588205" y="0"/>
                </a:lnTo>
                <a:lnTo>
                  <a:pt x="4588205" y="18288"/>
                </a:lnTo>
                <a:lnTo>
                  <a:pt x="4606493" y="18288"/>
                </a:lnTo>
                <a:lnTo>
                  <a:pt x="5362397" y="18288"/>
                </a:lnTo>
                <a:lnTo>
                  <a:pt x="536239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91488" y="1909825"/>
            <a:ext cx="5389880" cy="18415"/>
          </a:xfrm>
          <a:custGeom>
            <a:avLst/>
            <a:gdLst/>
            <a:ahLst/>
            <a:cxnLst/>
            <a:rect l="l" t="t" r="r" b="b"/>
            <a:pathLst>
              <a:path w="5389880" h="18414">
                <a:moveTo>
                  <a:pt x="3778567" y="0"/>
                </a:moveTo>
                <a:lnTo>
                  <a:pt x="3778567" y="0"/>
                </a:lnTo>
                <a:lnTo>
                  <a:pt x="0" y="0"/>
                </a:lnTo>
                <a:lnTo>
                  <a:pt x="0" y="18288"/>
                </a:lnTo>
                <a:lnTo>
                  <a:pt x="3778567" y="18288"/>
                </a:lnTo>
                <a:lnTo>
                  <a:pt x="3778567" y="0"/>
                </a:lnTo>
                <a:close/>
              </a:path>
              <a:path w="5389880" h="18414">
                <a:moveTo>
                  <a:pt x="5389829" y="0"/>
                </a:moveTo>
                <a:lnTo>
                  <a:pt x="5389829" y="0"/>
                </a:lnTo>
                <a:lnTo>
                  <a:pt x="3778580" y="0"/>
                </a:lnTo>
                <a:lnTo>
                  <a:pt x="3778580" y="18288"/>
                </a:lnTo>
                <a:lnTo>
                  <a:pt x="5389829" y="18288"/>
                </a:lnTo>
                <a:lnTo>
                  <a:pt x="538982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062532" y="2453893"/>
            <a:ext cx="5437505" cy="1219835"/>
            <a:chOff x="1062532" y="2453893"/>
            <a:chExt cx="5437505" cy="1219835"/>
          </a:xfrm>
        </p:grpSpPr>
        <p:sp>
          <p:nvSpPr>
            <p:cNvPr id="20" name="object 20" descr=""/>
            <p:cNvSpPr/>
            <p:nvPr/>
          </p:nvSpPr>
          <p:spPr>
            <a:xfrm>
              <a:off x="1062532" y="2453893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19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258" y="2801365"/>
              <a:ext cx="2235454" cy="23164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62532" y="3147402"/>
              <a:ext cx="5437505" cy="526415"/>
            </a:xfrm>
            <a:custGeom>
              <a:avLst/>
              <a:gdLst/>
              <a:ahLst/>
              <a:cxnLst/>
              <a:rect l="l" t="t" r="r" b="b"/>
              <a:pathLst>
                <a:path w="5437505" h="526414">
                  <a:moveTo>
                    <a:pt x="5436997" y="0"/>
                  </a:moveTo>
                  <a:lnTo>
                    <a:pt x="0" y="0"/>
                  </a:lnTo>
                  <a:lnTo>
                    <a:pt x="0" y="263944"/>
                  </a:lnTo>
                  <a:lnTo>
                    <a:pt x="0" y="526072"/>
                  </a:lnTo>
                  <a:lnTo>
                    <a:pt x="5436997" y="526072"/>
                  </a:lnTo>
                  <a:lnTo>
                    <a:pt x="5436997" y="263944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62532" y="2453893"/>
            <a:ext cx="5437505" cy="148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Combustível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atingidas.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062532" y="3673474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60">
                <a:moveTo>
                  <a:pt x="5436997" y="0"/>
                </a:moveTo>
                <a:lnTo>
                  <a:pt x="0" y="0"/>
                </a:lnTo>
                <a:lnTo>
                  <a:pt x="0" y="263651"/>
                </a:lnTo>
                <a:lnTo>
                  <a:pt x="5436997" y="263651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900937"/>
            <a:ext cx="5273040" cy="363220"/>
            <a:chOff x="1080820" y="900937"/>
            <a:chExt cx="5273040" cy="3632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900937"/>
              <a:ext cx="3013837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1096" y="900937"/>
              <a:ext cx="2402204" cy="36271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68120" y="1343913"/>
            <a:ext cx="5422265" cy="1864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6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2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2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das</a:t>
            </a:r>
            <a:r>
              <a:rPr dirty="0" sz="1200" spc="2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despesas</a:t>
            </a:r>
            <a:r>
              <a:rPr dirty="0" sz="1200" spc="25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contratos</a:t>
            </a:r>
            <a:r>
              <a:rPr dirty="0" sz="1200" spc="2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serviços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gráficos: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impressão</a:t>
            </a:r>
            <a:r>
              <a:rPr dirty="0" sz="1200" spc="18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18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adesivos,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banners,</a:t>
            </a:r>
            <a:r>
              <a:rPr dirty="0" sz="1200" spc="1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cartões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visita,</a:t>
            </a:r>
            <a:r>
              <a:rPr dirty="0" sz="1200" spc="18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crachás,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credenciais,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convites,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calendários,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envelopes,</a:t>
            </a:r>
            <a:r>
              <a:rPr dirty="0" sz="1200" spc="12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fotografias,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folders,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jornais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informativos,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panfletos,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papéis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timbrados,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etc.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715">
              <a:lnSpc>
                <a:spcPct val="1442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3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 spc="3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Apoio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Administrativo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(Seapa).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80820" y="6409308"/>
            <a:ext cx="5328920" cy="231775"/>
            <a:chOff x="1080820" y="6409308"/>
            <a:chExt cx="5328920" cy="23177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820" y="6409308"/>
              <a:ext cx="2309368" cy="2316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4666" y="6409308"/>
              <a:ext cx="3104515" cy="2316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2153" y="6409308"/>
              <a:ext cx="91439" cy="231648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071676" y="7009002"/>
          <a:ext cx="5486400" cy="1507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0"/>
                <a:gridCol w="1020445"/>
                <a:gridCol w="1301114"/>
                <a:gridCol w="870585"/>
                <a:gridCol w="801370"/>
                <a:gridCol w="806450"/>
              </a:tblGrid>
              <a:tr h="398145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33020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15.1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8895" marR="64135" indent="-2540">
                        <a:lnSpc>
                          <a:spcPct val="959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serviços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gráficos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755" marR="51435" indent="-1270">
                        <a:lnSpc>
                          <a:spcPct val="959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101.700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 marL="1397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055" marR="39370" indent="28448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101.700,00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0" marR="50800" indent="24193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33.337,20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7005" y="3547871"/>
            <a:ext cx="4678680" cy="2241930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5941560" y="784847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62532" y="1163065"/>
            <a:ext cx="5437505" cy="1219200"/>
            <a:chOff x="1062532" y="1163065"/>
            <a:chExt cx="5437505" cy="1219200"/>
          </a:xfrm>
        </p:grpSpPr>
        <p:sp>
          <p:nvSpPr>
            <p:cNvPr id="4" name="object 4" descr=""/>
            <p:cNvSpPr/>
            <p:nvPr/>
          </p:nvSpPr>
          <p:spPr>
            <a:xfrm>
              <a:off x="1062532" y="1163065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19">
                  <a:moveTo>
                    <a:pt x="543699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594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7258" y="1509013"/>
              <a:ext cx="2235454" cy="23164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62532" y="1856485"/>
              <a:ext cx="5437505" cy="525780"/>
            </a:xfrm>
            <a:custGeom>
              <a:avLst/>
              <a:gdLst/>
              <a:ahLst/>
              <a:cxnLst/>
              <a:rect l="l" t="t" r="r" b="b"/>
              <a:pathLst>
                <a:path w="5437505" h="525780">
                  <a:moveTo>
                    <a:pt x="5436997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0" y="525780"/>
                  </a:lnTo>
                  <a:lnTo>
                    <a:pt x="5436997" y="525780"/>
                  </a:lnTo>
                  <a:lnTo>
                    <a:pt x="5436997" y="26212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200401" y="2096769"/>
            <a:ext cx="3161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Gráficos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atingida.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62532" y="2382265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5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4574540" cy="3627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820" y="1446529"/>
            <a:ext cx="2140077" cy="3627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68120" y="1886457"/>
            <a:ext cx="5424170" cy="2656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>
              <a:lnSpc>
                <a:spcPct val="143800"/>
              </a:lnSpc>
              <a:spcBef>
                <a:spcPts val="105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mensurar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percentual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contratações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critérios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sustentabilidade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relação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total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contratações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encaminhadas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pelo </a:t>
            </a:r>
            <a:r>
              <a:rPr dirty="0" sz="1200" spc="-10">
                <a:latin typeface="Arial MT"/>
                <a:cs typeface="Arial MT"/>
              </a:rPr>
              <a:t>órgão.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3900"/>
              </a:lnSpc>
            </a:pP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contabilizados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todos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contratos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onerosos,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fornecimento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bem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ou 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prestação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caráter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continuado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não,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firmados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no </a:t>
            </a:r>
            <a:r>
              <a:rPr dirty="0" sz="1200">
                <a:latin typeface="Arial MT"/>
                <a:cs typeface="Arial MT"/>
              </a:rPr>
              <a:t>ano,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inclusive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compras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diretas.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715">
              <a:lnSpc>
                <a:spcPct val="144200"/>
              </a:lnSpc>
            </a:pPr>
            <a:r>
              <a:rPr dirty="0" sz="1200">
                <a:latin typeface="Arial MT"/>
                <a:cs typeface="Arial MT"/>
              </a:rPr>
              <a:t>Os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dados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1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18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1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Secretaria</a:t>
            </a:r>
            <a:r>
              <a:rPr dirty="0" sz="1200" spc="195">
                <a:latin typeface="Arial MT"/>
                <a:cs typeface="Arial MT"/>
              </a:rPr>
              <a:t> 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Administração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80820" y="6985380"/>
            <a:ext cx="4888865" cy="231775"/>
            <a:chOff x="1080820" y="6985380"/>
            <a:chExt cx="4888865" cy="2317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820" y="6985380"/>
              <a:ext cx="1845945" cy="2316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2894" y="6985380"/>
              <a:ext cx="3126485" cy="231648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1080820" y="7332852"/>
            <a:ext cx="1362710" cy="231775"/>
            <a:chOff x="1080820" y="7332852"/>
            <a:chExt cx="1362710" cy="23177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0820" y="7332852"/>
              <a:ext cx="1362456" cy="2316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069" y="7332852"/>
              <a:ext cx="91439" cy="231647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1118920" y="7979409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761998" y="0"/>
                </a:moveTo>
                <a:lnTo>
                  <a:pt x="563880" y="0"/>
                </a:lnTo>
                <a:lnTo>
                  <a:pt x="0" y="0"/>
                </a:lnTo>
                <a:lnTo>
                  <a:pt x="0" y="1524"/>
                </a:lnTo>
                <a:lnTo>
                  <a:pt x="0" y="21336"/>
                </a:lnTo>
                <a:lnTo>
                  <a:pt x="0" y="370332"/>
                </a:lnTo>
                <a:lnTo>
                  <a:pt x="0" y="390144"/>
                </a:lnTo>
                <a:lnTo>
                  <a:pt x="563829" y="390144"/>
                </a:lnTo>
                <a:lnTo>
                  <a:pt x="1761998" y="390144"/>
                </a:lnTo>
                <a:lnTo>
                  <a:pt x="1761998" y="370332"/>
                </a:lnTo>
                <a:lnTo>
                  <a:pt x="1761998" y="21336"/>
                </a:lnTo>
                <a:lnTo>
                  <a:pt x="1761998" y="1524"/>
                </a:lnTo>
                <a:lnTo>
                  <a:pt x="1761998" y="0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524"/>
                </a:lnTo>
                <a:lnTo>
                  <a:pt x="4548581" y="21336"/>
                </a:lnTo>
                <a:lnTo>
                  <a:pt x="4548581" y="370332"/>
                </a:lnTo>
                <a:lnTo>
                  <a:pt x="4548492" y="21336"/>
                </a:lnTo>
                <a:lnTo>
                  <a:pt x="4548581" y="1524"/>
                </a:lnTo>
                <a:lnTo>
                  <a:pt x="4548492" y="0"/>
                </a:lnTo>
                <a:lnTo>
                  <a:pt x="3754196" y="0"/>
                </a:lnTo>
                <a:lnTo>
                  <a:pt x="3263468" y="0"/>
                </a:lnTo>
                <a:lnTo>
                  <a:pt x="1762074" y="0"/>
                </a:lnTo>
                <a:lnTo>
                  <a:pt x="1762074" y="1524"/>
                </a:lnTo>
                <a:lnTo>
                  <a:pt x="1762074" y="21336"/>
                </a:lnTo>
                <a:lnTo>
                  <a:pt x="1762074" y="370332"/>
                </a:lnTo>
                <a:lnTo>
                  <a:pt x="1762074" y="390144"/>
                </a:lnTo>
                <a:lnTo>
                  <a:pt x="3263468" y="390144"/>
                </a:lnTo>
                <a:lnTo>
                  <a:pt x="5324297" y="390144"/>
                </a:lnTo>
                <a:lnTo>
                  <a:pt x="5324297" y="370332"/>
                </a:lnTo>
                <a:lnTo>
                  <a:pt x="5324297" y="21336"/>
                </a:lnTo>
                <a:lnTo>
                  <a:pt x="5324297" y="1524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1098918" y="7970265"/>
          <a:ext cx="5459095" cy="1721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1211580"/>
                <a:gridCol w="1310005"/>
                <a:gridCol w="609600"/>
                <a:gridCol w="790575"/>
                <a:gridCol w="819150"/>
              </a:tblGrid>
              <a:tr h="389890">
                <a:tc>
                  <a:txBody>
                    <a:bodyPr/>
                    <a:lstStyle/>
                    <a:p>
                      <a:pPr algn="ctr" marR="495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/>
                </a:tc>
                <a:tc>
                  <a:txBody>
                    <a:bodyPr/>
                    <a:lstStyle/>
                    <a:p>
                      <a:pPr marL="196850" marR="62230" indent="-508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230504" marR="26670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476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16.1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6360" marR="210185" indent="20955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realizadas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95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8275" marR="34925" indent="-3175">
                        <a:lnSpc>
                          <a:spcPts val="1380"/>
                        </a:lnSpc>
                        <a:spcBef>
                          <a:spcPts val="86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0025" marR="141605" indent="-4318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476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16.2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103505" marR="226695" indent="444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contratações sustentáveis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95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8275" marR="34925" indent="-317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Não 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41605" indent="-4318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1952" y="4896222"/>
            <a:ext cx="4664982" cy="1465213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5922538" y="859587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8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22538" y="926639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3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5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8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8"/>
                </a:moveTo>
                <a:lnTo>
                  <a:pt x="205690" y="127998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18920" y="937208"/>
            <a:ext cx="5324475" cy="407670"/>
            <a:chOff x="1118920" y="937208"/>
            <a:chExt cx="5324475" cy="407670"/>
          </a:xfrm>
        </p:grpSpPr>
        <p:sp>
          <p:nvSpPr>
            <p:cNvPr id="4" name="object 4" descr=""/>
            <p:cNvSpPr/>
            <p:nvPr/>
          </p:nvSpPr>
          <p:spPr>
            <a:xfrm>
              <a:off x="1118920" y="937208"/>
              <a:ext cx="5324475" cy="390525"/>
            </a:xfrm>
            <a:custGeom>
              <a:avLst/>
              <a:gdLst/>
              <a:ahLst/>
              <a:cxnLst/>
              <a:rect l="l" t="t" r="r" b="b"/>
              <a:pathLst>
                <a:path w="5324475" h="390525">
                  <a:moveTo>
                    <a:pt x="1761998" y="0"/>
                  </a:moveTo>
                  <a:lnTo>
                    <a:pt x="563880" y="0"/>
                  </a:lnTo>
                  <a:lnTo>
                    <a:pt x="0" y="0"/>
                  </a:lnTo>
                  <a:lnTo>
                    <a:pt x="0" y="19862"/>
                  </a:lnTo>
                  <a:lnTo>
                    <a:pt x="0" y="369112"/>
                  </a:lnTo>
                  <a:lnTo>
                    <a:pt x="0" y="388924"/>
                  </a:lnTo>
                  <a:lnTo>
                    <a:pt x="0" y="390448"/>
                  </a:lnTo>
                  <a:lnTo>
                    <a:pt x="563829" y="390448"/>
                  </a:lnTo>
                  <a:lnTo>
                    <a:pt x="1761998" y="390448"/>
                  </a:lnTo>
                  <a:lnTo>
                    <a:pt x="1761998" y="388924"/>
                  </a:lnTo>
                  <a:lnTo>
                    <a:pt x="1761998" y="369112"/>
                  </a:lnTo>
                  <a:lnTo>
                    <a:pt x="1761998" y="19862"/>
                  </a:lnTo>
                  <a:lnTo>
                    <a:pt x="1761998" y="63"/>
                  </a:lnTo>
                  <a:close/>
                </a:path>
                <a:path w="5324475" h="390525">
                  <a:moveTo>
                    <a:pt x="5324297" y="0"/>
                  </a:moveTo>
                  <a:lnTo>
                    <a:pt x="4548581" y="0"/>
                  </a:lnTo>
                  <a:lnTo>
                    <a:pt x="4548581" y="19862"/>
                  </a:lnTo>
                  <a:lnTo>
                    <a:pt x="4548581" y="369112"/>
                  </a:lnTo>
                  <a:lnTo>
                    <a:pt x="4548492" y="19862"/>
                  </a:lnTo>
                  <a:lnTo>
                    <a:pt x="4548581" y="63"/>
                  </a:lnTo>
                  <a:lnTo>
                    <a:pt x="3754196" y="0"/>
                  </a:lnTo>
                  <a:lnTo>
                    <a:pt x="3263468" y="0"/>
                  </a:lnTo>
                  <a:lnTo>
                    <a:pt x="1762074" y="0"/>
                  </a:lnTo>
                  <a:lnTo>
                    <a:pt x="1762074" y="19862"/>
                  </a:lnTo>
                  <a:lnTo>
                    <a:pt x="1762074" y="369112"/>
                  </a:lnTo>
                  <a:lnTo>
                    <a:pt x="1762074" y="388924"/>
                  </a:lnTo>
                  <a:lnTo>
                    <a:pt x="1762074" y="390448"/>
                  </a:lnTo>
                  <a:lnTo>
                    <a:pt x="3263468" y="390448"/>
                  </a:lnTo>
                  <a:lnTo>
                    <a:pt x="3754196" y="390448"/>
                  </a:lnTo>
                  <a:lnTo>
                    <a:pt x="4548492" y="390448"/>
                  </a:lnTo>
                  <a:lnTo>
                    <a:pt x="4548492" y="388924"/>
                  </a:lnTo>
                  <a:lnTo>
                    <a:pt x="4548581" y="390448"/>
                  </a:lnTo>
                  <a:lnTo>
                    <a:pt x="5324297" y="390448"/>
                  </a:lnTo>
                  <a:lnTo>
                    <a:pt x="5324297" y="388924"/>
                  </a:lnTo>
                  <a:lnTo>
                    <a:pt x="5324297" y="369112"/>
                  </a:lnTo>
                  <a:lnTo>
                    <a:pt x="5324297" y="19862"/>
                  </a:lnTo>
                  <a:lnTo>
                    <a:pt x="5324297" y="63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01037" y="1326133"/>
              <a:ext cx="1180465" cy="18415"/>
            </a:xfrm>
            <a:custGeom>
              <a:avLst/>
              <a:gdLst/>
              <a:ahLst/>
              <a:cxnLst/>
              <a:rect l="l" t="t" r="r" b="b"/>
              <a:pathLst>
                <a:path w="1180464" h="18415">
                  <a:moveTo>
                    <a:pt x="117988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179880" y="18288"/>
                  </a:lnTo>
                  <a:lnTo>
                    <a:pt x="117988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98918" y="928064"/>
          <a:ext cx="5459095" cy="191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/>
                <a:gridCol w="1109345"/>
                <a:gridCol w="1550670"/>
                <a:gridCol w="466089"/>
                <a:gridCol w="803910"/>
                <a:gridCol w="819150"/>
              </a:tblGrid>
              <a:tr h="397510"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8895" indent="-508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26670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F4AF83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99695" indent="-50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realizadas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base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937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16.3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8105" marR="8382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contratações sustentáveis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totalidade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 marR="5461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Inserir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critérios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sustentabilidade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pelo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80%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contratos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celebrados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2026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1080820" y="1326133"/>
            <a:ext cx="620395" cy="18415"/>
          </a:xfrm>
          <a:custGeom>
            <a:avLst/>
            <a:gdLst/>
            <a:ahLst/>
            <a:cxnLst/>
            <a:rect l="l" t="t" r="r" b="b"/>
            <a:pathLst>
              <a:path w="620394" h="18415">
                <a:moveTo>
                  <a:pt x="620217" y="0"/>
                </a:moveTo>
                <a:lnTo>
                  <a:pt x="620217" y="0"/>
                </a:lnTo>
                <a:lnTo>
                  <a:pt x="0" y="0"/>
                </a:lnTo>
                <a:lnTo>
                  <a:pt x="0" y="18288"/>
                </a:lnTo>
                <a:lnTo>
                  <a:pt x="620217" y="18288"/>
                </a:lnTo>
                <a:lnTo>
                  <a:pt x="62021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880995" y="1326133"/>
            <a:ext cx="3562350" cy="18415"/>
          </a:xfrm>
          <a:custGeom>
            <a:avLst/>
            <a:gdLst/>
            <a:ahLst/>
            <a:cxnLst/>
            <a:rect l="l" t="t" r="r" b="b"/>
            <a:pathLst>
              <a:path w="3562350" h="18415">
                <a:moveTo>
                  <a:pt x="2787942" y="0"/>
                </a:moveTo>
                <a:lnTo>
                  <a:pt x="2787942" y="0"/>
                </a:lnTo>
                <a:lnTo>
                  <a:pt x="0" y="0"/>
                </a:lnTo>
                <a:lnTo>
                  <a:pt x="0" y="18288"/>
                </a:lnTo>
                <a:lnTo>
                  <a:pt x="2787942" y="18288"/>
                </a:lnTo>
                <a:lnTo>
                  <a:pt x="2787942" y="0"/>
                </a:lnTo>
                <a:close/>
              </a:path>
              <a:path w="3562350" h="18415">
                <a:moveTo>
                  <a:pt x="3562223" y="0"/>
                </a:moveTo>
                <a:lnTo>
                  <a:pt x="2806319" y="0"/>
                </a:lnTo>
                <a:lnTo>
                  <a:pt x="2788031" y="0"/>
                </a:lnTo>
                <a:lnTo>
                  <a:pt x="2788031" y="18288"/>
                </a:lnTo>
                <a:lnTo>
                  <a:pt x="2806319" y="18288"/>
                </a:lnTo>
                <a:lnTo>
                  <a:pt x="3562223" y="18288"/>
                </a:lnTo>
                <a:lnTo>
                  <a:pt x="356222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062532" y="3388486"/>
            <a:ext cx="5437505" cy="1744980"/>
            <a:chOff x="1062532" y="3388486"/>
            <a:chExt cx="5437505" cy="1744980"/>
          </a:xfrm>
        </p:grpSpPr>
        <p:sp>
          <p:nvSpPr>
            <p:cNvPr id="10" name="object 10" descr=""/>
            <p:cNvSpPr/>
            <p:nvPr/>
          </p:nvSpPr>
          <p:spPr>
            <a:xfrm>
              <a:off x="1062532" y="3388486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594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7258" y="3734434"/>
              <a:ext cx="2235454" cy="2316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62532" y="4081906"/>
              <a:ext cx="5437505" cy="1051560"/>
            </a:xfrm>
            <a:custGeom>
              <a:avLst/>
              <a:gdLst/>
              <a:ahLst/>
              <a:cxnLst/>
              <a:rect l="l" t="t" r="r" b="b"/>
              <a:pathLst>
                <a:path w="5437505" h="1051560">
                  <a:moveTo>
                    <a:pt x="5436997" y="787920"/>
                  </a:moveTo>
                  <a:lnTo>
                    <a:pt x="0" y="787920"/>
                  </a:lnTo>
                  <a:lnTo>
                    <a:pt x="0" y="1051560"/>
                  </a:lnTo>
                  <a:lnTo>
                    <a:pt x="5436997" y="1051560"/>
                  </a:lnTo>
                  <a:lnTo>
                    <a:pt x="5436997" y="787920"/>
                  </a:lnTo>
                  <a:close/>
                </a:path>
                <a:path w="5437505" h="1051560">
                  <a:moveTo>
                    <a:pt x="5436997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0" y="525780"/>
                  </a:lnTo>
                  <a:lnTo>
                    <a:pt x="0" y="787908"/>
                  </a:lnTo>
                  <a:lnTo>
                    <a:pt x="5436997" y="787908"/>
                  </a:lnTo>
                  <a:lnTo>
                    <a:pt x="5436997" y="525780"/>
                  </a:lnTo>
                  <a:lnTo>
                    <a:pt x="5436997" y="26212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62532" y="3388486"/>
            <a:ext cx="5437505" cy="200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8890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Aquisições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contratações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sustentáveis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atingida.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indicador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criado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Resolução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CNJ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nº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400/2021,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possui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histórico </a:t>
            </a:r>
            <a:r>
              <a:rPr dirty="0" sz="1200">
                <a:latin typeface="Arial MT"/>
                <a:cs typeface="Arial MT"/>
              </a:rPr>
              <a:t>apurado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anteriores.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62532" y="5133466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10" y="21565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3106674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7345" cy="4494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35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participação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força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trabalho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em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solidárias</a:t>
            </a:r>
            <a:r>
              <a:rPr dirty="0" sz="12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forma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estimulá-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las,</a:t>
            </a:r>
            <a:r>
              <a:rPr dirty="0" sz="12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fomentar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política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valorização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corpo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funcional.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 indent="94615">
              <a:lnSpc>
                <a:spcPct val="143700"/>
              </a:lnSpc>
              <a:buChar char="-"/>
              <a:tabLst>
                <a:tab pos="107314" algn="l"/>
              </a:tabLst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trabalho: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promovem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motivação,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bem-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estar,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valorização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comprometimento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colaboradores.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Considerar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tais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ginástica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laboral,</a:t>
            </a:r>
            <a:r>
              <a:rPr dirty="0" sz="12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preparação</a:t>
            </a:r>
            <a:r>
              <a:rPr dirty="0" sz="1200" spc="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aposentadoria,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orientação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nutricional,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antitabagismo,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álcool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outras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drogas,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outras.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Clr>
                <a:srgbClr val="FFFFFF"/>
              </a:buClr>
              <a:buFont typeface="Arial MT"/>
              <a:buChar char="-"/>
            </a:pPr>
            <a:endParaRPr sz="1200">
              <a:latin typeface="Arial MT"/>
              <a:cs typeface="Arial MT"/>
            </a:endParaRPr>
          </a:p>
          <a:p>
            <a:pPr algn="just" marL="12700" marR="8255" indent="154305">
              <a:lnSpc>
                <a:spcPct val="143900"/>
              </a:lnSpc>
              <a:buChar char="-"/>
              <a:tabLst>
                <a:tab pos="167005" algn="l"/>
              </a:tabLst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4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solidárias:</a:t>
            </a:r>
            <a:r>
              <a:rPr dirty="0" sz="1200" spc="45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promovem</a:t>
            </a:r>
            <a:r>
              <a:rPr dirty="0" sz="1200" spc="4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45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voluntariado,</a:t>
            </a:r>
            <a:r>
              <a:rPr dirty="0" sz="1200" spc="4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45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reflexão</a:t>
            </a:r>
            <a:r>
              <a:rPr dirty="0" sz="1200" spc="45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dirty="0" sz="1200" spc="45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questões humanitárias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incentivo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solidariedade,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tais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visitas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creches,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orfanatos,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asilos,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bem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educacionais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terceirizados,</a:t>
            </a:r>
            <a:r>
              <a:rPr dirty="0" sz="12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alfabetização,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inclusão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digital,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ensino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distância,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entre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outros.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ct val="143800"/>
              </a:lnSpc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Coordenadoria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Saúde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(CSaúde),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Seção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Sustentabilidade,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Acessibilidade</a:t>
            </a:r>
            <a:r>
              <a:rPr dirty="0" sz="12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Inclusão</a:t>
            </a:r>
            <a:r>
              <a:rPr dirty="0" sz="12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(SSAI)</a:t>
            </a:r>
            <a:r>
              <a:rPr dirty="0" sz="12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Escola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Judicial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(EJud4).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6176771"/>
            <a:ext cx="4679696" cy="27280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831215"/>
          </a:xfrm>
          <a:custGeom>
            <a:avLst/>
            <a:gdLst/>
            <a:ahLst/>
            <a:cxnLst/>
            <a:rect l="l" t="t" r="r" b="b"/>
            <a:pathLst>
              <a:path w="7560945" h="831215">
                <a:moveTo>
                  <a:pt x="0" y="831214"/>
                </a:moveTo>
                <a:lnTo>
                  <a:pt x="7560564" y="831214"/>
                </a:lnTo>
                <a:lnTo>
                  <a:pt x="7560564" y="0"/>
                </a:lnTo>
                <a:lnTo>
                  <a:pt x="0" y="0"/>
                </a:lnTo>
                <a:lnTo>
                  <a:pt x="0" y="831214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7507" y="1327657"/>
            <a:ext cx="1400683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2253741"/>
            <a:ext cx="5422265" cy="672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485" indent="-196850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197485" algn="l"/>
              </a:tabLst>
            </a:pPr>
            <a:r>
              <a:rPr dirty="0" sz="1200" spc="-120">
                <a:latin typeface="Lucida Sans Unicode"/>
                <a:cs typeface="Lucida Sans Unicode"/>
                <a:hlinkClick r:id="rId3" action="ppaction://hlinksldjump"/>
              </a:rPr>
              <a:t>APRESENTAÇÃO...........................................................................................................................5</a:t>
            </a:r>
            <a:endParaRPr sz="1200">
              <a:latin typeface="Lucida Sans Unicode"/>
              <a:cs typeface="Lucida Sans Unicode"/>
            </a:endParaRPr>
          </a:p>
          <a:p>
            <a:pPr marL="236854" indent="-224154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36854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4" action="ppaction://hlinksldjump"/>
              </a:rPr>
              <a:t>PAPEL.................................................................................................................................................6</a:t>
            </a:r>
            <a:endParaRPr sz="1200">
              <a:latin typeface="Lucida Sans Unicode"/>
              <a:cs typeface="Lucida Sans Unicode"/>
            </a:endParaRPr>
          </a:p>
          <a:p>
            <a:pPr marL="238760" indent="-226060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38760" algn="l"/>
              </a:tabLst>
            </a:pPr>
            <a:r>
              <a:rPr dirty="0" sz="1200">
                <a:latin typeface="Lucida Sans Unicode"/>
                <a:cs typeface="Lucida Sans Unicode"/>
                <a:hlinkClick r:id="rId5" action="ppaction://hlinksldjump"/>
              </a:rPr>
              <a:t>COPOS</a:t>
            </a:r>
            <a:r>
              <a:rPr dirty="0" sz="1200" spc="125">
                <a:latin typeface="Lucida Sans Unicode"/>
                <a:cs typeface="Lucida Sans Unicode"/>
                <a:hlinkClick r:id="rId5" action="ppaction://hlinksldjump"/>
              </a:rPr>
              <a:t> </a:t>
            </a:r>
            <a:r>
              <a:rPr dirty="0" sz="1200" spc="-114">
                <a:latin typeface="Lucida Sans Unicode"/>
                <a:cs typeface="Lucida Sans Unicode"/>
                <a:hlinkClick r:id="rId5" action="ppaction://hlinksldjump"/>
              </a:rPr>
              <a:t>DESCARTÁVEIS..........................................................................................................8</a:t>
            </a:r>
            <a:endParaRPr sz="1200">
              <a:latin typeface="Lucida Sans Unicode"/>
              <a:cs typeface="Lucida Sans Unicode"/>
            </a:endParaRPr>
          </a:p>
          <a:p>
            <a:pPr marL="244475" indent="-231775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44475" algn="l"/>
              </a:tabLst>
            </a:pPr>
            <a:r>
              <a:rPr dirty="0" sz="1200">
                <a:latin typeface="Lucida Sans Unicode"/>
                <a:cs typeface="Lucida Sans Unicode"/>
                <a:hlinkClick r:id="rId6" action="ppaction://hlinksldjump"/>
              </a:rPr>
              <a:t>ÁGUA</a:t>
            </a:r>
            <a:r>
              <a:rPr dirty="0" sz="1200" spc="25">
                <a:latin typeface="Lucida Sans Unicode"/>
                <a:cs typeface="Lucida Sans Unicode"/>
                <a:hlinkClick r:id="rId6" action="ppaction://hlinksldjump"/>
              </a:rPr>
              <a:t> </a:t>
            </a:r>
            <a:r>
              <a:rPr dirty="0" sz="1200" spc="-20">
                <a:latin typeface="Lucida Sans Unicode"/>
                <a:cs typeface="Lucida Sans Unicode"/>
                <a:hlinkClick r:id="rId6" action="ppaction://hlinksldjump"/>
              </a:rPr>
              <a:t>ENVASADA</a:t>
            </a:r>
            <a:r>
              <a:rPr dirty="0" sz="1200" spc="30">
                <a:latin typeface="Lucida Sans Unicode"/>
                <a:cs typeface="Lucida Sans Unicode"/>
                <a:hlinkClick r:id="rId6" action="ppaction://hlinksldjump"/>
              </a:rPr>
              <a:t> </a:t>
            </a:r>
            <a:r>
              <a:rPr dirty="0" sz="1200" spc="-20">
                <a:latin typeface="Lucida Sans Unicode"/>
                <a:cs typeface="Lucida Sans Unicode"/>
                <a:hlinkClick r:id="rId6" action="ppaction://hlinksldjump"/>
              </a:rPr>
              <a:t>EM</a:t>
            </a:r>
            <a:r>
              <a:rPr dirty="0" sz="1200" spc="30">
                <a:latin typeface="Lucida Sans Unicode"/>
                <a:cs typeface="Lucida Sans Unicode"/>
                <a:hlinkClick r:id="rId6" action="ppaction://hlinksldjump"/>
              </a:rPr>
              <a:t> </a:t>
            </a:r>
            <a:r>
              <a:rPr dirty="0" sz="1200" spc="-20">
                <a:latin typeface="Lucida Sans Unicode"/>
                <a:cs typeface="Lucida Sans Unicode"/>
                <a:hlinkClick r:id="rId6" action="ppaction://hlinksldjump"/>
              </a:rPr>
              <a:t>EMBALAGEM</a:t>
            </a:r>
            <a:r>
              <a:rPr dirty="0" sz="1200" spc="35">
                <a:latin typeface="Lucida Sans Unicode"/>
                <a:cs typeface="Lucida Sans Unicode"/>
                <a:hlinkClick r:id="rId6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6" action="ppaction://hlinksldjump"/>
              </a:rPr>
              <a:t>PLÁSTICA</a:t>
            </a:r>
            <a:r>
              <a:rPr dirty="0" sz="1200" spc="-195">
                <a:latin typeface="Lucida Sans Unicode"/>
                <a:cs typeface="Lucida Sans Unicode"/>
                <a:hlinkClick r:id="rId6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6" action="ppaction://hlinksldjump"/>
              </a:rPr>
              <a:t>........................................................ </a:t>
            </a:r>
            <a:r>
              <a:rPr dirty="0" sz="1200" spc="-75">
                <a:latin typeface="Lucida Sans Unicode"/>
                <a:cs typeface="Lucida Sans Unicode"/>
                <a:hlinkClick r:id="rId6" action="ppaction://hlinksldjump"/>
              </a:rPr>
              <a:t>10</a:t>
            </a:r>
            <a:endParaRPr sz="1200">
              <a:latin typeface="Lucida Sans Unicode"/>
              <a:cs typeface="Lucida Sans Unicode"/>
            </a:endParaRPr>
          </a:p>
          <a:p>
            <a:pPr marL="244475" indent="-231775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44475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7" action="ppaction://hlinksldjump"/>
              </a:rPr>
              <a:t>IMPRESSÃO...................................................................................................................................12</a:t>
            </a:r>
            <a:endParaRPr sz="1200">
              <a:latin typeface="Lucida Sans Unicode"/>
              <a:cs typeface="Lucida Sans Unicode"/>
            </a:endParaRPr>
          </a:p>
          <a:p>
            <a:pPr marL="246379" indent="-233679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46379" algn="l"/>
              </a:tabLst>
            </a:pPr>
            <a:r>
              <a:rPr dirty="0" sz="1200" spc="-30">
                <a:latin typeface="Lucida Sans Unicode"/>
                <a:cs typeface="Lucida Sans Unicode"/>
                <a:hlinkClick r:id="rId8" action="ppaction://hlinksldjump"/>
              </a:rPr>
              <a:t>ENERGIA</a:t>
            </a:r>
            <a:r>
              <a:rPr dirty="0" sz="1200" spc="459">
                <a:latin typeface="Lucida Sans Unicode"/>
                <a:cs typeface="Lucida Sans Unicode"/>
                <a:hlinkClick r:id="rId8" action="ppaction://hlinksldjump"/>
              </a:rPr>
              <a:t> </a:t>
            </a:r>
            <a:r>
              <a:rPr dirty="0" sz="1200" spc="-125">
                <a:latin typeface="Lucida Sans Unicode"/>
                <a:cs typeface="Lucida Sans Unicode"/>
                <a:hlinkClick r:id="rId8" action="ppaction://hlinksldjump"/>
              </a:rPr>
              <a:t>ELÉTRICA...................................................................................................................</a:t>
            </a:r>
            <a:r>
              <a:rPr dirty="0" sz="1200" spc="125">
                <a:latin typeface="Lucida Sans Unicode"/>
                <a:cs typeface="Lucida Sans Unicode"/>
                <a:hlinkClick r:id="rId8" action="ppaction://hlinksldjump"/>
              </a:rPr>
              <a:t> </a:t>
            </a:r>
            <a:r>
              <a:rPr dirty="0" sz="1200" spc="-80">
                <a:latin typeface="Lucida Sans Unicode"/>
                <a:cs typeface="Lucida Sans Unicode"/>
                <a:hlinkClick r:id="rId8" action="ppaction://hlinksldjump"/>
              </a:rPr>
              <a:t>14</a:t>
            </a:r>
            <a:endParaRPr sz="1200">
              <a:latin typeface="Lucida Sans Unicode"/>
              <a:cs typeface="Lucida Sans Unicode"/>
            </a:endParaRPr>
          </a:p>
          <a:p>
            <a:pPr marL="231775" indent="-219075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31775" algn="l"/>
              </a:tabLst>
            </a:pPr>
            <a:r>
              <a:rPr dirty="0" sz="1200">
                <a:latin typeface="Lucida Sans Unicode"/>
                <a:cs typeface="Lucida Sans Unicode"/>
                <a:hlinkClick r:id="rId9" action="ppaction://hlinksldjump"/>
              </a:rPr>
              <a:t>ÁGUA</a:t>
            </a:r>
            <a:r>
              <a:rPr dirty="0" sz="1200" spc="265">
                <a:latin typeface="Lucida Sans Unicode"/>
                <a:cs typeface="Lucida Sans Unicode"/>
                <a:hlinkClick r:id="rId9" action="ppaction://hlinksldjump"/>
              </a:rPr>
              <a:t> </a:t>
            </a:r>
            <a:r>
              <a:rPr dirty="0" sz="1200" spc="-40">
                <a:latin typeface="Lucida Sans Unicode"/>
                <a:cs typeface="Lucida Sans Unicode"/>
                <a:hlinkClick r:id="rId9" action="ppaction://hlinksldjump"/>
              </a:rPr>
              <a:t>E</a:t>
            </a:r>
            <a:r>
              <a:rPr dirty="0" sz="1200" spc="270">
                <a:latin typeface="Lucida Sans Unicode"/>
                <a:cs typeface="Lucida Sans Unicode"/>
                <a:hlinkClick r:id="rId9" action="ppaction://hlinksldjump"/>
              </a:rPr>
              <a:t> </a:t>
            </a:r>
            <a:r>
              <a:rPr dirty="0" sz="1200" spc="-125">
                <a:latin typeface="Lucida Sans Unicode"/>
                <a:cs typeface="Lucida Sans Unicode"/>
                <a:hlinkClick r:id="rId9" action="ppaction://hlinksldjump"/>
              </a:rPr>
              <a:t>ESGOTO.......................................................................................................................</a:t>
            </a:r>
            <a:r>
              <a:rPr dirty="0" sz="1200" spc="-10">
                <a:latin typeface="Lucida Sans Unicode"/>
                <a:cs typeface="Lucida Sans Unicode"/>
                <a:hlinkClick r:id="rId9" action="ppaction://hlinksldjump"/>
              </a:rPr>
              <a:t> </a:t>
            </a:r>
            <a:r>
              <a:rPr dirty="0" sz="1200" spc="-65">
                <a:latin typeface="Lucida Sans Unicode"/>
                <a:cs typeface="Lucida Sans Unicode"/>
                <a:hlinkClick r:id="rId9" action="ppaction://hlinksldjump"/>
              </a:rPr>
              <a:t>16</a:t>
            </a:r>
            <a:endParaRPr sz="1200">
              <a:latin typeface="Lucida Sans Unicode"/>
              <a:cs typeface="Lucida Sans Unicode"/>
            </a:endParaRPr>
          </a:p>
          <a:p>
            <a:pPr marL="244475" indent="-231775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44475" algn="l"/>
              </a:tabLst>
            </a:pPr>
            <a:r>
              <a:rPr dirty="0" sz="1200" spc="-10">
                <a:latin typeface="Lucida Sans Unicode"/>
                <a:cs typeface="Lucida Sans Unicode"/>
                <a:hlinkClick r:id="rId10" action="ppaction://hlinksldjump"/>
              </a:rPr>
              <a:t>GESTÃO</a:t>
            </a:r>
            <a:r>
              <a:rPr dirty="0" sz="1200" spc="175">
                <a:latin typeface="Lucida Sans Unicode"/>
                <a:cs typeface="Lucida Sans Unicode"/>
                <a:hlinkClick r:id="rId10" action="ppaction://hlinksldjump"/>
              </a:rPr>
              <a:t> </a:t>
            </a:r>
            <a:r>
              <a:rPr dirty="0" sz="1200" spc="-50">
                <a:latin typeface="Lucida Sans Unicode"/>
                <a:cs typeface="Lucida Sans Unicode"/>
                <a:hlinkClick r:id="rId10" action="ppaction://hlinksldjump"/>
              </a:rPr>
              <a:t>DE</a:t>
            </a:r>
            <a:r>
              <a:rPr dirty="0" sz="1200" spc="165">
                <a:latin typeface="Lucida Sans Unicode"/>
                <a:cs typeface="Lucida Sans Unicode"/>
                <a:hlinkClick r:id="rId10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10" action="ppaction://hlinksldjump"/>
              </a:rPr>
              <a:t>RESÍDUOS</a:t>
            </a:r>
            <a:r>
              <a:rPr dirty="0" sz="1200" spc="-75">
                <a:latin typeface="Lucida Sans Unicode"/>
                <a:cs typeface="Lucida Sans Unicode"/>
                <a:hlinkClick r:id="rId10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0" action="ppaction://hlinksldjump"/>
              </a:rPr>
              <a:t>..........................................................................................................</a:t>
            </a:r>
            <a:r>
              <a:rPr dirty="0" sz="1200" spc="-55">
                <a:latin typeface="Lucida Sans Unicode"/>
                <a:cs typeface="Lucida Sans Unicode"/>
                <a:hlinkClick r:id="rId10" action="ppaction://hlinksldjump"/>
              </a:rPr>
              <a:t> </a:t>
            </a:r>
            <a:r>
              <a:rPr dirty="0" sz="1200" spc="-60">
                <a:latin typeface="Lucida Sans Unicode"/>
                <a:cs typeface="Lucida Sans Unicode"/>
                <a:hlinkClick r:id="rId10" action="ppaction://hlinksldjump"/>
              </a:rPr>
              <a:t>18</a:t>
            </a:r>
            <a:endParaRPr sz="1200">
              <a:latin typeface="Lucida Sans Unicode"/>
              <a:cs typeface="Lucida Sans Unicode"/>
            </a:endParaRPr>
          </a:p>
          <a:p>
            <a:pPr marL="244475" indent="-231775">
              <a:lnSpc>
                <a:spcPct val="100000"/>
              </a:lnSpc>
              <a:spcBef>
                <a:spcPts val="1260"/>
              </a:spcBef>
              <a:buSzPct val="95833"/>
              <a:buAutoNum type="arabicPeriod"/>
              <a:tabLst>
                <a:tab pos="244475" algn="l"/>
              </a:tabLst>
            </a:pPr>
            <a:r>
              <a:rPr dirty="0" sz="1200" spc="-20">
                <a:latin typeface="Lucida Sans Unicode"/>
                <a:cs typeface="Lucida Sans Unicode"/>
                <a:hlinkClick r:id="rId11" action="ppaction://hlinksldjump"/>
              </a:rPr>
              <a:t>REFORMAS</a:t>
            </a:r>
            <a:r>
              <a:rPr dirty="0" sz="1200" spc="-40">
                <a:latin typeface="Lucida Sans Unicode"/>
                <a:cs typeface="Lucida Sans Unicode"/>
                <a:hlinkClick r:id="rId11" action="ppaction://hlinksldjump"/>
              </a:rPr>
              <a:t> E</a:t>
            </a:r>
            <a:r>
              <a:rPr dirty="0" sz="1200" spc="-45">
                <a:latin typeface="Lucida Sans Unicode"/>
                <a:cs typeface="Lucida Sans Unicode"/>
                <a:hlinkClick r:id="rId11" action="ppaction://hlinksldjump"/>
              </a:rPr>
              <a:t> </a:t>
            </a:r>
            <a:r>
              <a:rPr dirty="0" sz="1200">
                <a:latin typeface="Lucida Sans Unicode"/>
                <a:cs typeface="Lucida Sans Unicode"/>
                <a:hlinkClick r:id="rId11" action="ppaction://hlinksldjump"/>
              </a:rPr>
              <a:t>CONSTRUÇÕES</a:t>
            </a:r>
            <a:r>
              <a:rPr dirty="0" sz="1200" spc="-215">
                <a:latin typeface="Lucida Sans Unicode"/>
                <a:cs typeface="Lucida Sans Unicode"/>
                <a:hlinkClick r:id="rId11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1" action="ppaction://hlinksldjump"/>
              </a:rPr>
              <a:t>............................................................................................21</a:t>
            </a:r>
            <a:endParaRPr sz="1200">
              <a:latin typeface="Lucida Sans Unicode"/>
              <a:cs typeface="Lucida Sans Unicode"/>
            </a:endParaRPr>
          </a:p>
          <a:p>
            <a:pPr marL="197485" indent="-196850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7485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12" action="ppaction://hlinksldjump"/>
              </a:rPr>
              <a:t>LIMPEZA..........................................................................................................................................</a:t>
            </a:r>
            <a:r>
              <a:rPr dirty="0" sz="1200" spc="105">
                <a:latin typeface="Lucida Sans Unicode"/>
                <a:cs typeface="Lucida Sans Unicode"/>
                <a:hlinkClick r:id="rId12" action="ppaction://hlinksldjump"/>
              </a:rPr>
              <a:t>  </a:t>
            </a:r>
            <a:r>
              <a:rPr dirty="0" sz="1200" spc="-25">
                <a:latin typeface="Lucida Sans Unicode"/>
                <a:cs typeface="Lucida Sans Unicode"/>
                <a:hlinkClick r:id="rId12" action="ppaction://hlinksldjump"/>
              </a:rPr>
              <a:t>23</a:t>
            </a:r>
            <a:endParaRPr sz="1200">
              <a:latin typeface="Lucida Sans Unicode"/>
              <a:cs typeface="Lucida Sans Unicode"/>
            </a:endParaRPr>
          </a:p>
          <a:p>
            <a:pPr marL="149860" indent="-149225">
              <a:lnSpc>
                <a:spcPct val="100000"/>
              </a:lnSpc>
              <a:spcBef>
                <a:spcPts val="1265"/>
              </a:spcBef>
              <a:buSzPct val="70833"/>
              <a:buAutoNum type="arabicPlain" startAt="10"/>
              <a:tabLst>
                <a:tab pos="149860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13" action="ppaction://hlinksldjump"/>
              </a:rPr>
              <a:t>VIGILÂNCIA....................................................................................................................................</a:t>
            </a:r>
            <a:r>
              <a:rPr dirty="0" sz="1200" spc="290">
                <a:latin typeface="Lucida Sans Unicode"/>
                <a:cs typeface="Lucida Sans Unicode"/>
                <a:hlinkClick r:id="rId13" action="ppaction://hlinksldjump"/>
              </a:rPr>
              <a:t>  </a:t>
            </a:r>
            <a:r>
              <a:rPr dirty="0" sz="1200" spc="-25">
                <a:latin typeface="Lucida Sans Unicode"/>
                <a:cs typeface="Lucida Sans Unicode"/>
                <a:hlinkClick r:id="rId13" action="ppaction://hlinksldjump"/>
              </a:rPr>
              <a:t>25</a:t>
            </a:r>
            <a:endParaRPr sz="1200">
              <a:latin typeface="Lucida Sans Unicode"/>
              <a:cs typeface="Lucida Sans Unicode"/>
            </a:endParaRPr>
          </a:p>
          <a:p>
            <a:pPr marL="189230" indent="-176530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89230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14" action="ppaction://hlinksldjump"/>
              </a:rPr>
              <a:t>TELEFONIA.....................................................................................................................................</a:t>
            </a:r>
            <a:r>
              <a:rPr dirty="0" sz="1200" spc="180">
                <a:latin typeface="Lucida Sans Unicode"/>
                <a:cs typeface="Lucida Sans Unicode"/>
                <a:hlinkClick r:id="rId14" action="ppaction://hlinksldjump"/>
              </a:rPr>
              <a:t>  </a:t>
            </a:r>
            <a:r>
              <a:rPr dirty="0" sz="1200" spc="-25">
                <a:latin typeface="Lucida Sans Unicode"/>
                <a:cs typeface="Lucida Sans Unicode"/>
                <a:hlinkClick r:id="rId14" action="ppaction://hlinksldjump"/>
              </a:rPr>
              <a:t>27</a:t>
            </a:r>
            <a:endParaRPr sz="1200">
              <a:latin typeface="Lucida Sans Unicode"/>
              <a:cs typeface="Lucida Sans Unicode"/>
            </a:endParaRPr>
          </a:p>
          <a:p>
            <a:pPr marL="191135" indent="-17843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1135" algn="l"/>
              </a:tabLst>
            </a:pPr>
            <a:r>
              <a:rPr dirty="0" sz="1200" spc="-125">
                <a:latin typeface="Lucida Sans Unicode"/>
                <a:cs typeface="Lucida Sans Unicode"/>
                <a:hlinkClick r:id="rId15" action="ppaction://hlinksldjump"/>
              </a:rPr>
              <a:t>VEÍCULOS......................................................................................................................................</a:t>
            </a:r>
            <a:r>
              <a:rPr dirty="0" sz="1200" spc="260">
                <a:latin typeface="Lucida Sans Unicode"/>
                <a:cs typeface="Lucida Sans Unicode"/>
                <a:hlinkClick r:id="rId15" action="ppaction://hlinksldjump"/>
              </a:rPr>
              <a:t>  </a:t>
            </a:r>
            <a:r>
              <a:rPr dirty="0" sz="1200" spc="-25">
                <a:latin typeface="Lucida Sans Unicode"/>
                <a:cs typeface="Lucida Sans Unicode"/>
                <a:hlinkClick r:id="rId15" action="ppaction://hlinksldjump"/>
              </a:rPr>
              <a:t>29</a:t>
            </a:r>
            <a:endParaRPr sz="1200">
              <a:latin typeface="Lucida Sans Unicode"/>
              <a:cs typeface="Lucida Sans Unicode"/>
            </a:endParaRPr>
          </a:p>
          <a:p>
            <a:pPr marL="196850" indent="-184150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6850" algn="l"/>
              </a:tabLst>
            </a:pPr>
            <a:r>
              <a:rPr dirty="0" sz="1200" spc="-25">
                <a:latin typeface="Lucida Sans Unicode"/>
                <a:cs typeface="Lucida Sans Unicode"/>
                <a:hlinkClick r:id="rId16" action="ppaction://hlinksldjump"/>
              </a:rPr>
              <a:t>COMBUSTÍVEL</a:t>
            </a:r>
            <a:r>
              <a:rPr dirty="0" sz="1200" spc="95">
                <a:latin typeface="Lucida Sans Unicode"/>
                <a:cs typeface="Lucida Sans Unicode"/>
                <a:hlinkClick r:id="rId16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6" action="ppaction://hlinksldjump"/>
              </a:rPr>
              <a:t>............................................................................................................................</a:t>
            </a:r>
            <a:r>
              <a:rPr dirty="0" sz="1200" spc="340">
                <a:latin typeface="Lucida Sans Unicode"/>
                <a:cs typeface="Lucida Sans Unicode"/>
                <a:hlinkClick r:id="rId16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16" action="ppaction://hlinksldjump"/>
              </a:rPr>
              <a:t>32</a:t>
            </a:r>
            <a:endParaRPr sz="1200">
              <a:latin typeface="Lucida Sans Unicode"/>
              <a:cs typeface="Lucida Sans Unicode"/>
            </a:endParaRPr>
          </a:p>
          <a:p>
            <a:pPr marL="197485" indent="-18478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7485" algn="l"/>
              </a:tabLst>
            </a:pPr>
            <a:r>
              <a:rPr dirty="0" sz="1200" spc="-10">
                <a:latin typeface="Lucida Sans Unicode"/>
                <a:cs typeface="Lucida Sans Unicode"/>
                <a:hlinkClick r:id="rId17" action="ppaction://hlinksldjump"/>
              </a:rPr>
              <a:t>APOIO</a:t>
            </a:r>
            <a:r>
              <a:rPr dirty="0" sz="1200" spc="75">
                <a:latin typeface="Lucida Sans Unicode"/>
                <a:cs typeface="Lucida Sans Unicode"/>
                <a:hlinkClick r:id="rId17" action="ppaction://hlinksldjump"/>
              </a:rPr>
              <a:t> </a:t>
            </a:r>
            <a:r>
              <a:rPr dirty="0" sz="1200">
                <a:latin typeface="Lucida Sans Unicode"/>
                <a:cs typeface="Lucida Sans Unicode"/>
                <a:hlinkClick r:id="rId17" action="ppaction://hlinksldjump"/>
              </a:rPr>
              <a:t>AO</a:t>
            </a:r>
            <a:r>
              <a:rPr dirty="0" sz="1200" spc="95">
                <a:latin typeface="Lucida Sans Unicode"/>
                <a:cs typeface="Lucida Sans Unicode"/>
                <a:hlinkClick r:id="rId17" action="ppaction://hlinksldjump"/>
              </a:rPr>
              <a:t> </a:t>
            </a:r>
            <a:r>
              <a:rPr dirty="0" sz="1200">
                <a:latin typeface="Lucida Sans Unicode"/>
                <a:cs typeface="Lucida Sans Unicode"/>
                <a:hlinkClick r:id="rId17" action="ppaction://hlinksldjump"/>
              </a:rPr>
              <a:t>SERVIÇO</a:t>
            </a:r>
            <a:r>
              <a:rPr dirty="0" sz="1200" spc="95">
                <a:latin typeface="Lucida Sans Unicode"/>
                <a:cs typeface="Lucida Sans Unicode"/>
                <a:hlinkClick r:id="rId17" action="ppaction://hlinksldjump"/>
              </a:rPr>
              <a:t> </a:t>
            </a:r>
            <a:r>
              <a:rPr dirty="0" sz="1200" spc="-45">
                <a:latin typeface="Lucida Sans Unicode"/>
                <a:cs typeface="Lucida Sans Unicode"/>
                <a:hlinkClick r:id="rId17" action="ppaction://hlinksldjump"/>
              </a:rPr>
              <a:t>ADMINISTRATIVO</a:t>
            </a:r>
            <a:r>
              <a:rPr dirty="0" sz="1200" spc="-160">
                <a:latin typeface="Lucida Sans Unicode"/>
                <a:cs typeface="Lucida Sans Unicode"/>
                <a:hlinkClick r:id="rId17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7" action="ppaction://hlinksldjump"/>
              </a:rPr>
              <a:t>........................................................................</a:t>
            </a:r>
            <a:r>
              <a:rPr dirty="0" sz="1200" spc="-204">
                <a:latin typeface="Lucida Sans Unicode"/>
                <a:cs typeface="Lucida Sans Unicode"/>
                <a:hlinkClick r:id="rId17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17" action="ppaction://hlinksldjump"/>
              </a:rPr>
              <a:t>35</a:t>
            </a:r>
            <a:endParaRPr sz="1200">
              <a:latin typeface="Lucida Sans Unicode"/>
              <a:cs typeface="Lucida Sans Unicode"/>
            </a:endParaRPr>
          </a:p>
          <a:p>
            <a:pPr marL="198755" indent="-18605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8755" algn="l"/>
              </a:tabLst>
            </a:pPr>
            <a:r>
              <a:rPr dirty="0" sz="1200">
                <a:latin typeface="Lucida Sans Unicode"/>
                <a:cs typeface="Lucida Sans Unicode"/>
                <a:hlinkClick r:id="rId18" action="ppaction://hlinksldjump"/>
              </a:rPr>
              <a:t>AQUISIÇÕES</a:t>
            </a:r>
            <a:r>
              <a:rPr dirty="0" sz="1200" spc="20">
                <a:latin typeface="Lucida Sans Unicode"/>
                <a:cs typeface="Lucida Sans Unicode"/>
                <a:hlinkClick r:id="rId18" action="ppaction://hlinksldjump"/>
              </a:rPr>
              <a:t> </a:t>
            </a:r>
            <a:r>
              <a:rPr dirty="0" sz="1200" spc="-40">
                <a:latin typeface="Lucida Sans Unicode"/>
                <a:cs typeface="Lucida Sans Unicode"/>
                <a:hlinkClick r:id="rId18" action="ppaction://hlinksldjump"/>
              </a:rPr>
              <a:t>E</a:t>
            </a:r>
            <a:r>
              <a:rPr dirty="0" sz="1200" spc="30">
                <a:latin typeface="Lucida Sans Unicode"/>
                <a:cs typeface="Lucida Sans Unicode"/>
                <a:hlinkClick r:id="rId18" action="ppaction://hlinksldjump"/>
              </a:rPr>
              <a:t> </a:t>
            </a:r>
            <a:r>
              <a:rPr dirty="0" sz="1200" spc="-10">
                <a:latin typeface="Lucida Sans Unicode"/>
                <a:cs typeface="Lucida Sans Unicode"/>
                <a:hlinkClick r:id="rId18" action="ppaction://hlinksldjump"/>
              </a:rPr>
              <a:t>CONTRATAÇÕES</a:t>
            </a:r>
            <a:r>
              <a:rPr dirty="0" sz="1200" spc="40">
                <a:latin typeface="Lucida Sans Unicode"/>
                <a:cs typeface="Lucida Sans Unicode"/>
                <a:hlinkClick r:id="rId18" action="ppaction://hlinksldjump"/>
              </a:rPr>
              <a:t> </a:t>
            </a:r>
            <a:r>
              <a:rPr dirty="0" sz="1200" spc="-35">
                <a:latin typeface="Lucida Sans Unicode"/>
                <a:cs typeface="Lucida Sans Unicode"/>
                <a:hlinkClick r:id="rId18" action="ppaction://hlinksldjump"/>
              </a:rPr>
              <a:t>SUSTENTÁVEIS</a:t>
            </a:r>
            <a:r>
              <a:rPr dirty="0" sz="1200" spc="-120">
                <a:latin typeface="Lucida Sans Unicode"/>
                <a:cs typeface="Lucida Sans Unicode"/>
                <a:hlinkClick r:id="rId18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8" action="ppaction://hlinksldjump"/>
              </a:rPr>
              <a:t>...................................................</a:t>
            </a:r>
            <a:r>
              <a:rPr dirty="0" sz="1200" spc="-100">
                <a:latin typeface="Lucida Sans Unicode"/>
                <a:cs typeface="Lucida Sans Unicode"/>
                <a:hlinkClick r:id="rId18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18" action="ppaction://hlinksldjump"/>
              </a:rPr>
              <a:t>37</a:t>
            </a:r>
            <a:endParaRPr sz="1200">
              <a:latin typeface="Lucida Sans Unicode"/>
              <a:cs typeface="Lucida Sans Unicode"/>
            </a:endParaRPr>
          </a:p>
          <a:p>
            <a:pPr marL="184785" indent="-17208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84785" algn="l"/>
              </a:tabLst>
            </a:pPr>
            <a:r>
              <a:rPr dirty="0" sz="1200" spc="-50">
                <a:latin typeface="Lucida Sans Unicode"/>
                <a:cs typeface="Lucida Sans Unicode"/>
                <a:hlinkClick r:id="rId19" action="ppaction://hlinksldjump"/>
              </a:rPr>
              <a:t>QUALIDADE</a:t>
            </a:r>
            <a:r>
              <a:rPr dirty="0" sz="1200" spc="190">
                <a:latin typeface="Lucida Sans Unicode"/>
                <a:cs typeface="Lucida Sans Unicode"/>
                <a:hlinkClick r:id="rId19" action="ppaction://hlinksldjump"/>
              </a:rPr>
              <a:t> </a:t>
            </a:r>
            <a:r>
              <a:rPr dirty="0" sz="1200" spc="-50">
                <a:latin typeface="Lucida Sans Unicode"/>
                <a:cs typeface="Lucida Sans Unicode"/>
                <a:hlinkClick r:id="rId19" action="ppaction://hlinksldjump"/>
              </a:rPr>
              <a:t>DE</a:t>
            </a:r>
            <a:r>
              <a:rPr dirty="0" sz="1200" spc="210">
                <a:latin typeface="Lucida Sans Unicode"/>
                <a:cs typeface="Lucida Sans Unicode"/>
                <a:hlinkClick r:id="rId19" action="ppaction://hlinksldjump"/>
              </a:rPr>
              <a:t> </a:t>
            </a:r>
            <a:r>
              <a:rPr dirty="0" sz="1200" spc="-40">
                <a:latin typeface="Lucida Sans Unicode"/>
                <a:cs typeface="Lucida Sans Unicode"/>
                <a:hlinkClick r:id="rId19" action="ppaction://hlinksldjump"/>
              </a:rPr>
              <a:t>VIDA</a:t>
            </a:r>
            <a:r>
              <a:rPr dirty="0" sz="1200" spc="-20">
                <a:latin typeface="Lucida Sans Unicode"/>
                <a:cs typeface="Lucida Sans Unicode"/>
                <a:hlinkClick r:id="rId19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19" action="ppaction://hlinksldjump"/>
              </a:rPr>
              <a:t>...............................................................................................................</a:t>
            </a:r>
            <a:r>
              <a:rPr dirty="0" sz="1200" spc="-165">
                <a:latin typeface="Lucida Sans Unicode"/>
                <a:cs typeface="Lucida Sans Unicode"/>
                <a:hlinkClick r:id="rId19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19" action="ppaction://hlinksldjump"/>
              </a:rPr>
              <a:t>39</a:t>
            </a:r>
            <a:endParaRPr sz="1200">
              <a:latin typeface="Lucida Sans Unicode"/>
              <a:cs typeface="Lucida Sans Unicode"/>
            </a:endParaRPr>
          </a:p>
          <a:p>
            <a:pPr marL="197485" indent="-18478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7485" algn="l"/>
              </a:tabLst>
            </a:pPr>
            <a:r>
              <a:rPr dirty="0" sz="1200">
                <a:latin typeface="Lucida Sans Unicode"/>
                <a:cs typeface="Lucida Sans Unicode"/>
                <a:hlinkClick r:id="rId20" action="ppaction://hlinksldjump"/>
              </a:rPr>
              <a:t>CAPACITAÇÃO</a:t>
            </a:r>
            <a:r>
              <a:rPr dirty="0" sz="1200" spc="145">
                <a:latin typeface="Lucida Sans Unicode"/>
                <a:cs typeface="Lucida Sans Unicode"/>
                <a:hlinkClick r:id="rId20" action="ppaction://hlinksldjump"/>
              </a:rPr>
              <a:t> </a:t>
            </a:r>
            <a:r>
              <a:rPr dirty="0" sz="1200" spc="-30">
                <a:latin typeface="Lucida Sans Unicode"/>
                <a:cs typeface="Lucida Sans Unicode"/>
                <a:hlinkClick r:id="rId20" action="ppaction://hlinksldjump"/>
              </a:rPr>
              <a:t>EM</a:t>
            </a:r>
            <a:r>
              <a:rPr dirty="0" sz="1200" spc="140">
                <a:latin typeface="Lucida Sans Unicode"/>
                <a:cs typeface="Lucida Sans Unicode"/>
                <a:hlinkClick r:id="rId20" action="ppaction://hlinksldjump"/>
              </a:rPr>
              <a:t> </a:t>
            </a:r>
            <a:r>
              <a:rPr dirty="0" sz="1200" spc="-45">
                <a:latin typeface="Lucida Sans Unicode"/>
                <a:cs typeface="Lucida Sans Unicode"/>
                <a:hlinkClick r:id="rId20" action="ppaction://hlinksldjump"/>
              </a:rPr>
              <a:t>SUSTENTABILIDADE</a:t>
            </a:r>
            <a:r>
              <a:rPr dirty="0" sz="1200" spc="-130">
                <a:latin typeface="Lucida Sans Unicode"/>
                <a:cs typeface="Lucida Sans Unicode"/>
                <a:hlinkClick r:id="rId20" action="ppaction://hlinksldjump"/>
              </a:rPr>
              <a:t> ......................................................................</a:t>
            </a:r>
            <a:r>
              <a:rPr dirty="0" sz="1200" spc="-155">
                <a:latin typeface="Lucida Sans Unicode"/>
                <a:cs typeface="Lucida Sans Unicode"/>
                <a:hlinkClick r:id="rId20" action="ppaction://hlinksldjump"/>
              </a:rPr>
              <a:t> </a:t>
            </a:r>
            <a:r>
              <a:rPr dirty="0" sz="1200" spc="-25">
                <a:latin typeface="Lucida Sans Unicode"/>
                <a:cs typeface="Lucida Sans Unicode"/>
                <a:hlinkClick r:id="rId20" action="ppaction://hlinksldjump"/>
              </a:rPr>
              <a:t>42</a:t>
            </a:r>
            <a:endParaRPr sz="1200">
              <a:latin typeface="Lucida Sans Unicode"/>
              <a:cs typeface="Lucida Sans Unicode"/>
            </a:endParaRPr>
          </a:p>
          <a:p>
            <a:pPr marL="197485" indent="-184785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197485" algn="l"/>
              </a:tabLst>
            </a:pPr>
            <a:r>
              <a:rPr dirty="0" sz="1200" spc="-30">
                <a:latin typeface="Lucida Sans Unicode"/>
                <a:cs typeface="Lucida Sans Unicode"/>
                <a:hlinkClick r:id="rId21" action="ppaction://hlinksldjump"/>
              </a:rPr>
              <a:t>QUADRO</a:t>
            </a:r>
            <a:r>
              <a:rPr dirty="0" sz="1200" spc="-45">
                <a:latin typeface="Lucida Sans Unicode"/>
                <a:cs typeface="Lucida Sans Unicode"/>
                <a:hlinkClick r:id="rId21" action="ppaction://hlinksldjump"/>
              </a:rPr>
              <a:t> </a:t>
            </a:r>
            <a:r>
              <a:rPr dirty="0" sz="1200" spc="-40">
                <a:latin typeface="Lucida Sans Unicode"/>
                <a:cs typeface="Lucida Sans Unicode"/>
                <a:hlinkClick r:id="rId21" action="ppaction://hlinksldjump"/>
              </a:rPr>
              <a:t>GERAL </a:t>
            </a:r>
            <a:r>
              <a:rPr dirty="0" sz="1200">
                <a:latin typeface="Lucida Sans Unicode"/>
                <a:cs typeface="Lucida Sans Unicode"/>
                <a:hlinkClick r:id="rId21" action="ppaction://hlinksldjump"/>
              </a:rPr>
              <a:t>DAS</a:t>
            </a:r>
            <a:r>
              <a:rPr dirty="0" sz="1200" spc="-35">
                <a:latin typeface="Lucida Sans Unicode"/>
                <a:cs typeface="Lucida Sans Unicode"/>
                <a:hlinkClick r:id="rId21" action="ppaction://hlinksldjump"/>
              </a:rPr>
              <a:t> </a:t>
            </a:r>
            <a:r>
              <a:rPr dirty="0" sz="1200" spc="-30">
                <a:latin typeface="Lucida Sans Unicode"/>
                <a:cs typeface="Lucida Sans Unicode"/>
                <a:hlinkClick r:id="rId21" action="ppaction://hlinksldjump"/>
              </a:rPr>
              <a:t>METAS </a:t>
            </a:r>
            <a:r>
              <a:rPr dirty="0" sz="1200" spc="-40">
                <a:latin typeface="Lucida Sans Unicode"/>
                <a:cs typeface="Lucida Sans Unicode"/>
                <a:hlinkClick r:id="rId21" action="ppaction://hlinksldjump"/>
              </a:rPr>
              <a:t>E</a:t>
            </a:r>
            <a:r>
              <a:rPr dirty="0" sz="1200" spc="-45">
                <a:latin typeface="Lucida Sans Unicode"/>
                <a:cs typeface="Lucida Sans Unicode"/>
                <a:hlinkClick r:id="rId21" action="ppaction://hlinksldjump"/>
              </a:rPr>
              <a:t> </a:t>
            </a:r>
            <a:r>
              <a:rPr dirty="0" sz="1200" spc="-40">
                <a:latin typeface="Lucida Sans Unicode"/>
                <a:cs typeface="Lucida Sans Unicode"/>
                <a:hlinkClick r:id="rId21" action="ppaction://hlinksldjump"/>
              </a:rPr>
              <a:t>RESULTADOS</a:t>
            </a:r>
            <a:r>
              <a:rPr dirty="0" sz="1200" spc="-220">
                <a:latin typeface="Lucida Sans Unicode"/>
                <a:cs typeface="Lucida Sans Unicode"/>
                <a:hlinkClick r:id="rId21" action="ppaction://hlinksldjump"/>
              </a:rPr>
              <a:t> </a:t>
            </a:r>
            <a:r>
              <a:rPr dirty="0" sz="1200" spc="-120">
                <a:latin typeface="Lucida Sans Unicode"/>
                <a:cs typeface="Lucida Sans Unicode"/>
                <a:hlinkClick r:id="rId21" action="ppaction://hlinksldjump"/>
              </a:rPr>
              <a:t>...........................................................44</a:t>
            </a:r>
            <a:endParaRPr sz="1200">
              <a:latin typeface="Lucida Sans Unicode"/>
              <a:cs typeface="Lucida Sans Unicode"/>
            </a:endParaRPr>
          </a:p>
          <a:p>
            <a:pPr marL="236220" indent="-223520">
              <a:lnSpc>
                <a:spcPct val="100000"/>
              </a:lnSpc>
              <a:spcBef>
                <a:spcPts val="1260"/>
              </a:spcBef>
              <a:buSzPct val="70833"/>
              <a:buAutoNum type="arabicPlain" startAt="10"/>
              <a:tabLst>
                <a:tab pos="236220" algn="l"/>
              </a:tabLst>
            </a:pPr>
            <a:r>
              <a:rPr dirty="0" sz="1200">
                <a:latin typeface="Lucida Sans Unicode"/>
                <a:cs typeface="Lucida Sans Unicode"/>
                <a:hlinkClick r:id="rId22" action="ppaction://hlinksldjump"/>
              </a:rPr>
              <a:t>CONCLUSÃO</a:t>
            </a:r>
            <a:r>
              <a:rPr dirty="0" sz="1200" spc="195">
                <a:latin typeface="Lucida Sans Unicode"/>
                <a:cs typeface="Lucida Sans Unicode"/>
                <a:hlinkClick r:id="rId22" action="ppaction://hlinksldjump"/>
              </a:rPr>
              <a:t> </a:t>
            </a:r>
            <a:r>
              <a:rPr dirty="0" sz="1200" spc="-130">
                <a:latin typeface="Lucida Sans Unicode"/>
                <a:cs typeface="Lucida Sans Unicode"/>
                <a:hlinkClick r:id="rId22" action="ppaction://hlinksldjump"/>
              </a:rPr>
              <a:t>..............................................................................................................................</a:t>
            </a:r>
            <a:r>
              <a:rPr dirty="0" sz="1200" spc="225">
                <a:latin typeface="Lucida Sans Unicode"/>
                <a:cs typeface="Lucida Sans Unicode"/>
                <a:hlinkClick r:id="rId22" action="ppaction://hlinksldjump"/>
              </a:rPr>
              <a:t> </a:t>
            </a:r>
            <a:r>
              <a:rPr dirty="0" sz="1200" spc="-80">
                <a:latin typeface="Lucida Sans Unicode"/>
                <a:cs typeface="Lucida Sans Unicode"/>
                <a:hlinkClick r:id="rId22" action="ppaction://hlinksldjump"/>
              </a:rPr>
              <a:t>51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4241926"/>
            <a:ext cx="3993896" cy="23164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71676" y="4851526"/>
          <a:ext cx="5486400" cy="472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900"/>
                <a:gridCol w="1412239"/>
                <a:gridCol w="1280794"/>
                <a:gridCol w="530860"/>
                <a:gridCol w="790575"/>
                <a:gridCol w="802004"/>
              </a:tblGrid>
              <a:tr h="40830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76835" indent="-50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27940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9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3655" marR="47625" indent="-127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qualidade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vida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 marR="47625" indent="-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1.669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2.646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 marR="48895" indent="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qualidade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vida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965" marR="94615" indent="254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8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83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3655" marR="47625" indent="-63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qualidade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vida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827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 marR="47625" indent="-1270">
                        <a:lnSpc>
                          <a:spcPct val="95900"/>
                        </a:lnSpc>
                        <a:spcBef>
                          <a:spcPts val="29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4,21%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4,21%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8,36%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43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9860" marR="124460" indent="-4000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solidárias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 marR="47625" indent="-127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1.296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489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60655" indent="4572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solidárias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874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965" marR="93980" indent="19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8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899794"/>
            <a:ext cx="4679696" cy="2728595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941560" y="55938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941560" y="635190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941560" y="728535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41576" y="839394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41576" y="915209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62532" y="899159"/>
          <a:ext cx="5513705" cy="426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590"/>
                <a:gridCol w="1309370"/>
                <a:gridCol w="1330325"/>
                <a:gridCol w="529589"/>
                <a:gridCol w="789304"/>
                <a:gridCol w="819150"/>
              </a:tblGrid>
              <a:tr h="408305"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76835" indent="-50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27940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85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090" marR="98425" indent="8826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solidárias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6045" marR="47625" indent="-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4,1%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4,10%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3,09%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857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6045" marR="11938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respeito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diversidade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1765" marR="94615" indent="2540">
                        <a:lnSpc>
                          <a:spcPct val="959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4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17.8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4145" marR="15748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respeito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diversidade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1765" marR="94615" indent="254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062532" y="5705220"/>
            <a:ext cx="5437505" cy="3059430"/>
            <a:chOff x="1062532" y="5705220"/>
            <a:chExt cx="5437505" cy="3059430"/>
          </a:xfrm>
        </p:grpSpPr>
        <p:sp>
          <p:nvSpPr>
            <p:cNvPr id="5" name="object 5" descr=""/>
            <p:cNvSpPr/>
            <p:nvPr/>
          </p:nvSpPr>
          <p:spPr>
            <a:xfrm>
              <a:off x="1062532" y="5705220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594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7258" y="6051168"/>
              <a:ext cx="2235454" cy="2316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62532" y="6398640"/>
              <a:ext cx="5437505" cy="2366010"/>
            </a:xfrm>
            <a:custGeom>
              <a:avLst/>
              <a:gdLst/>
              <a:ahLst/>
              <a:cxnLst/>
              <a:rect l="l" t="t" r="r" b="b"/>
              <a:pathLst>
                <a:path w="5437505" h="2366009">
                  <a:moveTo>
                    <a:pt x="5436997" y="2103513"/>
                  </a:moveTo>
                  <a:lnTo>
                    <a:pt x="0" y="2103513"/>
                  </a:lnTo>
                  <a:lnTo>
                    <a:pt x="0" y="2365629"/>
                  </a:lnTo>
                  <a:lnTo>
                    <a:pt x="5436997" y="2365629"/>
                  </a:lnTo>
                  <a:lnTo>
                    <a:pt x="5436997" y="2103513"/>
                  </a:lnTo>
                  <a:close/>
                </a:path>
                <a:path w="5437505" h="2366009">
                  <a:moveTo>
                    <a:pt x="5436997" y="1313764"/>
                  </a:moveTo>
                  <a:lnTo>
                    <a:pt x="0" y="1313764"/>
                  </a:lnTo>
                  <a:lnTo>
                    <a:pt x="0" y="1577721"/>
                  </a:lnTo>
                  <a:lnTo>
                    <a:pt x="0" y="1839849"/>
                  </a:lnTo>
                  <a:lnTo>
                    <a:pt x="0" y="2103501"/>
                  </a:lnTo>
                  <a:lnTo>
                    <a:pt x="5436997" y="2103501"/>
                  </a:lnTo>
                  <a:lnTo>
                    <a:pt x="5436997" y="1839849"/>
                  </a:lnTo>
                  <a:lnTo>
                    <a:pt x="5436997" y="1577721"/>
                  </a:lnTo>
                  <a:lnTo>
                    <a:pt x="5436997" y="1313764"/>
                  </a:lnTo>
                  <a:close/>
                </a:path>
                <a:path w="5437505" h="2366009">
                  <a:moveTo>
                    <a:pt x="5436997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0" y="525780"/>
                  </a:lnTo>
                  <a:lnTo>
                    <a:pt x="0" y="787908"/>
                  </a:lnTo>
                  <a:lnTo>
                    <a:pt x="0" y="1051560"/>
                  </a:lnTo>
                  <a:lnTo>
                    <a:pt x="0" y="1313688"/>
                  </a:lnTo>
                  <a:lnTo>
                    <a:pt x="5436997" y="1313688"/>
                  </a:lnTo>
                  <a:lnTo>
                    <a:pt x="5436997" y="1051560"/>
                  </a:lnTo>
                  <a:lnTo>
                    <a:pt x="5436997" y="787908"/>
                  </a:lnTo>
                  <a:lnTo>
                    <a:pt x="5436997" y="525780"/>
                  </a:lnTo>
                  <a:lnTo>
                    <a:pt x="5436997" y="26212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62532" y="5705220"/>
            <a:ext cx="5437505" cy="332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9525">
              <a:lnSpc>
                <a:spcPct val="143800"/>
              </a:lnSpc>
            </a:pPr>
            <a:r>
              <a:rPr dirty="0" sz="1200">
                <a:latin typeface="Arial MT"/>
                <a:cs typeface="Arial MT"/>
              </a:rPr>
              <a:t>Aqui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é importante comentar 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respeito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diferença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 quantidade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em </a:t>
            </a:r>
            <a:r>
              <a:rPr dirty="0" sz="1200">
                <a:latin typeface="Arial MT"/>
                <a:cs typeface="Arial MT"/>
              </a:rPr>
              <a:t>relação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anos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anteriores.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Tal</a:t>
            </a:r>
            <a:r>
              <a:rPr dirty="0" sz="1200" spc="3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diferença</a:t>
            </a:r>
            <a:r>
              <a:rPr dirty="0" sz="1200" spc="3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dá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3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mudança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metodologia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apuração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quantidade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iniciativas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participação</a:t>
            </a:r>
            <a:r>
              <a:rPr dirty="0" sz="1200" spc="19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do </a:t>
            </a:r>
            <a:r>
              <a:rPr dirty="0" sz="1200">
                <a:latin typeface="Arial MT"/>
                <a:cs typeface="Arial MT"/>
              </a:rPr>
              <a:t>quadro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pessoal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nas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atividades.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qualidade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vida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e </a:t>
            </a:r>
            <a:r>
              <a:rPr dirty="0" sz="1200">
                <a:latin typeface="Arial MT"/>
                <a:cs typeface="Arial MT"/>
              </a:rPr>
              <a:t>solidária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atingidas em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dificuldade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ocasionada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trabalho </a:t>
            </a:r>
            <a:r>
              <a:rPr dirty="0" sz="1200">
                <a:latin typeface="Arial MT"/>
                <a:cs typeface="Arial MT"/>
              </a:rPr>
              <a:t>remoto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compulsório,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limitou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atividades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serem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realizadas.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Muito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embora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tenham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sido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atendidas,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realizadas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iniciativas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Natal </a:t>
            </a:r>
            <a:r>
              <a:rPr dirty="0" sz="1200">
                <a:latin typeface="Arial MT"/>
                <a:cs typeface="Arial MT"/>
              </a:rPr>
              <a:t>Solidário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 </a:t>
            </a:r>
            <a:r>
              <a:rPr dirty="0" sz="1200" spc="-10">
                <a:latin typeface="Arial MT"/>
                <a:cs typeface="Arial MT"/>
              </a:rPr>
              <a:t>Drive-</a:t>
            </a:r>
            <a:r>
              <a:rPr dirty="0" sz="1200">
                <a:latin typeface="Arial MT"/>
                <a:cs typeface="Arial MT"/>
              </a:rPr>
              <a:t>Thru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coleta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agasalhos.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062532" y="8764269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1"/>
                </a:lnTo>
                <a:lnTo>
                  <a:pt x="5436997" y="263651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941576" y="181750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6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9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5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5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9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5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941560" y="31014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941560" y="438531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900937"/>
            <a:ext cx="5490210" cy="363220"/>
            <a:chOff x="1080820" y="900937"/>
            <a:chExt cx="5490210" cy="3632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900937"/>
              <a:ext cx="3091942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8152" y="900937"/>
              <a:ext cx="2552827" cy="36271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68120" y="1343913"/>
            <a:ext cx="5429250" cy="3968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2700">
              <a:lnSpc>
                <a:spcPct val="1437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participação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corpo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funcional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ações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capacitação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sensibilização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relacionadas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sustentabilidade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forma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subsidiar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tomada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decisões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quanto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estímulo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dessas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temáticas.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São </a:t>
            </a:r>
            <a:r>
              <a:rPr dirty="0" sz="1200" spc="-10">
                <a:latin typeface="Arial MT"/>
                <a:cs typeface="Arial MT"/>
              </a:rPr>
              <a:t>contabilizadas:</a:t>
            </a:r>
            <a:endParaRPr sz="1200">
              <a:latin typeface="Arial MT"/>
              <a:cs typeface="Arial MT"/>
            </a:endParaRPr>
          </a:p>
          <a:p>
            <a:pPr marL="12700" marR="12700" indent="154305">
              <a:lnSpc>
                <a:spcPts val="2080"/>
              </a:lnSpc>
              <a:spcBef>
                <a:spcPts val="160"/>
              </a:spcBef>
              <a:buChar char="-"/>
              <a:tabLst>
                <a:tab pos="167005" algn="l"/>
              </a:tabLst>
            </a:pP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4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capacitação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(cursos</a:t>
            </a:r>
            <a:r>
              <a:rPr dirty="0" sz="1200" spc="4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EaD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</a:t>
            </a:r>
            <a:r>
              <a:rPr dirty="0" sz="1200" spc="45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presenciais,</a:t>
            </a:r>
            <a:r>
              <a:rPr dirty="0" sz="1200" spc="4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grupos</a:t>
            </a:r>
            <a:r>
              <a:rPr dirty="0" sz="1200" spc="4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4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estudo, </a:t>
            </a:r>
            <a:r>
              <a:rPr dirty="0" sz="1200">
                <a:latin typeface="Arial MT"/>
                <a:cs typeface="Arial MT"/>
              </a:rPr>
              <a:t>seminários,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semana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meio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ambiente,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oficinas,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campanhas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etc.);</a:t>
            </a:r>
            <a:endParaRPr sz="1200">
              <a:latin typeface="Arial MT"/>
              <a:cs typeface="Arial MT"/>
            </a:endParaRPr>
          </a:p>
          <a:p>
            <a:pPr marL="105410" indent="-92710">
              <a:lnSpc>
                <a:spcPct val="100000"/>
              </a:lnSpc>
              <a:spcBef>
                <a:spcPts val="445"/>
              </a:spcBef>
              <a:buChar char="-"/>
              <a:tabLst>
                <a:tab pos="105410" algn="l"/>
              </a:tabLst>
            </a:pPr>
            <a:r>
              <a:rPr dirty="0" sz="1200">
                <a:latin typeface="Arial MT"/>
                <a:cs typeface="Arial MT"/>
              </a:rPr>
              <a:t>Ações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educacionais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relacionadas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tema.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43800"/>
              </a:lnSpc>
            </a:pPr>
            <a:r>
              <a:rPr dirty="0" sz="1200" b="1">
                <a:latin typeface="Arial"/>
                <a:cs typeface="Arial"/>
              </a:rPr>
              <a:t>Até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2020,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indicador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18.1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também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contemplava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ações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sensibilização. 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4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partir</a:t>
            </a:r>
            <a:r>
              <a:rPr dirty="0" sz="1200" spc="459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</a:t>
            </a:r>
            <a:r>
              <a:rPr dirty="0" sz="1200" spc="39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publicação</a:t>
            </a:r>
            <a:r>
              <a:rPr dirty="0" sz="1200" spc="4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</a:t>
            </a:r>
            <a:r>
              <a:rPr dirty="0" sz="1200" spc="39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Resolução</a:t>
            </a:r>
            <a:r>
              <a:rPr dirty="0" sz="1200" spc="434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CNJ</a:t>
            </a:r>
            <a:r>
              <a:rPr dirty="0" sz="1200" spc="459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nº</a:t>
            </a:r>
            <a:r>
              <a:rPr dirty="0" sz="1200" spc="3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401/2021,</a:t>
            </a:r>
            <a:r>
              <a:rPr dirty="0" sz="1200" spc="3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essas</a:t>
            </a:r>
            <a:r>
              <a:rPr dirty="0" sz="1200" spc="459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ações </a:t>
            </a:r>
            <a:r>
              <a:rPr dirty="0" sz="1200" b="1">
                <a:latin typeface="Arial"/>
                <a:cs typeface="Arial"/>
              </a:rPr>
              <a:t>passaram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compor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indicador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18.2.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442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Os dados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informados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neste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fornecidos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 Escola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Judicial (EJud4)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e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Seção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Sustentabilidade,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Acessibilidade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Inclusão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(SSAI).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6039" y="5678092"/>
            <a:ext cx="4652593" cy="26829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899413"/>
            <a:ext cx="3830320" cy="231775"/>
            <a:chOff x="1080820" y="899413"/>
            <a:chExt cx="3830320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899413"/>
              <a:ext cx="2067813" cy="231648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080820" y="1246885"/>
            <a:ext cx="1737995" cy="231775"/>
            <a:chOff x="1080820" y="1246885"/>
            <a:chExt cx="1737995" cy="2317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820" y="1246885"/>
              <a:ext cx="1737741" cy="2316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6402" y="1246885"/>
              <a:ext cx="94487" cy="231648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1118920" y="1893061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536"/>
                </a:lnTo>
                <a:lnTo>
                  <a:pt x="4548581" y="21336"/>
                </a:lnTo>
                <a:lnTo>
                  <a:pt x="4548581" y="370344"/>
                </a:lnTo>
                <a:lnTo>
                  <a:pt x="4548505" y="21336"/>
                </a:lnTo>
                <a:lnTo>
                  <a:pt x="4548581" y="1536"/>
                </a:lnTo>
                <a:lnTo>
                  <a:pt x="4548505" y="0"/>
                </a:lnTo>
                <a:lnTo>
                  <a:pt x="3758768" y="0"/>
                </a:lnTo>
                <a:lnTo>
                  <a:pt x="3254324" y="0"/>
                </a:lnTo>
                <a:lnTo>
                  <a:pt x="1926666" y="0"/>
                </a:lnTo>
                <a:lnTo>
                  <a:pt x="1926666" y="1536"/>
                </a:lnTo>
                <a:lnTo>
                  <a:pt x="1926666" y="21336"/>
                </a:lnTo>
                <a:lnTo>
                  <a:pt x="1926666" y="370344"/>
                </a:lnTo>
                <a:lnTo>
                  <a:pt x="1926539" y="370344"/>
                </a:lnTo>
                <a:lnTo>
                  <a:pt x="1926539" y="21336"/>
                </a:lnTo>
                <a:lnTo>
                  <a:pt x="1926666" y="21336"/>
                </a:lnTo>
                <a:lnTo>
                  <a:pt x="1926666" y="1536"/>
                </a:lnTo>
                <a:lnTo>
                  <a:pt x="1926539" y="1536"/>
                </a:lnTo>
                <a:lnTo>
                  <a:pt x="1926539" y="0"/>
                </a:lnTo>
                <a:lnTo>
                  <a:pt x="562356" y="0"/>
                </a:lnTo>
                <a:lnTo>
                  <a:pt x="0" y="0"/>
                </a:lnTo>
                <a:lnTo>
                  <a:pt x="0" y="1536"/>
                </a:lnTo>
                <a:lnTo>
                  <a:pt x="0" y="21336"/>
                </a:lnTo>
                <a:lnTo>
                  <a:pt x="0" y="370344"/>
                </a:lnTo>
                <a:lnTo>
                  <a:pt x="0" y="390144"/>
                </a:lnTo>
                <a:lnTo>
                  <a:pt x="562305" y="390144"/>
                </a:lnTo>
                <a:lnTo>
                  <a:pt x="5324297" y="390144"/>
                </a:lnTo>
                <a:lnTo>
                  <a:pt x="5324297" y="370344"/>
                </a:lnTo>
                <a:lnTo>
                  <a:pt x="5324297" y="21336"/>
                </a:lnTo>
                <a:lnTo>
                  <a:pt x="5324297" y="1536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62532" y="1883917"/>
          <a:ext cx="5513705" cy="446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90"/>
                <a:gridCol w="1317624"/>
                <a:gridCol w="1346200"/>
                <a:gridCol w="509270"/>
                <a:gridCol w="782954"/>
                <a:gridCol w="836930"/>
              </a:tblGrid>
              <a:tr h="389890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1755" indent="-508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6034" indent="-187960">
                        <a:lnSpc>
                          <a:spcPts val="1380"/>
                        </a:lnSpc>
                        <a:spcBef>
                          <a:spcPts val="1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18.1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5410" marR="101600" indent="-3175">
                        <a:lnSpc>
                          <a:spcPts val="1380"/>
                        </a:lnSpc>
                        <a:spcBef>
                          <a:spcPts val="86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50" marR="115570" indent="-635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4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09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715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18.2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 marR="53340">
                        <a:lnSpc>
                          <a:spcPct val="95900"/>
                        </a:lnSpc>
                        <a:spcBef>
                          <a:spcPts val="9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430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505" marR="7302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ao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ações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sensibilização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tema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18.3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0485" marR="6985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 marR="31750" indent="127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200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222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Arial MT"/>
                          <a:cs typeface="Arial MT"/>
                        </a:rPr>
                        <a:t>18.4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6520" marR="94615" indent="-1270">
                        <a:lnSpc>
                          <a:spcPct val="959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3030" marR="80645" indent="-1905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0,84%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2021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0,84%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1,40%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1062532" y="6893940"/>
            <a:ext cx="5437505" cy="1219835"/>
            <a:chOff x="1062532" y="6893940"/>
            <a:chExt cx="5437505" cy="1219835"/>
          </a:xfrm>
        </p:grpSpPr>
        <p:sp>
          <p:nvSpPr>
            <p:cNvPr id="12" name="object 12" descr=""/>
            <p:cNvSpPr/>
            <p:nvPr/>
          </p:nvSpPr>
          <p:spPr>
            <a:xfrm>
              <a:off x="1062532" y="6893940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5948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7258" y="7239888"/>
              <a:ext cx="2235454" cy="23164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62532" y="7587449"/>
              <a:ext cx="5437505" cy="526415"/>
            </a:xfrm>
            <a:custGeom>
              <a:avLst/>
              <a:gdLst/>
              <a:ahLst/>
              <a:cxnLst/>
              <a:rect l="l" t="t" r="r" b="b"/>
              <a:pathLst>
                <a:path w="5437505" h="526415">
                  <a:moveTo>
                    <a:pt x="5436997" y="0"/>
                  </a:moveTo>
                  <a:lnTo>
                    <a:pt x="0" y="0"/>
                  </a:lnTo>
                  <a:lnTo>
                    <a:pt x="0" y="262420"/>
                  </a:lnTo>
                  <a:lnTo>
                    <a:pt x="0" y="526072"/>
                  </a:lnTo>
                  <a:lnTo>
                    <a:pt x="5436997" y="526072"/>
                  </a:lnTo>
                  <a:lnTo>
                    <a:pt x="5436997" y="262420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62532" y="6893940"/>
            <a:ext cx="5437505" cy="148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200">
              <a:latin typeface="Times New Roman"/>
              <a:cs typeface="Times New Roman"/>
            </a:endParaRPr>
          </a:p>
          <a:p>
            <a:pPr marL="17018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Todas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Capacitação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sustentabilidade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atingidas.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062532" y="8113521"/>
            <a:ext cx="5437505" cy="262255"/>
          </a:xfrm>
          <a:custGeom>
            <a:avLst/>
            <a:gdLst/>
            <a:ahLst/>
            <a:cxnLst/>
            <a:rect l="l" t="t" r="r" b="b"/>
            <a:pathLst>
              <a:path w="5437505" h="262254">
                <a:moveTo>
                  <a:pt x="5436997" y="0"/>
                </a:moveTo>
                <a:lnTo>
                  <a:pt x="0" y="0"/>
                </a:lnTo>
                <a:lnTo>
                  <a:pt x="0" y="262127"/>
                </a:lnTo>
                <a:lnTo>
                  <a:pt x="5436997" y="262127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2510" y="251092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922510" y="326911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922510" y="429006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922510" y="557390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900937"/>
            <a:ext cx="4384294" cy="3627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820" y="1446529"/>
            <a:ext cx="1899666" cy="362711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081582" y="1970023"/>
          <a:ext cx="5487035" cy="7496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"/>
                <a:gridCol w="403859"/>
                <a:gridCol w="1095375"/>
                <a:gridCol w="1365250"/>
                <a:gridCol w="815975"/>
                <a:gridCol w="850264"/>
                <a:gridCol w="693420"/>
              </a:tblGrid>
              <a:tr h="33210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lnL w="3175">
                      <a:solidFill>
                        <a:srgbClr val="585858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93980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445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5260" marR="172720" indent="1016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papel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próprio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 marR="141605">
                        <a:lnSpc>
                          <a:spcPts val="1150"/>
                        </a:lnSpc>
                        <a:spcBef>
                          <a:spcPts val="1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8415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10.049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8900" marR="31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7980" marR="62865" indent="-281940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papel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próprio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0" marR="112395" indent="-635">
                        <a:lnSpc>
                          <a:spcPct val="958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158.040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50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10.891,90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6055" marR="181610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3690" marR="111125" indent="-22288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2075" marR="31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9230" marR="48895" indent="-137160">
                        <a:lnSpc>
                          <a:spcPts val="115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copos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3690" marR="156210" indent="-177165">
                        <a:lnSpc>
                          <a:spcPts val="115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805" marR="31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0" marR="41910" indent="19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embalagens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descartáveis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mineral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4775" marR="125095" indent="254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2075" marR="31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 marR="84455" indent="1905">
                        <a:lnSpc>
                          <a:spcPct val="961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embalagens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retornáveis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água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mineral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4775" marR="125095" indent="254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consumir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2075" marR="317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 marR="78105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mineral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embalagens descartáveis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4775" marR="125095" indent="254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0805" marR="31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4.4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 marR="781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mineral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embalagens retornáveis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4775" marR="125095" indent="2540">
                        <a:lnSpc>
                          <a:spcPct val="95500"/>
                        </a:lnSpc>
                        <a:spcBef>
                          <a:spcPts val="8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adquirir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envasada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embalagem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plástica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0805" marR="31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00">
                        <a:lnSpc>
                          <a:spcPct val="100000"/>
                        </a:lnSpc>
                      </a:pPr>
                      <a:r>
                        <a:rPr dirty="0" sz="800" spc="-50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0979" marR="125730" indent="-9144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675" marR="8509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6.872.920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890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847.596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8419" marR="56515" indent="254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equipamentos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675" marR="85090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 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8900"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1.029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11760" marR="109855" indent="190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per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capita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9530" marR="67310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per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capita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 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1.668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890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6024110" y="248945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14973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10" y="373710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10" y="421335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10" y="476263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10" y="542290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10" y="608330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10" y="674357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10" y="747700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024127" y="821042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024110" y="894372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80058"/>
          <a:ext cx="5477510" cy="8855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"/>
                <a:gridCol w="394334"/>
                <a:gridCol w="1122044"/>
                <a:gridCol w="1304289"/>
                <a:gridCol w="883285"/>
                <a:gridCol w="814704"/>
                <a:gridCol w="692785"/>
              </a:tblGrid>
              <a:tr h="34988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84455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0" marR="127000" indent="7429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elétrica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 marR="42545" indent="-63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ts val="1175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6.776.263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 marL="635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kWh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6040">
                        <a:lnSpc>
                          <a:spcPts val="1175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4.170.289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 marL="63500">
                        <a:lnSpc>
                          <a:spcPts val="1175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kWh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0" marR="127000" indent="1905">
                        <a:lnSpc>
                          <a:spcPct val="95500"/>
                        </a:lnSpc>
                        <a:spcBef>
                          <a:spcPts val="86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elétrica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048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 marR="42545" indent="-635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38,82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kWh/m²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23,32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kWh/m²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27000" indent="12763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elétrica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4889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0325" indent="29083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6.234.162,00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29083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4.176.131,47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0" marR="127000" indent="1905">
                        <a:lnSpc>
                          <a:spcPct val="961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elétrica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48895">
                        <a:lnSpc>
                          <a:spcPct val="961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35,26/m²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23,35/m²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6.6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0" marR="225425" indent="-123825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Negociação tarifária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" marR="47625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Revisar,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anualmente,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demanda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contratada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fornecimento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energia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elétrica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média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Sim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Sim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 marR="42545" indent="-635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37.254m³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413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16.597m³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0840" marR="41275" indent="-33401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 marR="42545" indent="-63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2%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0,21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m³/m²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0,09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m³/m²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4889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13664" indent="23749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931.343,00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50800" indent="23749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488.329,03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7.4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96520" indent="-281940">
                        <a:lnSpc>
                          <a:spcPts val="1150"/>
                        </a:lnSpc>
                        <a:spcBef>
                          <a:spcPts val="894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água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48895">
                        <a:lnSpc>
                          <a:spcPct val="955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 tarifário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5,27/m²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2,73/m²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048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8.5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Coleta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 marR="54610" indent="1270">
                        <a:lnSpc>
                          <a:spcPct val="959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recicláveis,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100%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70,67%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0800" marR="56515">
                        <a:lnSpc>
                          <a:spcPct val="955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materiais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reciclagem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055" marR="54610" indent="127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recicláveis,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preferencialmente,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100%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70,67%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2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9860" marR="154305">
                        <a:lnSpc>
                          <a:spcPct val="955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informática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025" marR="67310" indent="-635">
                        <a:lnSpc>
                          <a:spcPct val="955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informática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forma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024110" y="143789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24110" y="20981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10" y="26855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19989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10" y="400621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10" y="488569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10" y="554596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10" y="613334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10" y="66476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26" y="745401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26" y="855243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024110" y="935887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80058"/>
          <a:ext cx="5487035" cy="885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/>
                <a:gridCol w="410845"/>
                <a:gridCol w="1113155"/>
                <a:gridCol w="1322705"/>
                <a:gridCol w="876935"/>
                <a:gridCol w="824229"/>
                <a:gridCol w="692785"/>
              </a:tblGrid>
              <a:tr h="34988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93980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368300">
                <a:tc gridSpan="7">
                  <a:txBody>
                    <a:bodyPr/>
                    <a:lstStyle/>
                    <a:p>
                      <a:pPr algn="ctr" marL="1902460" marR="258508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8.8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920" marR="115570" indent="127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suprimentos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6364" marR="11747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suprimentos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reversa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8.9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9535" indent="5778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baterias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6515" marR="45720" indent="-190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pilhas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baterias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logística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reversa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8.10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51130" marR="143510">
                        <a:lnSpc>
                          <a:spcPct val="956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lâmpadas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0" marR="29209">
                        <a:lnSpc>
                          <a:spcPct val="958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lâmpadas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forma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8.11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655" marR="27305" indent="116839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saúde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 marR="42545" indent="-63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saúde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ambientalmente 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8.12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8895" marR="41910" indent="63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obras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reformas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310" marR="55880" indent="-2540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resíduos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obras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forma ambientalmente adequada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29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181610" marR="176530" indent="3619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reformas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0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 marR="42545" indent="1905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reformas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planejado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aprovado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Plano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60325" indent="29083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3.800.000,00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6985" indent="29083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1.279.664,79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8895" marR="41275">
                        <a:lnSpc>
                          <a:spcPct val="957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construção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novos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edifícios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025" marR="63500" indent="1905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construção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novos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prédios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planejado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aprovado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respectivo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Plano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Gestão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60325" indent="29083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6.000.000,00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1920" marR="60325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819.468,99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1610" marR="176530" indent="254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24765">
                        <a:lnSpc>
                          <a:spcPct val="95500"/>
                        </a:lnSpc>
                        <a:spcBef>
                          <a:spcPts val="8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60325" indent="29083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6.969.385,00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6985" indent="29083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7.308.957,00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10.3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5890" marR="131445" indent="3810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2476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41,13/m²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230" marR="31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43,14/m²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11.1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 marR="55244" indent="635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armada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desarmada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24765">
                        <a:lnSpc>
                          <a:spcPct val="95500"/>
                        </a:lnSpc>
                        <a:spcBef>
                          <a:spcPts val="86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048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 marR="25400" indent="325755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11.684.728,00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020" marR="655320" indent="325755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11.006.293,46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11.3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90" marR="5143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médio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vigilância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armada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desarmada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2476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67.542,00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905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63.620,19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024110" y="180607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24110" y="23934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10" y="30538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8601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10" y="466661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10" y="554596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10" y="657149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26" y="745084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8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8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26" y="803821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6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0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10" y="862546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10" y="928585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80058"/>
          <a:ext cx="5477510" cy="841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/>
                <a:gridCol w="407670"/>
                <a:gridCol w="1122680"/>
                <a:gridCol w="1356359"/>
                <a:gridCol w="836930"/>
                <a:gridCol w="814704"/>
                <a:gridCol w="692785"/>
              </a:tblGrid>
              <a:tr h="34988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84455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11.4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0979" marR="21653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vigilância eletrônica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085" marR="83820" indent="2540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6,5%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600.000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 marR="1143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639.000,00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1920" marR="508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285.057,79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200" marR="200025" indent="5016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fixa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73660" indent="2540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336.000,00/ano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 marR="1143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319.200,00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1920" marR="508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270.215,73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8895" indent="-376555">
                        <a:lnSpc>
                          <a:spcPts val="114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telefônicas fixas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90170" indent="20955">
                        <a:lnSpc>
                          <a:spcPts val="114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3.478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3.479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200" marR="27305" indent="-17272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fixa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0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73025" indent="1905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96,61/linha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11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91,77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4769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77,67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39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 marR="129539" indent="12192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móvel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73660" indent="2540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312.000,00/ano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 marR="1143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296.400,00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1920" marR="50800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266.696,92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48895" indent="-306705">
                        <a:lnSpc>
                          <a:spcPts val="115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telefônicas móveis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90170" indent="20955">
                        <a:lnSpc>
                          <a:spcPts val="1150"/>
                        </a:lnSpc>
                        <a:spcBef>
                          <a:spcPts val="5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42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365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363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371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12.6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1445" marR="27305" indent="-100965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telefonia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móvel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925" marR="73660" indent="254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nova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previsão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854,79/linha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812,05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734,70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Quilometragem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 marR="160020" indent="1270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quilometragem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 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243.438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64.214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 marR="58419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gasolina,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etanol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flex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 marR="79375" indent="-63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6995" indent="5334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diesel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 marR="79375" indent="-635">
                        <a:lnSpc>
                          <a:spcPct val="961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604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755" marR="69850" indent="19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movidos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fontes alternativas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 marR="79375" indent="-635">
                        <a:lnSpc>
                          <a:spcPct val="95500"/>
                        </a:lnSpc>
                        <a:spcBef>
                          <a:spcPts val="8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70%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604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139065" indent="-18288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 marR="79375" indent="-63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302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28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024110" y="151092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24110" y="23172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26" y="29395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6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9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5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5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9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5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5618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10" y="43681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10" y="49904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10" y="56127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10" y="641909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10" y="715251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10" y="773976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10" y="832714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024110" y="891451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80058"/>
          <a:ext cx="5487035" cy="870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"/>
                <a:gridCol w="426084"/>
                <a:gridCol w="1126489"/>
                <a:gridCol w="1335405"/>
                <a:gridCol w="836294"/>
                <a:gridCol w="840105"/>
                <a:gridCol w="692150"/>
              </a:tblGrid>
              <a:tr h="349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93980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3510" marR="14287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2230" indent="-63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9375" marR="31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0" marR="53340" indent="14922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serviço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2230" indent="-63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175,5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9375"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203,9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4139" marR="106045" indent="19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735" marR="62230" indent="-63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9375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13.9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040" marR="66675" indent="-63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Usuários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veículo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destinado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locomoção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magistrados(as)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2230" indent="-63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15,8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1280" marR="317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16,9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1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13.10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1920" marR="12128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 marR="66675" indent="2540">
                        <a:lnSpc>
                          <a:spcPct val="958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141.000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155" marR="97155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141.000,00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8430" marR="60325" indent="23749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106.568,17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11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13.11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0480" marR="3111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relativo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manutenção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 marR="107950" indent="635">
                        <a:lnSpc>
                          <a:spcPct val="958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14%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3.615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3.615,00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1280" marR="31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3.044,80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14.1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215" marR="198755" indent="-12382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gasolina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5410" marR="129539">
                        <a:lnSpc>
                          <a:spcPct val="957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21.724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0010"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3.730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14.3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3700" marR="198755" indent="-19367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diesel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5410" marR="129539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5.372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0010" marR="31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2.808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14.4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 marR="80010" indent="127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gasolina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etanol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2230" indent="-63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30%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805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9375" marR="31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143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14.5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135" marR="66675" indent="13525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diesel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veículo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2230" indent="-635">
                        <a:lnSpc>
                          <a:spcPct val="958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consumo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final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2026,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597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9375" marR="317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8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14.6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9710" marR="221615" indent="33020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combustível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 marR="66675" indent="254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157.933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155" marR="97155" indent="237490">
                        <a:lnSpc>
                          <a:spcPts val="114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157.933,00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5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35.090,92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493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15.1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87630" indent="16573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serviços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gráficos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 marR="66675" indent="2540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7155" indent="23749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101.700,00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7556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33.337,20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024110" y="1364873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24110" y="195212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10" y="268554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41884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10" y="41522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10" y="503161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10" y="583806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10" y="649846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10" y="715874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10" y="781914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10" y="855243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024110" y="921283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80058"/>
          <a:ext cx="5477510" cy="885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/>
                <a:gridCol w="407670"/>
                <a:gridCol w="1119505"/>
                <a:gridCol w="1372234"/>
                <a:gridCol w="833119"/>
                <a:gridCol w="804545"/>
                <a:gridCol w="692785"/>
              </a:tblGrid>
              <a:tr h="34988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461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84455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368300">
                <a:tc gridSpan="7">
                  <a:txBody>
                    <a:bodyPr/>
                    <a:lstStyle/>
                    <a:p>
                      <a:pPr algn="ctr" marL="1828164" marR="2512060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101.700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59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16.3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 marR="24130" indent="-63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aquisições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sustentáveis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sobre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totalidade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260" marR="96520" indent="1270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Inserir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critérios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sustentabilidade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pelo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80%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celebrados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até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2026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30%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317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 marR="7810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8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1.669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34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2.646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8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2540">
                        <a:lnSpc>
                          <a:spcPct val="961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88265" indent="-59690">
                        <a:lnSpc>
                          <a:spcPts val="1160"/>
                        </a:lnSpc>
                        <a:spcBef>
                          <a:spcPts val="87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menos,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8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270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651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84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 marR="56515" indent="1270">
                        <a:lnSpc>
                          <a:spcPct val="95700"/>
                        </a:lnSpc>
                        <a:spcBef>
                          <a:spcPts val="85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qualidade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 marR="781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4,21%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4,21%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8,36%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139" marR="66040" indent="-3048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 marR="7810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8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1.296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34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9060" indent="39370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0" marR="141605">
                        <a:lnSpc>
                          <a:spcPts val="1150"/>
                        </a:lnSpc>
                        <a:spcBef>
                          <a:spcPts val="31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menos,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270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651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571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345" marR="88900" indent="74295">
                        <a:lnSpc>
                          <a:spcPct val="955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195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 marR="78105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4,1%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244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4,10%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9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0,85%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715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760" marR="105410" indent="1270">
                        <a:lnSpc>
                          <a:spcPct val="9580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respeito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diversidade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0" marR="88265" indent="-59690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menos,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6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9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17.8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3510" marR="136525">
                        <a:lnSpc>
                          <a:spcPct val="9590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respeito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equidade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diversidade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0" marR="88265" indent="-59690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menos,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2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18.1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965" marR="95250" indent="-1270">
                        <a:lnSpc>
                          <a:spcPct val="955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 marR="88265">
                        <a:lnSpc>
                          <a:spcPct val="95500"/>
                        </a:lnSpc>
                        <a:spcBef>
                          <a:spcPts val="29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 menos,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4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capacitação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746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270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651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69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18.2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8419" marR="52705" indent="-635">
                        <a:lnSpc>
                          <a:spcPts val="115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290" marR="82550" indent="1905">
                        <a:lnSpc>
                          <a:spcPct val="95700"/>
                        </a:lnSpc>
                        <a:spcBef>
                          <a:spcPts val="28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menos,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sensibilização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556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88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34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02235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024110" y="187909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24110" y="261252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10" y="319989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24110" y="386016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24126" y="4593594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024126" y="518084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24126" y="5841242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24" y="0"/>
                </a:moveTo>
                <a:lnTo>
                  <a:pt x="96073" y="7176"/>
                </a:lnTo>
                <a:lnTo>
                  <a:pt x="57508" y="27126"/>
                </a:lnTo>
                <a:lnTo>
                  <a:pt x="27101" y="57538"/>
                </a:lnTo>
                <a:lnTo>
                  <a:pt x="7162" y="96098"/>
                </a:lnTo>
                <a:lnTo>
                  <a:pt x="0" y="140507"/>
                </a:lnTo>
                <a:lnTo>
                  <a:pt x="7165" y="184921"/>
                </a:lnTo>
                <a:lnTo>
                  <a:pt x="27114" y="223494"/>
                </a:lnTo>
                <a:lnTo>
                  <a:pt x="57533" y="253911"/>
                </a:lnTo>
                <a:lnTo>
                  <a:pt x="96114" y="273858"/>
                </a:lnTo>
                <a:lnTo>
                  <a:pt x="140508" y="281020"/>
                </a:lnTo>
                <a:lnTo>
                  <a:pt x="184922" y="273858"/>
                </a:lnTo>
                <a:lnTo>
                  <a:pt x="223496" y="253911"/>
                </a:lnTo>
                <a:lnTo>
                  <a:pt x="253917" y="223494"/>
                </a:lnTo>
                <a:lnTo>
                  <a:pt x="264367" y="203288"/>
                </a:lnTo>
                <a:lnTo>
                  <a:pt x="95440" y="203288"/>
                </a:lnTo>
                <a:lnTo>
                  <a:pt x="77752" y="185600"/>
                </a:lnTo>
                <a:lnTo>
                  <a:pt x="122798" y="140507"/>
                </a:lnTo>
                <a:lnTo>
                  <a:pt x="77728" y="95397"/>
                </a:lnTo>
                <a:lnTo>
                  <a:pt x="95433" y="77710"/>
                </a:lnTo>
                <a:lnTo>
                  <a:pt x="264385" y="77710"/>
                </a:lnTo>
                <a:lnTo>
                  <a:pt x="253961" y="57538"/>
                </a:lnTo>
                <a:lnTo>
                  <a:pt x="223566" y="27127"/>
                </a:lnTo>
                <a:lnTo>
                  <a:pt x="185016" y="7176"/>
                </a:lnTo>
                <a:lnTo>
                  <a:pt x="140624" y="0"/>
                </a:lnTo>
                <a:close/>
              </a:path>
              <a:path w="281304" h="281304">
                <a:moveTo>
                  <a:pt x="140514" y="158185"/>
                </a:moveTo>
                <a:lnTo>
                  <a:pt x="95427" y="203288"/>
                </a:lnTo>
                <a:lnTo>
                  <a:pt x="185609" y="203288"/>
                </a:lnTo>
                <a:lnTo>
                  <a:pt x="140514" y="158185"/>
                </a:lnTo>
                <a:close/>
              </a:path>
              <a:path w="281304" h="281304">
                <a:moveTo>
                  <a:pt x="264385" y="77710"/>
                </a:moveTo>
                <a:lnTo>
                  <a:pt x="185609" y="77710"/>
                </a:lnTo>
                <a:lnTo>
                  <a:pt x="203296" y="95398"/>
                </a:lnTo>
                <a:lnTo>
                  <a:pt x="158216" y="140507"/>
                </a:lnTo>
                <a:lnTo>
                  <a:pt x="203296" y="185601"/>
                </a:lnTo>
                <a:lnTo>
                  <a:pt x="185609" y="203288"/>
                </a:lnTo>
                <a:lnTo>
                  <a:pt x="264367" y="203288"/>
                </a:lnTo>
                <a:lnTo>
                  <a:pt x="273867" y="184921"/>
                </a:lnTo>
                <a:lnTo>
                  <a:pt x="281032" y="140507"/>
                </a:lnTo>
                <a:lnTo>
                  <a:pt x="273888" y="96099"/>
                </a:lnTo>
                <a:lnTo>
                  <a:pt x="264385" y="77710"/>
                </a:lnTo>
                <a:close/>
              </a:path>
              <a:path w="281304" h="281304">
                <a:moveTo>
                  <a:pt x="185609" y="77710"/>
                </a:moveTo>
                <a:lnTo>
                  <a:pt x="95433" y="77710"/>
                </a:lnTo>
                <a:lnTo>
                  <a:pt x="140513" y="122819"/>
                </a:lnTo>
                <a:lnTo>
                  <a:pt x="185609" y="777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24110" y="679361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024110" y="7892165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24110" y="869848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024110" y="9285850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7"/>
                </a:lnTo>
                <a:lnTo>
                  <a:pt x="7162" y="96091"/>
                </a:lnTo>
                <a:lnTo>
                  <a:pt x="0" y="140501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3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5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7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900937"/>
            <a:ext cx="2660650" cy="363220"/>
            <a:chOff x="1080820" y="900937"/>
            <a:chExt cx="2660650" cy="3632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900937"/>
              <a:ext cx="522223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437" y="900937"/>
              <a:ext cx="2268855" cy="36271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68120" y="1604518"/>
            <a:ext cx="5426710" cy="554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48945">
              <a:lnSpc>
                <a:spcPct val="143700"/>
              </a:lnSpc>
              <a:spcBef>
                <a:spcPts val="10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Plano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Logística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Sustentável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(PLS)</a:t>
            </a:r>
            <a:r>
              <a:rPr dirty="0" sz="12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TRT4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é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elaborado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executado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Seção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Sustentabilidade,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Acessibilidade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Inclusão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(SSAI),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nos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termos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Portaria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TRT4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2.454/2021,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auxílio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Comissão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Sustentabilidade,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Acessibilidade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Inclusão,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é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Comissão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Gestora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PLS.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Portaria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TRT4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2.457/2021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disciplina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funcionamento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Comissão.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6350" indent="448945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2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Resolução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12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400/2021,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dispõe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dirty="0" sz="1200" spc="125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política</a:t>
            </a:r>
            <a:r>
              <a:rPr dirty="0" sz="1200" spc="13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sustentabilidade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âmbito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Poder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Judiciário,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estabelece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seu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artigo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resultados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apurados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relativos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aos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indicadores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desempenho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às</a:t>
            </a:r>
            <a:r>
              <a:rPr dirty="0" sz="12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PLS</a:t>
            </a:r>
            <a:r>
              <a:rPr dirty="0" sz="1200" spc="2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devem</a:t>
            </a:r>
            <a:r>
              <a:rPr dirty="0" sz="1200" spc="2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compor</a:t>
            </a:r>
            <a:r>
              <a:rPr dirty="0" sz="1200" spc="2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Relatório</a:t>
            </a:r>
            <a:r>
              <a:rPr dirty="0" sz="1200" spc="2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Desempenho</a:t>
            </a:r>
            <a:r>
              <a:rPr dirty="0" sz="1200" spc="2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2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PLS,</a:t>
            </a:r>
            <a:r>
              <a:rPr dirty="0" sz="1200" spc="2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qual</a:t>
            </a:r>
            <a:r>
              <a:rPr dirty="0" sz="1200" spc="2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deve</a:t>
            </a:r>
            <a:r>
              <a:rPr dirty="0" sz="1200" spc="2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ser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publicado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sítio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eletrônico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órgão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encaminhado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até</a:t>
            </a:r>
            <a:r>
              <a:rPr dirty="0" sz="1200" spc="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dia</a:t>
            </a:r>
            <a:r>
              <a:rPr dirty="0" sz="12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fevereiro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ano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posterior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ao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refere.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 indent="448945">
              <a:lnSpc>
                <a:spcPct val="143700"/>
              </a:lnSpc>
              <a:spcBef>
                <a:spcPts val="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fim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atender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tal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disposição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colaborar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melhoria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constante</a:t>
            </a:r>
            <a:r>
              <a:rPr dirty="0" sz="12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desempenho</a:t>
            </a:r>
            <a:r>
              <a:rPr dirty="0" sz="1200" spc="4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dirty="0" sz="1200" spc="4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indicadores</a:t>
            </a:r>
            <a:r>
              <a:rPr dirty="0" sz="1200" spc="4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4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sustentabilidade,</a:t>
            </a:r>
            <a:r>
              <a:rPr dirty="0" sz="1200" spc="40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4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presente</a:t>
            </a:r>
            <a:r>
              <a:rPr dirty="0" sz="1200" spc="4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relatório</a:t>
            </a:r>
            <a:r>
              <a:rPr dirty="0" sz="1200" spc="4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foi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elaborado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SSAI,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apoio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das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áreas</a:t>
            </a:r>
            <a:r>
              <a:rPr dirty="0" sz="12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técnicas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envolvidas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nas</a:t>
            </a:r>
            <a:r>
              <a:rPr dirty="0" sz="1200" spc="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metas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PLS.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dirty="0" sz="1200" spc="2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sequência,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serão</a:t>
            </a:r>
            <a:r>
              <a:rPr dirty="0" sz="1200" spc="2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apresentados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todos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 spc="1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grupos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indicadores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da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Resolução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CNJ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400/2021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desempenho</a:t>
            </a:r>
            <a:r>
              <a:rPr dirty="0" sz="12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obtido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pelo</a:t>
            </a:r>
            <a:r>
              <a:rPr dirty="0" sz="12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TRT4</a:t>
            </a:r>
            <a:r>
              <a:rPr dirty="0" sz="12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2021.</a:t>
            </a:r>
            <a:r>
              <a:rPr dirty="0" sz="1200" spc="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Ao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final,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será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apresentado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quadro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resumo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cumprimento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das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metas.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Relatório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é</a:t>
            </a:r>
            <a:r>
              <a:rPr dirty="0" sz="1200" spc="2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validado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aprovado</a:t>
            </a:r>
            <a:r>
              <a:rPr dirty="0" sz="1200" spc="22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 spc="229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Comissão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2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Sustentabilidade,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Acessibilidade</a:t>
            </a:r>
            <a:r>
              <a:rPr dirty="0" sz="1200" spc="2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Inclusão.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82565" y="7733538"/>
            <a:ext cx="1212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Janeiro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2022.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F89E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81582" y="899108"/>
          <a:ext cx="5477510" cy="210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/>
                <a:gridCol w="429259"/>
                <a:gridCol w="1077595"/>
                <a:gridCol w="1393825"/>
                <a:gridCol w="833119"/>
                <a:gridCol w="804545"/>
                <a:gridCol w="692785"/>
              </a:tblGrid>
              <a:tr h="349885"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Código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3175">
                      <a:solidFill>
                        <a:srgbClr val="585858"/>
                      </a:solidFill>
                      <a:prstDash val="solid"/>
                    </a:lnL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Indicador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5244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84455" indent="-140335">
                        <a:lnSpc>
                          <a:spcPts val="115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Realizado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215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B w="76200">
                      <a:solidFill>
                        <a:srgbClr val="FFC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70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18.3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2069" marR="4508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705" marR="7810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 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200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651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34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222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44450">
                        <a:lnSpc>
                          <a:spcPct val="100000"/>
                        </a:lnSpc>
                      </a:pPr>
                      <a:r>
                        <a:rPr dirty="0" sz="800" spc="-25">
                          <a:solidFill>
                            <a:srgbClr val="7E7E7E"/>
                          </a:solidFill>
                          <a:latin typeface="Arial MT"/>
                          <a:cs typeface="Arial MT"/>
                        </a:rPr>
                        <a:t>71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31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18.4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1755" marR="67945" indent="190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participantes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capacitação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sustentabilidade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705" marR="78105">
                        <a:lnSpc>
                          <a:spcPts val="115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 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0,84%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0,84%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1,40%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C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080820" y="3346576"/>
          <a:ext cx="5476875" cy="114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4610"/>
                <a:gridCol w="1522094"/>
                <a:gridCol w="1386204"/>
                <a:gridCol w="1167764"/>
              </a:tblGrid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45">
                          <a:latin typeface="Arial Black"/>
                          <a:cs typeface="Arial Black"/>
                        </a:rPr>
                        <a:t>Metas</a:t>
                      </a:r>
                      <a:r>
                        <a:rPr dirty="0" sz="1100" spc="-1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25">
                          <a:latin typeface="Arial Black"/>
                          <a:cs typeface="Arial Black"/>
                        </a:rPr>
                        <a:t>NÃO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100" spc="-10">
                          <a:latin typeface="Arial Black"/>
                          <a:cs typeface="Arial Black"/>
                        </a:rPr>
                        <a:t>atingidas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8128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413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spc="-50">
                          <a:latin typeface="Arial Black"/>
                          <a:cs typeface="Arial Black"/>
                        </a:rPr>
                        <a:t>%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2032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60">
                          <a:latin typeface="Arial Black"/>
                          <a:cs typeface="Arial Black"/>
                        </a:rPr>
                        <a:t>Total</a:t>
                      </a:r>
                      <a:r>
                        <a:rPr dirty="0" sz="11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4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1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20">
                          <a:latin typeface="Arial Black"/>
                          <a:cs typeface="Arial Black"/>
                        </a:rPr>
                        <a:t>Metas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93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45">
                          <a:latin typeface="Arial Black"/>
                          <a:cs typeface="Arial Black"/>
                        </a:rPr>
                        <a:t>Metas</a:t>
                      </a:r>
                      <a:r>
                        <a:rPr dirty="0" sz="1100" spc="-12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10">
                          <a:latin typeface="Arial Black"/>
                          <a:cs typeface="Arial Black"/>
                        </a:rPr>
                        <a:t>atingidas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18415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28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5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280">
                    <a:lnT w="317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80">
                          <a:latin typeface="Arial Black"/>
                          <a:cs typeface="Arial Black"/>
                        </a:rPr>
                        <a:t>71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28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Arial Black"/>
                          <a:cs typeface="Arial Black"/>
                        </a:rPr>
                        <a:t>62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28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28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50">
                          <a:latin typeface="Arial Black"/>
                          <a:cs typeface="Arial Black"/>
                        </a:rPr>
                        <a:t>9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286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Arial Black"/>
                          <a:cs typeface="Arial Black"/>
                        </a:rPr>
                        <a:t>87%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2286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024110" y="1583948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24110" y="246329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698736" y="3700911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1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8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5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7560945" cy="872490"/>
          </a:xfrm>
          <a:custGeom>
            <a:avLst/>
            <a:gdLst/>
            <a:ahLst/>
            <a:cxnLst/>
            <a:rect l="l" t="t" r="r" b="b"/>
            <a:pathLst>
              <a:path w="7560945" h="872490">
                <a:moveTo>
                  <a:pt x="0" y="872489"/>
                </a:moveTo>
                <a:lnTo>
                  <a:pt x="7560564" y="872489"/>
                </a:lnTo>
                <a:lnTo>
                  <a:pt x="7560564" y="0"/>
                </a:lnTo>
                <a:lnTo>
                  <a:pt x="0" y="0"/>
                </a:lnTo>
                <a:lnTo>
                  <a:pt x="0" y="872489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820" y="1327657"/>
            <a:ext cx="2176399" cy="3627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68120" y="2032761"/>
            <a:ext cx="5427345" cy="396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48945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Este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é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primeiro</a:t>
            </a:r>
            <a:r>
              <a:rPr dirty="0" sz="1200" spc="1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Relatório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Desempenho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PLS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2021-2026,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foi </a:t>
            </a:r>
            <a:r>
              <a:rPr dirty="0" sz="1200">
                <a:latin typeface="Arial MT"/>
                <a:cs typeface="Arial MT"/>
              </a:rPr>
              <a:t>aprovado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2021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meio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Portaria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TRT4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nº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2.791/2021.</a:t>
            </a:r>
            <a:endParaRPr sz="1200">
              <a:latin typeface="Arial MT"/>
              <a:cs typeface="Arial MT"/>
            </a:endParaRPr>
          </a:p>
          <a:p>
            <a:pPr algn="just" marL="12700" marR="7620" indent="448945">
              <a:lnSpc>
                <a:spcPct val="1437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71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definidas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diferentes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áreas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Tribunal,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60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foram </a:t>
            </a:r>
            <a:r>
              <a:rPr dirty="0" sz="1200">
                <a:latin typeface="Arial MT"/>
                <a:cs typeface="Arial MT"/>
              </a:rPr>
              <a:t>cumpridas,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representa</a:t>
            </a:r>
            <a:r>
              <a:rPr dirty="0" sz="1200" spc="48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87%</a:t>
            </a:r>
            <a:r>
              <a:rPr dirty="0" sz="1200" spc="4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total,</a:t>
            </a:r>
            <a:r>
              <a:rPr dirty="0" sz="1200" spc="9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outras</a:t>
            </a:r>
            <a:r>
              <a:rPr dirty="0" sz="1200" spc="4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11</a:t>
            </a:r>
            <a:r>
              <a:rPr dirty="0" sz="1200" spc="4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4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tiveram</a:t>
            </a:r>
            <a:r>
              <a:rPr dirty="0" sz="1200" spc="49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o </a:t>
            </a:r>
            <a:r>
              <a:rPr dirty="0" sz="1200">
                <a:latin typeface="Arial MT"/>
                <a:cs typeface="Arial MT"/>
              </a:rPr>
              <a:t>desempenho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esperado,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diversos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motivos,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sendo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principal,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restrição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atividades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presenciais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decorrência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pandemia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Covid-</a:t>
            </a:r>
            <a:r>
              <a:rPr dirty="0" sz="1200" spc="-25">
                <a:latin typeface="Arial MT"/>
                <a:cs typeface="Arial MT"/>
              </a:rPr>
              <a:t>19.</a:t>
            </a:r>
            <a:endParaRPr sz="1200">
              <a:latin typeface="Arial MT"/>
              <a:cs typeface="Arial MT"/>
            </a:endParaRPr>
          </a:p>
          <a:p>
            <a:pPr algn="just" marL="12700" marR="5080" indent="448945">
              <a:lnSpc>
                <a:spcPct val="1437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Cabe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salientar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PLS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anterior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(2015-2020)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contemplava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apenas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11 </a:t>
            </a:r>
            <a:r>
              <a:rPr dirty="0" sz="1200">
                <a:latin typeface="Arial MT"/>
                <a:cs typeface="Arial MT"/>
              </a:rPr>
              <a:t>metas,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representa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um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grande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avanço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melhoria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performance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dos </a:t>
            </a:r>
            <a:r>
              <a:rPr dirty="0" sz="1200">
                <a:latin typeface="Arial MT"/>
                <a:cs typeface="Arial MT"/>
              </a:rPr>
              <a:t>indicadores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relacionados</a:t>
            </a:r>
            <a:r>
              <a:rPr dirty="0" sz="1200" spc="2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sustentabilidade.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Conforme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consta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no </a:t>
            </a:r>
            <a:r>
              <a:rPr dirty="0" sz="1200">
                <a:latin typeface="Arial MT"/>
                <a:cs typeface="Arial MT"/>
              </a:rPr>
              <a:t>documento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aprovado em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2021, no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próximo ano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(2023), 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PLS passará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uma </a:t>
            </a:r>
            <a:r>
              <a:rPr dirty="0" sz="1200">
                <a:latin typeface="Arial MT"/>
                <a:cs typeface="Arial MT"/>
              </a:rPr>
              <a:t>revisão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fim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sejam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realizadas</a:t>
            </a:r>
            <a:r>
              <a:rPr dirty="0" sz="1200" spc="2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adequações</a:t>
            </a:r>
            <a:r>
              <a:rPr dirty="0" sz="1200" spc="2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necessárias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após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os </a:t>
            </a:r>
            <a:r>
              <a:rPr dirty="0" sz="1200">
                <a:latin typeface="Arial MT"/>
                <a:cs typeface="Arial MT"/>
              </a:rPr>
              <a:t>primeiros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dois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execução.</a:t>
            </a:r>
            <a:endParaRPr sz="1200">
              <a:latin typeface="Arial MT"/>
              <a:cs typeface="Arial MT"/>
            </a:endParaRPr>
          </a:p>
          <a:p>
            <a:pPr algn="just" marL="12700" marR="5080" indent="448945">
              <a:lnSpc>
                <a:spcPct val="143800"/>
              </a:lnSpc>
              <a:spcBef>
                <a:spcPts val="10"/>
              </a:spcBef>
            </a:pPr>
            <a:r>
              <a:rPr dirty="0" sz="1200">
                <a:latin typeface="Arial MT"/>
                <a:cs typeface="Arial MT"/>
              </a:rPr>
              <a:t>Considerando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atingimento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dez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PLS,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foi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elaborada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>
                <a:latin typeface="Arial MT"/>
                <a:cs typeface="Arial MT"/>
              </a:rPr>
              <a:t>tabela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abaixo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contendo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as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medidas</a:t>
            </a:r>
            <a:r>
              <a:rPr dirty="0" u="heavy" sz="1200" spc="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2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serem</a:t>
            </a:r>
            <a:r>
              <a:rPr dirty="0" u="heavy" sz="1200" spc="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tomadas</a:t>
            </a:r>
            <a:r>
              <a:rPr dirty="0" u="heavy" sz="1200" spc="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</a:t>
            </a:r>
            <a:r>
              <a:rPr dirty="0" u="heavy" sz="12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atingimento</a:t>
            </a:r>
            <a:r>
              <a:rPr dirty="0" u="heavy" sz="1200" spc="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metas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dirty="0" u="heavy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próximo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ciclo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heavy" sz="12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avaliação.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1109776" y="6368160"/>
          <a:ext cx="5420360" cy="3350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319"/>
                <a:gridCol w="1163955"/>
                <a:gridCol w="850900"/>
                <a:gridCol w="902335"/>
                <a:gridCol w="1517650"/>
              </a:tblGrid>
              <a:tr h="740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889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302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Result.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8590" marR="128905" indent="-7620">
                        <a:lnSpc>
                          <a:spcPct val="95700"/>
                        </a:lnSpc>
                        <a:spcBef>
                          <a:spcPts val="49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Medidas a</a:t>
                      </a:r>
                      <a:r>
                        <a:rPr dirty="0" sz="1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serem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tomadas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atingimento</a:t>
                      </a:r>
                      <a:r>
                        <a:rPr dirty="0" sz="10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próximo ciclo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solidFill>
                      <a:srgbClr val="7E7E7E"/>
                    </a:solidFill>
                  </a:tcPr>
                </a:tc>
              </a:tr>
              <a:tr h="2610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56515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equipamentos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impressão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64135" marR="46545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quantidade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just" marL="64135" marR="13970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15%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 base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just" marL="64135">
                        <a:lnSpc>
                          <a:spcPts val="111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01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960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1.029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119380">
                        <a:lnSpc>
                          <a:spcPct val="95900"/>
                        </a:lnSpc>
                        <a:spcBef>
                          <a:spcPts val="47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desfazimento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impressoras,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já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aprovado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nos autos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Proad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10551/2020,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foi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concretizado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razão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trabalho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remoto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compulsório.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4769" marR="133985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atingimento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2022,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é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necessário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retomar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providências,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contudo,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razão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eleitoral,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área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técnica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responsável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está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analisando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questão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ponto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vista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legal.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Caso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seja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7560945" cy="872490"/>
          </a:xfrm>
          <a:custGeom>
            <a:avLst/>
            <a:gdLst/>
            <a:ahLst/>
            <a:cxnLst/>
            <a:rect l="l" t="t" r="r" b="b"/>
            <a:pathLst>
              <a:path w="7560945" h="872490">
                <a:moveTo>
                  <a:pt x="0" y="872489"/>
                </a:moveTo>
                <a:lnTo>
                  <a:pt x="7560564" y="872489"/>
                </a:lnTo>
                <a:lnTo>
                  <a:pt x="7560564" y="0"/>
                </a:lnTo>
                <a:lnTo>
                  <a:pt x="0" y="0"/>
                </a:lnTo>
                <a:lnTo>
                  <a:pt x="0" y="872489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09776" y="1353565"/>
          <a:ext cx="5420360" cy="819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4555"/>
                <a:gridCol w="1203959"/>
                <a:gridCol w="869314"/>
                <a:gridCol w="868679"/>
                <a:gridCol w="1516379"/>
              </a:tblGrid>
              <a:tr h="1017905">
                <a:tc gridSpan="5">
                  <a:txBody>
                    <a:bodyPr/>
                    <a:lstStyle/>
                    <a:p>
                      <a:pPr marL="3891279" marR="148590">
                        <a:lnSpc>
                          <a:spcPct val="95800"/>
                        </a:lnSpc>
                        <a:spcBef>
                          <a:spcPts val="49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possível,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SSAI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tomará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providências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junto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às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unidades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judiciárias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impulsionar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desfazimento.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69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Coleta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geral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 marR="57150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recicláveis, preferencialmente,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 marR="127635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ts val="113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70,67%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9850">
                        <a:lnSpc>
                          <a:spcPct val="95900"/>
                        </a:lnSpc>
                        <a:spcBef>
                          <a:spcPts val="59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implementação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PGRS,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possibilita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destinação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recicláveis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às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cooperativas,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ficou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sobrestada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2021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trabalho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remoto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compulsório.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2022,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atividades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sendo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retomadas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junto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agentes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socioambientais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unidades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judiciárias,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possibilitará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novas adequações.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 marR="90805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53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atuais,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2022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precisam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ser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certificadas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68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unidades,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implementação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unidades.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556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109220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materiais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destinados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reciclagem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57150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Destinar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resíduos recicláveis, preferencialmente,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 marR="127635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associações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e/ou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cooperativas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 marR="28321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reciclagem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100%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das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edificações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810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80%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70,67%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 marR="91440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Este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uma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consequência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anterior.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Assim,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adotadas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atendimento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coleta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geral,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estará automaticamente atendido.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186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81280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período-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0" marR="9207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 marR="495300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aos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reajustes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 marR="56515" indent="28956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6.969.385,00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135" marR="55880" indent="28956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7.308.957,00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48895">
                        <a:lnSpc>
                          <a:spcPct val="95900"/>
                        </a:lnSpc>
                        <a:spcBef>
                          <a:spcPts val="59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limpeza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levaram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consideração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2020,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 que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houve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redução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custos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razão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pela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qual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estimativa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contemplou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 retorno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às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atividades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presenciais.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atingimento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demanda,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necessariamente,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seu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556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7560945" cy="872490"/>
          </a:xfrm>
          <a:custGeom>
            <a:avLst/>
            <a:gdLst/>
            <a:ahLst/>
            <a:cxnLst/>
            <a:rect l="l" t="t" r="r" b="b"/>
            <a:pathLst>
              <a:path w="7560945" h="872490">
                <a:moveTo>
                  <a:pt x="0" y="872489"/>
                </a:moveTo>
                <a:lnTo>
                  <a:pt x="7560564" y="872489"/>
                </a:lnTo>
                <a:lnTo>
                  <a:pt x="7560564" y="0"/>
                </a:lnTo>
                <a:lnTo>
                  <a:pt x="0" y="0"/>
                </a:lnTo>
                <a:lnTo>
                  <a:pt x="0" y="872489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09776" y="1353565"/>
          <a:ext cx="5420360" cy="802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1196974"/>
                <a:gridCol w="869314"/>
                <a:gridCol w="857885"/>
                <a:gridCol w="1527810"/>
              </a:tblGrid>
              <a:tr h="433705">
                <a:tc gridSpan="5">
                  <a:txBody>
                    <a:bodyPr/>
                    <a:lstStyle/>
                    <a:p>
                      <a:pPr marL="3891279" marR="267335">
                        <a:lnSpc>
                          <a:spcPts val="1150"/>
                        </a:lnSpc>
                        <a:spcBef>
                          <a:spcPts val="52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ajuste,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janeiro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2023.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604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77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137795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contratos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limpeza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por 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 marR="9207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Limitar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aumento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1915">
                        <a:lnSpc>
                          <a:spcPts val="109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gastos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aos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81915" marR="593090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reajustes legais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001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41,13/m²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R$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43,14/m²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76835">
                        <a:lnSpc>
                          <a:spcPct val="95800"/>
                        </a:lnSpc>
                        <a:spcBef>
                          <a:spcPts val="59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Este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uma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consequência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anterior,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razão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pela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qual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só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atendido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ajuste 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meta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previsto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janeiro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2023.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7556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229235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Linhas telefônicas fixas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 marR="7810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Manter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quantidade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contratadas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3.478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3.479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5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houve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119380">
                        <a:lnSpc>
                          <a:spcPct val="958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aumento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3.479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linhas,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já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deveria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sido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contemplado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PLS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2022.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Será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necessário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ajustar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janeiro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2023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para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contemplar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variação ocorrida.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921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1324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74295">
                        <a:lnSpc>
                          <a:spcPct val="955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Participações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ações 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 marR="99060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1.296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135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5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2022,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estão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55880">
                        <a:lnSpc>
                          <a:spcPct val="959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previstas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8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iniciativas,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quais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preveem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ampla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magistrados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servidores,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que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possibilitará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alcance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participação.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921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471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17970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Quantidade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915" marR="14224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Realizar,</a:t>
                      </a:r>
                      <a:r>
                        <a:rPr dirty="0" sz="10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ao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menos,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ações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tema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000" spc="-5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175"/>
                        </a:lnSpc>
                        <a:spcBef>
                          <a:spcPts val="54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2022,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estão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ts val="1175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previstas 8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iniciativas: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930" marR="119380" indent="76835">
                        <a:lnSpc>
                          <a:spcPts val="1150"/>
                        </a:lnSpc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trabalho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voluntário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Projeto Pescar;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51765" indent="-76835">
                        <a:lnSpc>
                          <a:spcPts val="1090"/>
                        </a:lnSpc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Campanha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Natal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Solidário;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571500" indent="76835">
                        <a:lnSpc>
                          <a:spcPts val="1150"/>
                        </a:lnSpc>
                        <a:spcBef>
                          <a:spcPts val="60"/>
                        </a:spcBef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Campanha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Agasalho;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51765" indent="-76835">
                        <a:lnSpc>
                          <a:spcPts val="1100"/>
                        </a:lnSpc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Promoção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22606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voluntariado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(além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Pescar);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119380" indent="76835">
                        <a:lnSpc>
                          <a:spcPts val="1150"/>
                        </a:lnSpc>
                        <a:spcBef>
                          <a:spcPts val="10"/>
                        </a:spcBef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Campanha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doação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sangue;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51765" indent="-76835">
                        <a:lnSpc>
                          <a:spcPts val="1100"/>
                        </a:lnSpc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Doação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resíduos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203835">
                        <a:lnSpc>
                          <a:spcPts val="1140"/>
                        </a:lnSpc>
                        <a:spcBef>
                          <a:spcPts val="6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eletroeletrônicos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via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Programa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Sustentare;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4930" marR="62230" indent="76835">
                        <a:lnSpc>
                          <a:spcPts val="1150"/>
                        </a:lnSpc>
                        <a:buChar char="-"/>
                        <a:tabLst>
                          <a:tab pos="151765" algn="l"/>
                        </a:tabLst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Campanha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incentivo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doações</a:t>
                      </a:r>
                      <a:r>
                        <a:rPr dirty="0" sz="10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entidades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assistência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IR.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921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9961" y="9870643"/>
            <a:ext cx="272034" cy="19811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7560945" cy="872490"/>
          </a:xfrm>
          <a:custGeom>
            <a:avLst/>
            <a:gdLst/>
            <a:ahLst/>
            <a:cxnLst/>
            <a:rect l="l" t="t" r="r" b="b"/>
            <a:pathLst>
              <a:path w="7560945" h="872490">
                <a:moveTo>
                  <a:pt x="0" y="872489"/>
                </a:moveTo>
                <a:lnTo>
                  <a:pt x="7560564" y="872489"/>
                </a:lnTo>
                <a:lnTo>
                  <a:pt x="7560564" y="0"/>
                </a:lnTo>
                <a:lnTo>
                  <a:pt x="0" y="0"/>
                </a:lnTo>
                <a:lnTo>
                  <a:pt x="0" y="872489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09776" y="1353565"/>
          <a:ext cx="5420360" cy="144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335"/>
                <a:gridCol w="1242694"/>
                <a:gridCol w="812164"/>
                <a:gridCol w="773429"/>
                <a:gridCol w="1612900"/>
              </a:tblGrid>
              <a:tr h="144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63500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Percentual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participantes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ações solidárias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 marR="191135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Ampliar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participação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em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10%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base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meta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4,1%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2021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223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4,10%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0,85%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84455">
                        <a:lnSpc>
                          <a:spcPct val="95900"/>
                        </a:lnSpc>
                        <a:spcBef>
                          <a:spcPts val="489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Este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é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uma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consequência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anterior.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Assim,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adotadas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medidas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atendimento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do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indicador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trata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das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ações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solidárias,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este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estará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automaticamente atendido.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62229"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769102" y="9872379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435" y="9076549"/>
            <a:ext cx="1852422" cy="525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402" y="9869119"/>
            <a:ext cx="179831" cy="1981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902461"/>
            <a:ext cx="1381760" cy="363220"/>
            <a:chOff x="1080820" y="902461"/>
            <a:chExt cx="1381760" cy="3632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902461"/>
              <a:ext cx="335279" cy="3627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460" y="902461"/>
              <a:ext cx="335280" cy="3627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437" y="902461"/>
              <a:ext cx="989749" cy="36271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68120" y="1342389"/>
            <a:ext cx="5427345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objetiva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geral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papel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razão</a:t>
            </a:r>
            <a:r>
              <a:rPr dirty="0" sz="1200" spc="22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das </a:t>
            </a:r>
            <a:r>
              <a:rPr dirty="0" sz="1200">
                <a:latin typeface="Arial MT"/>
                <a:cs typeface="Arial MT"/>
              </a:rPr>
              <a:t>implantações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administrativos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judiciais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eletrônicos.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200">
              <a:latin typeface="Arial MT"/>
              <a:cs typeface="Arial MT"/>
            </a:endParaRPr>
          </a:p>
          <a:p>
            <a:pPr marL="12700" marR="9525">
              <a:lnSpc>
                <a:spcPct val="143300"/>
              </a:lnSpc>
              <a:tabLst>
                <a:tab pos="342900" algn="l"/>
                <a:tab pos="894080" algn="l"/>
                <a:tab pos="1781810" algn="l"/>
                <a:tab pos="2291715" algn="l"/>
                <a:tab pos="2765425" algn="l"/>
                <a:tab pos="3145790" algn="l"/>
                <a:tab pos="3985260" algn="l"/>
                <a:tab pos="4409440" algn="l"/>
                <a:tab pos="5239385" algn="l"/>
              </a:tabLst>
            </a:pPr>
            <a:r>
              <a:rPr dirty="0" sz="1200" spc="-25">
                <a:latin typeface="Arial MT"/>
                <a:cs typeface="Arial MT"/>
              </a:rPr>
              <a:t>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dados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informados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neste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tema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são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fornecidos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0">
                <a:latin typeface="Arial MT"/>
                <a:cs typeface="Arial MT"/>
              </a:rPr>
              <a:t>pela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10">
                <a:latin typeface="Arial MT"/>
                <a:cs typeface="Arial MT"/>
              </a:rPr>
              <a:t>Secretaria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Administração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3380" y="3041610"/>
            <a:ext cx="4660189" cy="20349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3379" y="5468949"/>
            <a:ext cx="4659683" cy="194447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860541" y="9870855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402" y="9869119"/>
            <a:ext cx="179831" cy="1981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0820" y="900937"/>
            <a:ext cx="2892425" cy="231775"/>
            <a:chOff x="1080820" y="900937"/>
            <a:chExt cx="2892425" cy="231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20" y="900937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894" y="900937"/>
              <a:ext cx="533400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4666" y="900937"/>
              <a:ext cx="668527" cy="231648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118920" y="1547113"/>
            <a:ext cx="5324475" cy="390525"/>
          </a:xfrm>
          <a:custGeom>
            <a:avLst/>
            <a:gdLst/>
            <a:ahLst/>
            <a:cxnLst/>
            <a:rect l="l" t="t" r="r" b="b"/>
            <a:pathLst>
              <a:path w="5324475" h="390525">
                <a:moveTo>
                  <a:pt x="1548625" y="0"/>
                </a:moveTo>
                <a:lnTo>
                  <a:pt x="562356" y="0"/>
                </a:lnTo>
                <a:lnTo>
                  <a:pt x="0" y="0"/>
                </a:lnTo>
                <a:lnTo>
                  <a:pt x="0" y="1536"/>
                </a:lnTo>
                <a:lnTo>
                  <a:pt x="0" y="21336"/>
                </a:lnTo>
                <a:lnTo>
                  <a:pt x="0" y="370344"/>
                </a:lnTo>
                <a:lnTo>
                  <a:pt x="0" y="390144"/>
                </a:lnTo>
                <a:lnTo>
                  <a:pt x="562305" y="390144"/>
                </a:lnTo>
                <a:lnTo>
                  <a:pt x="563829" y="390144"/>
                </a:lnTo>
                <a:lnTo>
                  <a:pt x="1548625" y="390144"/>
                </a:lnTo>
                <a:lnTo>
                  <a:pt x="1548625" y="370344"/>
                </a:lnTo>
                <a:lnTo>
                  <a:pt x="1548625" y="21336"/>
                </a:lnTo>
                <a:lnTo>
                  <a:pt x="1548625" y="1536"/>
                </a:lnTo>
                <a:lnTo>
                  <a:pt x="1548625" y="0"/>
                </a:lnTo>
                <a:close/>
              </a:path>
              <a:path w="5324475" h="390525">
                <a:moveTo>
                  <a:pt x="5324297" y="0"/>
                </a:moveTo>
                <a:lnTo>
                  <a:pt x="4548581" y="0"/>
                </a:lnTo>
                <a:lnTo>
                  <a:pt x="4548581" y="1536"/>
                </a:lnTo>
                <a:lnTo>
                  <a:pt x="4548581" y="21336"/>
                </a:lnTo>
                <a:lnTo>
                  <a:pt x="4548581" y="370344"/>
                </a:lnTo>
                <a:lnTo>
                  <a:pt x="4548505" y="21336"/>
                </a:lnTo>
                <a:lnTo>
                  <a:pt x="4548581" y="1536"/>
                </a:lnTo>
                <a:lnTo>
                  <a:pt x="4548505" y="0"/>
                </a:lnTo>
                <a:lnTo>
                  <a:pt x="3720668" y="0"/>
                </a:lnTo>
                <a:lnTo>
                  <a:pt x="2862656" y="0"/>
                </a:lnTo>
                <a:lnTo>
                  <a:pt x="1548714" y="0"/>
                </a:lnTo>
                <a:lnTo>
                  <a:pt x="1548714" y="1536"/>
                </a:lnTo>
                <a:lnTo>
                  <a:pt x="1548714" y="21336"/>
                </a:lnTo>
                <a:lnTo>
                  <a:pt x="1548714" y="370344"/>
                </a:lnTo>
                <a:lnTo>
                  <a:pt x="1548714" y="390144"/>
                </a:lnTo>
                <a:lnTo>
                  <a:pt x="2862656" y="390144"/>
                </a:lnTo>
                <a:lnTo>
                  <a:pt x="5324297" y="390144"/>
                </a:lnTo>
                <a:lnTo>
                  <a:pt x="5324297" y="370344"/>
                </a:lnTo>
                <a:lnTo>
                  <a:pt x="5324297" y="21336"/>
                </a:lnTo>
                <a:lnTo>
                  <a:pt x="5324297" y="1536"/>
                </a:lnTo>
                <a:lnTo>
                  <a:pt x="5324297" y="0"/>
                </a:lnTo>
                <a:close/>
              </a:path>
            </a:pathLst>
          </a:custGeom>
          <a:solidFill>
            <a:srgbClr val="F4AF8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97489" y="1537969"/>
          <a:ext cx="5460365" cy="2653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090"/>
                <a:gridCol w="975994"/>
                <a:gridCol w="1315085"/>
                <a:gridCol w="863600"/>
                <a:gridCol w="808354"/>
                <a:gridCol w="828675"/>
              </a:tblGrid>
              <a:tr h="379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35560" indent="-187960">
                        <a:lnSpc>
                          <a:spcPts val="1380"/>
                        </a:lnSpc>
                        <a:spcBef>
                          <a:spcPts val="13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solidFill>
                      <a:srgbClr val="F4AF83"/>
                    </a:solidFill>
                  </a:tcPr>
                </a:tc>
              </a:tr>
              <a:tr h="9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465" marR="39370" indent="1206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papel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próprio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938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6990" marR="40005" indent="-635">
                        <a:lnSpc>
                          <a:spcPts val="1380"/>
                        </a:lnSpc>
                        <a:spcBef>
                          <a:spcPts val="24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10%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ano,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tendo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ano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 MT"/>
                          <a:cs typeface="Arial MT"/>
                        </a:rPr>
                        <a:t>10.049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731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0668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465" marR="39370" indent="7620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com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papel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próprio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120" marR="66675" indent="127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Reduzir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gasto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5%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ao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ano,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tendo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base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2019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7625" marR="44450" indent="28321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158.040,00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 marR="53975" indent="241935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10.891,90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2.3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165" marR="52705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papel contratado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185420" indent="-4445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 marR="151130" indent="-4318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aplica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20014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1062532" y="4737226"/>
            <a:ext cx="5437505" cy="2797175"/>
            <a:chOff x="1062532" y="4737226"/>
            <a:chExt cx="5437505" cy="2797175"/>
          </a:xfrm>
        </p:grpSpPr>
        <p:sp>
          <p:nvSpPr>
            <p:cNvPr id="10" name="object 10" descr=""/>
            <p:cNvSpPr/>
            <p:nvPr/>
          </p:nvSpPr>
          <p:spPr>
            <a:xfrm>
              <a:off x="1062532" y="4737226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7258" y="5084698"/>
              <a:ext cx="2235454" cy="2316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62532" y="5430608"/>
              <a:ext cx="5437505" cy="2103755"/>
            </a:xfrm>
            <a:custGeom>
              <a:avLst/>
              <a:gdLst/>
              <a:ahLst/>
              <a:cxnLst/>
              <a:rect l="l" t="t" r="r" b="b"/>
              <a:pathLst>
                <a:path w="5437505" h="2103754">
                  <a:moveTo>
                    <a:pt x="5436997" y="1315516"/>
                  </a:moveTo>
                  <a:lnTo>
                    <a:pt x="0" y="1315516"/>
                  </a:lnTo>
                  <a:lnTo>
                    <a:pt x="0" y="1577632"/>
                  </a:lnTo>
                  <a:lnTo>
                    <a:pt x="0" y="1841284"/>
                  </a:lnTo>
                  <a:lnTo>
                    <a:pt x="0" y="2103412"/>
                  </a:lnTo>
                  <a:lnTo>
                    <a:pt x="5436997" y="2103412"/>
                  </a:lnTo>
                  <a:lnTo>
                    <a:pt x="5436997" y="1841284"/>
                  </a:lnTo>
                  <a:lnTo>
                    <a:pt x="5436997" y="1577632"/>
                  </a:lnTo>
                  <a:lnTo>
                    <a:pt x="5436997" y="1315516"/>
                  </a:lnTo>
                  <a:close/>
                </a:path>
                <a:path w="5437505" h="2103754">
                  <a:moveTo>
                    <a:pt x="5436997" y="0"/>
                  </a:moveTo>
                  <a:lnTo>
                    <a:pt x="0" y="0"/>
                  </a:lnTo>
                  <a:lnTo>
                    <a:pt x="0" y="263944"/>
                  </a:lnTo>
                  <a:lnTo>
                    <a:pt x="0" y="526072"/>
                  </a:lnTo>
                  <a:lnTo>
                    <a:pt x="0" y="789724"/>
                  </a:lnTo>
                  <a:lnTo>
                    <a:pt x="0" y="1051852"/>
                  </a:lnTo>
                  <a:lnTo>
                    <a:pt x="0" y="1315504"/>
                  </a:lnTo>
                  <a:lnTo>
                    <a:pt x="5436997" y="1315504"/>
                  </a:lnTo>
                  <a:lnTo>
                    <a:pt x="5436997" y="1051852"/>
                  </a:lnTo>
                  <a:lnTo>
                    <a:pt x="5436997" y="789724"/>
                  </a:lnTo>
                  <a:lnTo>
                    <a:pt x="5436997" y="526072"/>
                  </a:lnTo>
                  <a:lnTo>
                    <a:pt x="5436997" y="263944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62532" y="4737226"/>
            <a:ext cx="5437505" cy="306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12065">
              <a:lnSpc>
                <a:spcPct val="143800"/>
              </a:lnSpc>
            </a:pP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3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manutenção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trabalho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remoto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compulsório</a:t>
            </a:r>
            <a:r>
              <a:rPr dirty="0" sz="1200" spc="3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3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2021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migração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processos</a:t>
            </a:r>
            <a:r>
              <a:rPr dirty="0" sz="1200" spc="10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11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meio</a:t>
            </a:r>
            <a:r>
              <a:rPr dirty="0" sz="1200" spc="10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físico</a:t>
            </a:r>
            <a:r>
              <a:rPr dirty="0" sz="1200" spc="11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11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11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meio</a:t>
            </a:r>
            <a:r>
              <a:rPr dirty="0" sz="1200" spc="10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digital</a:t>
            </a:r>
            <a:r>
              <a:rPr dirty="0" sz="1200" spc="11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foram</a:t>
            </a:r>
            <a:r>
              <a:rPr dirty="0" sz="1200" spc="11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responsáveis</a:t>
            </a:r>
            <a:r>
              <a:rPr dirty="0" sz="1200" spc="114">
                <a:latin typeface="Arial MT"/>
                <a:cs typeface="Arial MT"/>
              </a:rPr>
              <a:t>  </a:t>
            </a:r>
            <a:r>
              <a:rPr dirty="0" sz="1200" spc="-20">
                <a:latin typeface="Arial MT"/>
                <a:cs typeface="Arial MT"/>
              </a:rPr>
              <a:t>pelo </a:t>
            </a:r>
            <a:r>
              <a:rPr dirty="0" sz="1200">
                <a:latin typeface="Arial MT"/>
                <a:cs typeface="Arial MT"/>
              </a:rPr>
              <a:t>cumprimento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metas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relacionadas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aos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indicadores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tema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Papel.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Além </a:t>
            </a:r>
            <a:r>
              <a:rPr dirty="0" sz="1200">
                <a:latin typeface="Arial MT"/>
                <a:cs typeface="Arial MT"/>
              </a:rPr>
              <a:t>disso,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área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técnica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responsável</a:t>
            </a:r>
            <a:r>
              <a:rPr dirty="0" sz="1200" spc="2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</a:t>
            </a:r>
            <a:r>
              <a:rPr dirty="0" sz="1200" spc="22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distribuição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material</a:t>
            </a:r>
            <a:r>
              <a:rPr dirty="0" sz="1200" spc="2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2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consumo </a:t>
            </a:r>
            <a:r>
              <a:rPr dirty="0" sz="1200">
                <a:latin typeface="Arial MT"/>
                <a:cs typeface="Arial MT"/>
              </a:rPr>
              <a:t>realiza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45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monitoramento</a:t>
            </a:r>
            <a:r>
              <a:rPr dirty="0" sz="1200" spc="45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4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consumo</a:t>
            </a:r>
            <a:r>
              <a:rPr dirty="0" sz="1200" spc="45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pelas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áreas</a:t>
            </a:r>
            <a:r>
              <a:rPr dirty="0" sz="1200" spc="459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requisitantes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</a:t>
            </a:r>
            <a:r>
              <a:rPr dirty="0" sz="1200" spc="4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outras </a:t>
            </a:r>
            <a:r>
              <a:rPr dirty="0" sz="1200">
                <a:latin typeface="Arial MT"/>
                <a:cs typeface="Arial MT"/>
              </a:rPr>
              <a:t>iniciativas</a:t>
            </a:r>
            <a:r>
              <a:rPr dirty="0" sz="1200" spc="43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são</a:t>
            </a:r>
            <a:r>
              <a:rPr dirty="0" sz="1200" spc="43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realizadas</a:t>
            </a:r>
            <a:r>
              <a:rPr dirty="0" sz="1200" spc="43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para</a:t>
            </a:r>
            <a:r>
              <a:rPr dirty="0" sz="1200" spc="44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43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diminuição</a:t>
            </a:r>
            <a:r>
              <a:rPr dirty="0" sz="1200" spc="43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das</a:t>
            </a:r>
            <a:r>
              <a:rPr dirty="0" sz="1200" spc="434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impressões</a:t>
            </a:r>
            <a:r>
              <a:rPr dirty="0" sz="1200" spc="430">
                <a:latin typeface="Arial MT"/>
                <a:cs typeface="Arial MT"/>
              </a:rPr>
              <a:t>  </a:t>
            </a:r>
            <a:r>
              <a:rPr dirty="0" sz="1200" spc="-50">
                <a:latin typeface="Arial MT"/>
                <a:cs typeface="Arial MT"/>
              </a:rPr>
              <a:t>e </a:t>
            </a:r>
            <a:r>
              <a:rPr dirty="0" sz="1200">
                <a:latin typeface="Arial MT"/>
                <a:cs typeface="Arial MT"/>
              </a:rPr>
              <a:t>consequentemente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consumo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papel.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62532" y="7534020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59">
                <a:moveTo>
                  <a:pt x="5436997" y="0"/>
                </a:moveTo>
                <a:lnTo>
                  <a:pt x="0" y="0"/>
                </a:lnTo>
                <a:lnTo>
                  <a:pt x="0" y="263652"/>
                </a:lnTo>
                <a:lnTo>
                  <a:pt x="5436997" y="263652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22510" y="225247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5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22510" y="3098296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6" y="0"/>
                </a:moveTo>
                <a:lnTo>
                  <a:pt x="96093" y="7164"/>
                </a:lnTo>
                <a:lnTo>
                  <a:pt x="57520" y="27112"/>
                </a:lnTo>
                <a:lnTo>
                  <a:pt x="27106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10" y="223485"/>
                </a:lnTo>
                <a:lnTo>
                  <a:pt x="57526" y="253902"/>
                </a:lnTo>
                <a:lnTo>
                  <a:pt x="96097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1" y="253903"/>
                </a:lnTo>
                <a:lnTo>
                  <a:pt x="253907" y="223486"/>
                </a:lnTo>
                <a:lnTo>
                  <a:pt x="261367" y="209060"/>
                </a:lnTo>
                <a:lnTo>
                  <a:pt x="112761" y="209060"/>
                </a:lnTo>
                <a:lnTo>
                  <a:pt x="59819" y="156116"/>
                </a:lnTo>
                <a:lnTo>
                  <a:pt x="77507" y="138429"/>
                </a:lnTo>
                <a:lnTo>
                  <a:pt x="147564" y="138429"/>
                </a:lnTo>
                <a:lnTo>
                  <a:pt x="175328" y="110370"/>
                </a:lnTo>
                <a:lnTo>
                  <a:pt x="185483" y="100277"/>
                </a:lnTo>
                <a:lnTo>
                  <a:pt x="208116" y="78218"/>
                </a:lnTo>
                <a:lnTo>
                  <a:pt x="209774" y="76760"/>
                </a:lnTo>
                <a:lnTo>
                  <a:pt x="210271" y="76224"/>
                </a:lnTo>
                <a:lnTo>
                  <a:pt x="210699" y="75632"/>
                </a:lnTo>
                <a:lnTo>
                  <a:pt x="263303" y="75632"/>
                </a:lnTo>
                <a:lnTo>
                  <a:pt x="253949" y="57527"/>
                </a:lnTo>
                <a:lnTo>
                  <a:pt x="223556" y="27112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4">
                <a:moveTo>
                  <a:pt x="263303" y="75632"/>
                </a:moveTo>
                <a:lnTo>
                  <a:pt x="210699" y="75632"/>
                </a:lnTo>
                <a:lnTo>
                  <a:pt x="228633" y="93323"/>
                </a:lnTo>
                <a:lnTo>
                  <a:pt x="112761" y="209060"/>
                </a:lnTo>
                <a:lnTo>
                  <a:pt x="261367" y="209060"/>
                </a:lnTo>
                <a:lnTo>
                  <a:pt x="273854" y="184913"/>
                </a:lnTo>
                <a:lnTo>
                  <a:pt x="281017" y="140501"/>
                </a:lnTo>
                <a:lnTo>
                  <a:pt x="273874" y="96091"/>
                </a:lnTo>
                <a:lnTo>
                  <a:pt x="263303" y="75632"/>
                </a:lnTo>
                <a:close/>
              </a:path>
              <a:path w="281304" h="281304">
                <a:moveTo>
                  <a:pt x="147564" y="138429"/>
                </a:moveTo>
                <a:lnTo>
                  <a:pt x="77507" y="138429"/>
                </a:lnTo>
                <a:lnTo>
                  <a:pt x="112761" y="173684"/>
                </a:lnTo>
                <a:lnTo>
                  <a:pt x="147564" y="13842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922538" y="376872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613" y="0"/>
                </a:moveTo>
                <a:lnTo>
                  <a:pt x="96092" y="7164"/>
                </a:lnTo>
                <a:lnTo>
                  <a:pt x="57519" y="27112"/>
                </a:lnTo>
                <a:lnTo>
                  <a:pt x="27105" y="57526"/>
                </a:lnTo>
                <a:lnTo>
                  <a:pt x="7162" y="96091"/>
                </a:lnTo>
                <a:lnTo>
                  <a:pt x="0" y="140500"/>
                </a:lnTo>
                <a:lnTo>
                  <a:pt x="7163" y="184913"/>
                </a:lnTo>
                <a:lnTo>
                  <a:pt x="27109" y="223485"/>
                </a:lnTo>
                <a:lnTo>
                  <a:pt x="57525" y="253902"/>
                </a:lnTo>
                <a:lnTo>
                  <a:pt x="96096" y="273850"/>
                </a:lnTo>
                <a:lnTo>
                  <a:pt x="140509" y="281014"/>
                </a:lnTo>
                <a:lnTo>
                  <a:pt x="184920" y="273850"/>
                </a:lnTo>
                <a:lnTo>
                  <a:pt x="223492" y="253903"/>
                </a:lnTo>
                <a:lnTo>
                  <a:pt x="253909" y="223486"/>
                </a:lnTo>
                <a:lnTo>
                  <a:pt x="273857" y="184913"/>
                </a:lnTo>
                <a:lnTo>
                  <a:pt x="279003" y="153009"/>
                </a:lnTo>
                <a:lnTo>
                  <a:pt x="75324" y="153009"/>
                </a:lnTo>
                <a:lnTo>
                  <a:pt x="75324" y="127998"/>
                </a:lnTo>
                <a:lnTo>
                  <a:pt x="279009" y="127999"/>
                </a:lnTo>
                <a:lnTo>
                  <a:pt x="273876" y="96091"/>
                </a:lnTo>
                <a:lnTo>
                  <a:pt x="253950" y="57527"/>
                </a:lnTo>
                <a:lnTo>
                  <a:pt x="223555" y="27112"/>
                </a:lnTo>
                <a:lnTo>
                  <a:pt x="185005" y="7164"/>
                </a:lnTo>
                <a:lnTo>
                  <a:pt x="140613" y="0"/>
                </a:lnTo>
                <a:close/>
              </a:path>
              <a:path w="281304" h="281304">
                <a:moveTo>
                  <a:pt x="279009" y="127999"/>
                </a:moveTo>
                <a:lnTo>
                  <a:pt x="205690" y="127999"/>
                </a:lnTo>
                <a:lnTo>
                  <a:pt x="205690" y="153009"/>
                </a:lnTo>
                <a:lnTo>
                  <a:pt x="279003" y="153009"/>
                </a:lnTo>
                <a:lnTo>
                  <a:pt x="281020" y="140501"/>
                </a:lnTo>
                <a:lnTo>
                  <a:pt x="279009" y="12799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860541" y="9870855"/>
            <a:ext cx="50038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>
                <a:latin typeface="Arial MT"/>
                <a:cs typeface="Arial MT"/>
              </a:rPr>
              <a:t>Página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" y="900937"/>
            <a:ext cx="3497072" cy="36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68120" y="1343913"/>
            <a:ext cx="5422900" cy="133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433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objetiva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geração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resíduos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oriundos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consumo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copos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descartáveis,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plástico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outros</a:t>
            </a:r>
            <a:r>
              <a:rPr dirty="0" sz="12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materiais.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44200"/>
              </a:lnSpc>
              <a:spcBef>
                <a:spcPts val="5"/>
              </a:spcBef>
              <a:tabLst>
                <a:tab pos="342900" algn="l"/>
                <a:tab pos="894080" algn="l"/>
                <a:tab pos="1781810" algn="l"/>
                <a:tab pos="2291715" algn="l"/>
                <a:tab pos="2765425" algn="l"/>
                <a:tab pos="3145790" algn="l"/>
                <a:tab pos="3985260" algn="l"/>
                <a:tab pos="4409440" algn="l"/>
                <a:tab pos="5239385" algn="l"/>
              </a:tabLst>
            </a:pP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Os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dados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informados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neste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são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fornecidos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pela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Secretaria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Administração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(SA).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005" y="3022091"/>
            <a:ext cx="4679442" cy="2422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005" y="5626607"/>
            <a:ext cx="4679442" cy="24218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560945" cy="10692765"/>
          </a:xfrm>
          <a:custGeom>
            <a:avLst/>
            <a:gdLst/>
            <a:ahLst/>
            <a:cxnLst/>
            <a:rect l="l" t="t" r="r" b="b"/>
            <a:pathLst>
              <a:path w="7560945" h="10692765">
                <a:moveTo>
                  <a:pt x="7560564" y="0"/>
                </a:moveTo>
                <a:lnTo>
                  <a:pt x="0" y="0"/>
                </a:lnTo>
                <a:lnTo>
                  <a:pt x="0" y="10692383"/>
                </a:lnTo>
                <a:lnTo>
                  <a:pt x="7560564" y="10692383"/>
                </a:lnTo>
                <a:lnTo>
                  <a:pt x="7560564" y="0"/>
                </a:lnTo>
                <a:close/>
              </a:path>
            </a:pathLst>
          </a:custGeom>
          <a:solidFill>
            <a:srgbClr val="17476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80820" y="899413"/>
            <a:ext cx="4247515" cy="231775"/>
            <a:chOff x="1080820" y="899413"/>
            <a:chExt cx="4247515" cy="231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" y="899413"/>
              <a:ext cx="1845945" cy="231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2894" y="899413"/>
              <a:ext cx="533400" cy="231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666" y="899413"/>
              <a:ext cx="2023237" cy="231648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62532" y="1499107"/>
          <a:ext cx="5513705" cy="156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1355089"/>
                <a:gridCol w="1204595"/>
                <a:gridCol w="568960"/>
                <a:gridCol w="852804"/>
                <a:gridCol w="840104"/>
              </a:tblGrid>
              <a:tr h="39814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Código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Indicador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75565" indent="-508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Meta 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48895" indent="-187960">
                        <a:lnSpc>
                          <a:spcPts val="138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Realizado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Resultado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T w="19050">
                      <a:solidFill>
                        <a:srgbClr val="17476A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3.1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4470" marR="27813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copos descartáveis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095" marR="13081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consumir copos descartáveis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6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4AF83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3.2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19050">
                      <a:solidFill>
                        <a:srgbClr val="17476A"/>
                      </a:solidFill>
                      <a:prstDash val="solid"/>
                    </a:lnT>
                    <a:lnB w="19050">
                      <a:solidFill>
                        <a:srgbClr val="1747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915" marR="117475" indent="-166370">
                        <a:lnSpc>
                          <a:spcPts val="1380"/>
                        </a:lnSpc>
                        <a:spcBef>
                          <a:spcPts val="10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Gasto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copos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descartáveis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017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7640" marR="172720" indent="-1270">
                        <a:lnSpc>
                          <a:spcPts val="138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Não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adquirir copos descartáveis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R$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1062532" y="3627754"/>
            <a:ext cx="5437505" cy="1744980"/>
            <a:chOff x="1062532" y="3627754"/>
            <a:chExt cx="5437505" cy="1744980"/>
          </a:xfrm>
        </p:grpSpPr>
        <p:sp>
          <p:nvSpPr>
            <p:cNvPr id="9" name="object 9" descr=""/>
            <p:cNvSpPr/>
            <p:nvPr/>
          </p:nvSpPr>
          <p:spPr>
            <a:xfrm>
              <a:off x="1062532" y="3627754"/>
              <a:ext cx="5437505" cy="693420"/>
            </a:xfrm>
            <a:custGeom>
              <a:avLst/>
              <a:gdLst/>
              <a:ahLst/>
              <a:cxnLst/>
              <a:rect l="l" t="t" r="r" b="b"/>
              <a:pathLst>
                <a:path w="5437505" h="693420">
                  <a:moveTo>
                    <a:pt x="5436997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0" y="693420"/>
                  </a:lnTo>
                  <a:lnTo>
                    <a:pt x="5436997" y="693420"/>
                  </a:lnTo>
                  <a:lnTo>
                    <a:pt x="5436997" y="34747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258" y="3975226"/>
              <a:ext cx="2235454" cy="23164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62532" y="4321174"/>
              <a:ext cx="5437505" cy="1051560"/>
            </a:xfrm>
            <a:custGeom>
              <a:avLst/>
              <a:gdLst/>
              <a:ahLst/>
              <a:cxnLst/>
              <a:rect l="l" t="t" r="r" b="b"/>
              <a:pathLst>
                <a:path w="5437505" h="1051560">
                  <a:moveTo>
                    <a:pt x="5436997" y="263664"/>
                  </a:moveTo>
                  <a:lnTo>
                    <a:pt x="0" y="263664"/>
                  </a:lnTo>
                  <a:lnTo>
                    <a:pt x="0" y="525780"/>
                  </a:lnTo>
                  <a:lnTo>
                    <a:pt x="0" y="789432"/>
                  </a:lnTo>
                  <a:lnTo>
                    <a:pt x="0" y="1051560"/>
                  </a:lnTo>
                  <a:lnTo>
                    <a:pt x="5436997" y="1051560"/>
                  </a:lnTo>
                  <a:lnTo>
                    <a:pt x="5436997" y="789432"/>
                  </a:lnTo>
                  <a:lnTo>
                    <a:pt x="5436997" y="525780"/>
                  </a:lnTo>
                  <a:lnTo>
                    <a:pt x="5436997" y="263664"/>
                  </a:lnTo>
                  <a:close/>
                </a:path>
                <a:path w="5437505" h="1051560">
                  <a:moveTo>
                    <a:pt x="5436997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5436997" y="263652"/>
                  </a:lnTo>
                  <a:lnTo>
                    <a:pt x="5436997" y="0"/>
                  </a:lnTo>
                  <a:close/>
                </a:path>
              </a:pathLst>
            </a:custGeom>
            <a:solidFill>
              <a:srgbClr val="B6D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062532" y="3627754"/>
            <a:ext cx="5437505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7780" marR="14604">
              <a:lnSpc>
                <a:spcPct val="143700"/>
              </a:lnSpc>
            </a:pPr>
            <a:r>
              <a:rPr dirty="0" sz="1200">
                <a:latin typeface="Arial MT"/>
                <a:cs typeface="Arial MT"/>
              </a:rPr>
              <a:t>Desde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2020,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TRT4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disponibiliza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mais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copos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plásticos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descartáveis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para </a:t>
            </a:r>
            <a:r>
              <a:rPr dirty="0" sz="1200">
                <a:latin typeface="Arial MT"/>
                <a:cs typeface="Arial MT"/>
              </a:rPr>
              <a:t>consumo, em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consonância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 Política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 Responsabilidade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Socioambiental </a:t>
            </a:r>
            <a:r>
              <a:rPr dirty="0" sz="1200">
                <a:latin typeface="Arial MT"/>
                <a:cs typeface="Arial MT"/>
              </a:rPr>
              <a:t>da </a:t>
            </a:r>
            <a:r>
              <a:rPr dirty="0" sz="1200" spc="-10">
                <a:latin typeface="Arial MT"/>
                <a:cs typeface="Arial MT"/>
              </a:rPr>
              <a:t>instituição.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62532" y="5372684"/>
            <a:ext cx="5437505" cy="264160"/>
          </a:xfrm>
          <a:custGeom>
            <a:avLst/>
            <a:gdLst/>
            <a:ahLst/>
            <a:cxnLst/>
            <a:rect l="l" t="t" r="r" b="b"/>
            <a:pathLst>
              <a:path w="5437505" h="264160">
                <a:moveTo>
                  <a:pt x="5436997" y="0"/>
                </a:moveTo>
                <a:lnTo>
                  <a:pt x="0" y="0"/>
                </a:lnTo>
                <a:lnTo>
                  <a:pt x="0" y="263956"/>
                </a:lnTo>
                <a:lnTo>
                  <a:pt x="5436997" y="263956"/>
                </a:lnTo>
                <a:lnTo>
                  <a:pt x="5436997" y="0"/>
                </a:lnTo>
                <a:close/>
              </a:path>
            </a:pathLst>
          </a:custGeom>
          <a:solidFill>
            <a:srgbClr val="B6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941560" y="207658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5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41560" y="2659519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616" y="0"/>
                </a:moveTo>
                <a:lnTo>
                  <a:pt x="96093" y="7163"/>
                </a:lnTo>
                <a:lnTo>
                  <a:pt x="57520" y="27111"/>
                </a:lnTo>
                <a:lnTo>
                  <a:pt x="27106" y="57525"/>
                </a:lnTo>
                <a:lnTo>
                  <a:pt x="7162" y="96088"/>
                </a:lnTo>
                <a:lnTo>
                  <a:pt x="0" y="140497"/>
                </a:lnTo>
                <a:lnTo>
                  <a:pt x="7163" y="184908"/>
                </a:lnTo>
                <a:lnTo>
                  <a:pt x="27110" y="223479"/>
                </a:lnTo>
                <a:lnTo>
                  <a:pt x="57526" y="253896"/>
                </a:lnTo>
                <a:lnTo>
                  <a:pt x="96097" y="273843"/>
                </a:lnTo>
                <a:lnTo>
                  <a:pt x="140509" y="281007"/>
                </a:lnTo>
                <a:lnTo>
                  <a:pt x="184920" y="273843"/>
                </a:lnTo>
                <a:lnTo>
                  <a:pt x="223491" y="253896"/>
                </a:lnTo>
                <a:lnTo>
                  <a:pt x="253907" y="223480"/>
                </a:lnTo>
                <a:lnTo>
                  <a:pt x="261367" y="209055"/>
                </a:lnTo>
                <a:lnTo>
                  <a:pt x="112761" y="209055"/>
                </a:lnTo>
                <a:lnTo>
                  <a:pt x="59819" y="156112"/>
                </a:lnTo>
                <a:lnTo>
                  <a:pt x="77507" y="138425"/>
                </a:lnTo>
                <a:lnTo>
                  <a:pt x="147564" y="138425"/>
                </a:lnTo>
                <a:lnTo>
                  <a:pt x="175328" y="110367"/>
                </a:lnTo>
                <a:lnTo>
                  <a:pt x="185483" y="100274"/>
                </a:lnTo>
                <a:lnTo>
                  <a:pt x="208116" y="78216"/>
                </a:lnTo>
                <a:lnTo>
                  <a:pt x="209774" y="76758"/>
                </a:lnTo>
                <a:lnTo>
                  <a:pt x="210271" y="76222"/>
                </a:lnTo>
                <a:lnTo>
                  <a:pt x="210699" y="75630"/>
                </a:lnTo>
                <a:lnTo>
                  <a:pt x="263303" y="75630"/>
                </a:lnTo>
                <a:lnTo>
                  <a:pt x="253949" y="57525"/>
                </a:lnTo>
                <a:lnTo>
                  <a:pt x="223556" y="27111"/>
                </a:lnTo>
                <a:lnTo>
                  <a:pt x="185007" y="7164"/>
                </a:lnTo>
                <a:lnTo>
                  <a:pt x="140616" y="0"/>
                </a:lnTo>
                <a:close/>
              </a:path>
              <a:path w="281304" h="281305">
                <a:moveTo>
                  <a:pt x="263303" y="75630"/>
                </a:moveTo>
                <a:lnTo>
                  <a:pt x="210699" y="75630"/>
                </a:lnTo>
                <a:lnTo>
                  <a:pt x="228633" y="93320"/>
                </a:lnTo>
                <a:lnTo>
                  <a:pt x="112761" y="209055"/>
                </a:lnTo>
                <a:lnTo>
                  <a:pt x="261367" y="209055"/>
                </a:lnTo>
                <a:lnTo>
                  <a:pt x="273854" y="184909"/>
                </a:lnTo>
                <a:lnTo>
                  <a:pt x="281017" y="140497"/>
                </a:lnTo>
                <a:lnTo>
                  <a:pt x="273874" y="96089"/>
                </a:lnTo>
                <a:lnTo>
                  <a:pt x="263303" y="75630"/>
                </a:lnTo>
                <a:close/>
              </a:path>
              <a:path w="281304" h="281305">
                <a:moveTo>
                  <a:pt x="147564" y="138425"/>
                </a:moveTo>
                <a:lnTo>
                  <a:pt x="77507" y="138425"/>
                </a:lnTo>
                <a:lnTo>
                  <a:pt x="112761" y="173680"/>
                </a:lnTo>
                <a:lnTo>
                  <a:pt x="147564" y="1384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Anita Cristina de Jesus</dc:creator>
  <dcterms:created xsi:type="dcterms:W3CDTF">2026-03-31T18:32:31Z</dcterms:created>
  <dcterms:modified xsi:type="dcterms:W3CDTF">2026-03-31T18:32:31Z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2026-03-31T00:00:00Z</vt:filetime>
  </property>
  <property fmtid="{D5CDD505-2E9C-101B-9397-08002B2CF9AE}" pid="5" name="Producer">
    <vt:lpwstr>Microsoft® Word para Microsoft 365</vt:lpwstr>
  </property>
</Properties>
</file>