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0706100" cy="7569200"/>
  <p:notesSz cx="10706100" cy="7569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957" y="2346452"/>
            <a:ext cx="9100185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915" y="4238752"/>
            <a:ext cx="749427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6575" cy="7553325"/>
          </a:xfrm>
          <a:custGeom>
            <a:avLst/>
            <a:gdLst/>
            <a:ahLst/>
            <a:cxnLst/>
            <a:rect l="l" t="t" r="r" b="b"/>
            <a:pathLst>
              <a:path w="10696575" h="7553325">
                <a:moveTo>
                  <a:pt x="10696574" y="7553324"/>
                </a:moveTo>
                <a:lnTo>
                  <a:pt x="0" y="7553324"/>
                </a:lnTo>
                <a:lnTo>
                  <a:pt x="0" y="0"/>
                </a:lnTo>
                <a:lnTo>
                  <a:pt x="10696574" y="0"/>
                </a:lnTo>
                <a:lnTo>
                  <a:pt x="10696574" y="7553324"/>
                </a:lnTo>
                <a:close/>
              </a:path>
            </a:pathLst>
          </a:custGeom>
          <a:solidFill>
            <a:srgbClr val="B6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5305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13641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6575" cy="7553325"/>
          </a:xfrm>
          <a:custGeom>
            <a:avLst/>
            <a:gdLst/>
            <a:ahLst/>
            <a:cxnLst/>
            <a:rect l="l" t="t" r="r" b="b"/>
            <a:pathLst>
              <a:path w="10696575" h="7553325">
                <a:moveTo>
                  <a:pt x="10696574" y="7553324"/>
                </a:moveTo>
                <a:lnTo>
                  <a:pt x="0" y="7553324"/>
                </a:lnTo>
                <a:lnTo>
                  <a:pt x="0" y="0"/>
                </a:lnTo>
                <a:lnTo>
                  <a:pt x="10696574" y="0"/>
                </a:lnTo>
                <a:lnTo>
                  <a:pt x="10696574" y="7553324"/>
                </a:lnTo>
                <a:close/>
              </a:path>
            </a:pathLst>
          </a:custGeom>
          <a:solidFill>
            <a:srgbClr val="B6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1751" y="2681110"/>
            <a:ext cx="8728710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305" y="1740916"/>
            <a:ext cx="963549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40074" y="7039356"/>
            <a:ext cx="342595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5305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708392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1751" y="2681110"/>
            <a:ext cx="8728710" cy="711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19804" algn="l"/>
                <a:tab pos="4391025" algn="l"/>
                <a:tab pos="5397500" algn="l"/>
                <a:tab pos="6223000" algn="l"/>
                <a:tab pos="6894195" algn="l"/>
              </a:tabLst>
            </a:pPr>
            <a:r>
              <a:rPr dirty="0" spc="-10"/>
              <a:t>DESEMPENHO</a:t>
            </a:r>
            <a:r>
              <a:rPr dirty="0"/>
              <a:t>	</a:t>
            </a:r>
            <a:r>
              <a:rPr dirty="0" spc="-25"/>
              <a:t>DO</a:t>
            </a:r>
            <a:r>
              <a:rPr dirty="0"/>
              <a:t>	</a:t>
            </a:r>
            <a:r>
              <a:rPr dirty="0" spc="-25"/>
              <a:t>TRT</a:t>
            </a:r>
            <a:r>
              <a:rPr dirty="0"/>
              <a:t>	</a:t>
            </a:r>
            <a:r>
              <a:rPr dirty="0" spc="-25"/>
              <a:t>DA</a:t>
            </a:r>
            <a:r>
              <a:rPr dirty="0"/>
              <a:t>	</a:t>
            </a:r>
            <a:r>
              <a:rPr dirty="0" spc="-25"/>
              <a:t>4ª</a:t>
            </a:r>
            <a:r>
              <a:rPr dirty="0"/>
              <a:t>	</a:t>
            </a:r>
            <a:r>
              <a:rPr dirty="0" spc="-30"/>
              <a:t>REGIÃO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348418" y="3385520"/>
            <a:ext cx="3995420" cy="1400175"/>
          </a:xfrm>
          <a:prstGeom prst="rect">
            <a:avLst/>
          </a:prstGeom>
        </p:spPr>
        <p:txBody>
          <a:bodyPr wrap="square" lIns="0" tIns="1663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10"/>
              </a:spcBef>
            </a:pPr>
            <a:r>
              <a:rPr dirty="0" sz="3500" spc="-25" b="1" i="1">
                <a:solidFill>
                  <a:srgbClr val="0A5394"/>
                </a:solidFill>
                <a:latin typeface="Calibri"/>
                <a:cs typeface="Calibri"/>
              </a:rPr>
              <a:t>2009-</a:t>
            </a:r>
            <a:r>
              <a:rPr dirty="0" sz="3500" spc="-20" b="1" i="1">
                <a:solidFill>
                  <a:srgbClr val="0A5394"/>
                </a:solidFill>
                <a:latin typeface="Calibri"/>
                <a:cs typeface="Calibri"/>
              </a:rPr>
              <a:t>2020</a:t>
            </a:r>
            <a:endParaRPr sz="3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10"/>
              </a:spcBef>
            </a:pPr>
            <a:r>
              <a:rPr dirty="0" sz="3500" spc="-10" b="1" i="1">
                <a:solidFill>
                  <a:srgbClr val="0A5394"/>
                </a:solidFill>
                <a:latin typeface="Calibri"/>
                <a:cs typeface="Calibri"/>
              </a:rPr>
              <a:t>HISTÓRICO</a:t>
            </a:r>
            <a:r>
              <a:rPr dirty="0" sz="3500" spc="-9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35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3500" spc="-90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3500" spc="-10" b="1" i="1">
                <a:solidFill>
                  <a:srgbClr val="0A5394"/>
                </a:solidFill>
                <a:latin typeface="Calibri"/>
                <a:cs typeface="Calibri"/>
              </a:rPr>
              <a:t>METAS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54271" y="5778384"/>
            <a:ext cx="15836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 i="1">
                <a:latin typeface="Calibri"/>
                <a:cs typeface="Calibri"/>
              </a:rPr>
              <a:t>PORTO</a:t>
            </a:r>
            <a:r>
              <a:rPr dirty="0" sz="1400" spc="-45" b="1" i="1">
                <a:latin typeface="Calibri"/>
                <a:cs typeface="Calibri"/>
              </a:rPr>
              <a:t> </a:t>
            </a:r>
            <a:r>
              <a:rPr dirty="0" sz="1400" spc="-10" b="1" i="1">
                <a:latin typeface="Calibri"/>
                <a:cs typeface="Calibri"/>
              </a:rPr>
              <a:t>ALEGRE/2025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023937"/>
          <a:ext cx="8915400" cy="60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0"/>
                <a:gridCol w="1466850"/>
                <a:gridCol w="1466850"/>
                <a:gridCol w="1476375"/>
                <a:gridCol w="1476375"/>
                <a:gridCol w="147637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72.595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163.892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44,29%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48,00%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65.084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145.782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44,64%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45,00%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38.957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89.902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43,33%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45,67%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1790391"/>
            <a:ext cx="8912225" cy="16471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Conforme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tabela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acima,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“Aumentar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Solucionados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Conciliação”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existe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2015.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compreendido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2015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 TRT4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apresentou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percentual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conciliação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44,11%,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bastante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comparado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nacional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mesmo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41,7%.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Apesar </a:t>
            </a:r>
            <a:r>
              <a:rPr dirty="0" sz="1100">
                <a:latin typeface="Calibri"/>
                <a:cs typeface="Calibri"/>
              </a:rPr>
              <a:t>disso,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conciliação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estipulado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4ª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Região,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eis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obtidos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alcançaram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patamar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levemente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inferior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ao </a:t>
            </a:r>
            <a:r>
              <a:rPr dirty="0" sz="1100" spc="-10">
                <a:latin typeface="Calibri"/>
                <a:cs typeface="Calibri"/>
              </a:rPr>
              <a:t>estabelecido,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melhor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deles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2017,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46,91%.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D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Realizar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exames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periódicos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saúde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magistrados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servidores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3609974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4377815"/>
            <a:ext cx="8915400" cy="847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CIDs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“F”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“M”. </a:t>
            </a:r>
            <a:r>
              <a:rPr dirty="0" sz="1100">
                <a:latin typeface="Calibri"/>
                <a:cs typeface="Calibri"/>
              </a:rPr>
              <a:t>Devido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restrições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Covid-</a:t>
            </a:r>
            <a:r>
              <a:rPr dirty="0" sz="1100">
                <a:latin typeface="Calibri"/>
                <a:cs typeface="Calibri"/>
              </a:rPr>
              <a:t>19,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cada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ano,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houvesse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promovido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menos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ação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incidência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casos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cinco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doenças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frequentes </a:t>
            </a:r>
            <a:r>
              <a:rPr dirty="0" sz="1100">
                <a:latin typeface="Calibri"/>
                <a:cs typeface="Calibri"/>
              </a:rPr>
              <a:t>constatadas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cinco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maiores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causas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absenteísmo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anterior.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29865"/>
            <a:ext cx="354202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Integrar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agenda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2030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Poder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Judiciário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647825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-7,75%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-5,00%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609057"/>
            <a:ext cx="59601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AB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Alcançar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100%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judiciais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eletrônicos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relação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acervo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total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3019424"/>
          <a:ext cx="5991225" cy="579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3969198"/>
            <a:ext cx="28892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AC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Impulsionar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à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895349" y="4314824"/>
          <a:ext cx="8943975" cy="27533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209675"/>
                <a:gridCol w="1343025"/>
                <a:gridCol w="1323975"/>
                <a:gridCol w="2028825"/>
                <a:gridCol w="147637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3581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Iniciadas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Baixadas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  <a:spcBef>
                          <a:spcPts val="1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45.511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45.883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acervo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46.156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era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meta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AAAA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  <a:spcBef>
                          <a:spcPts val="1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46.276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 algn="ctr" marL="635">
                        <a:lnSpc>
                          <a:spcPts val="1255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1255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13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56.710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13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15%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190"/>
                        </a:lnSpc>
                        <a:spcBef>
                          <a:spcPts val="13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7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35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4,30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23900" marR="246379" indent="-46926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biênio 2012/2013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7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0,21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2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7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35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4,46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2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54.443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68.582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125,97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62.164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53.705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86,39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58.658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59.538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101,50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57.756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59.995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103,88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62.912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77.937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123,88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23937"/>
          <a:ext cx="8943975" cy="204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209675"/>
                <a:gridCol w="1343025"/>
                <a:gridCol w="1323975"/>
                <a:gridCol w="2028825"/>
                <a:gridCol w="147637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61.303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58.812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&gt;100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589987"/>
            <a:ext cx="33724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AD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Priorizar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Julgamentos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Ações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Coletivas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933574"/>
          <a:ext cx="5562600" cy="3380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885825"/>
                <a:gridCol w="923925"/>
                <a:gridCol w="952500"/>
                <a:gridCol w="1076325"/>
                <a:gridCol w="7239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98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Instância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300990" marR="178435" indent="-114300">
                        <a:lnSpc>
                          <a:spcPct val="101699"/>
                        </a:lnSpc>
                        <a:spcBef>
                          <a:spcPts val="209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AC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Julgadas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1141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1172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102,72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1116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1099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1311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1295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98,78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69,88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75,61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1271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1261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1347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1342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48,86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066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1.512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1.510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66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54,65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5693083"/>
            <a:ext cx="4548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AE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Priorizar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Julgamento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Maiores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Litigantes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6038849"/>
          <a:ext cx="53054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171575"/>
                <a:gridCol w="1257300"/>
                <a:gridCol w="990600"/>
                <a:gridCol w="90487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Acervo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Inicial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Acervo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Final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Redução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16.803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14.439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14,1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18.896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19.727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4,4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20.909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17.467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16,5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19175"/>
          <a:ext cx="8930005" cy="6076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171575"/>
                <a:gridCol w="1257300"/>
                <a:gridCol w="990600"/>
                <a:gridCol w="904875"/>
                <a:gridCol w="3623945"/>
              </a:tblGrid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6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24.226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48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14.508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40,1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6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18.966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48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15.403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18,8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6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16.250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17.012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4,69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963377"/>
            <a:ext cx="53740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AF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 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julgamento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276474"/>
          <a:ext cx="43148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199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157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276403"/>
            <a:ext cx="4996815" cy="67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Calibri"/>
                <a:cs typeface="Calibri"/>
              </a:rPr>
              <a:t>AG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Baixa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4057649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5658156"/>
            <a:ext cx="5727700" cy="640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Calibri"/>
                <a:cs typeface="Calibri"/>
              </a:rPr>
              <a:t>AH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Baixa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Ações Originárias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6410324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19175"/>
          <a:ext cx="8930005" cy="1006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  <a:gridCol w="4614545"/>
              </a:tblGrid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2023819"/>
            <a:ext cx="48005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7729" y="2560167"/>
            <a:ext cx="61131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AI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 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Baixa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com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Recurso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Revista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942974" y="2895599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4490442"/>
            <a:ext cx="48005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87729" y="5010060"/>
            <a:ext cx="61258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AJ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Duração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Baixa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sem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Recurso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Revista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5343524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*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128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87729" y="6940335"/>
            <a:ext cx="48005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30206"/>
            <a:ext cx="58521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Calibri"/>
                <a:cs typeface="Calibri"/>
              </a:rPr>
              <a:t>AK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Fase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Conhecimento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1º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1581149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175992"/>
            <a:ext cx="1193165" cy="67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Calibri"/>
                <a:cs typeface="Calibri"/>
              </a:rPr>
              <a:t>AL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IGov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Pessoas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3962399"/>
          <a:ext cx="4314825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Realizado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(%)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2425" marR="216535" indent="-127635">
                        <a:lnSpc>
                          <a:spcPct val="101699"/>
                        </a:lnSpc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Intermediário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(40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70)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5492062"/>
            <a:ext cx="100266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AM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6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IGov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TI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5819774"/>
          <a:ext cx="4314825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Realizado</a:t>
                      </a:r>
                      <a:r>
                        <a:rPr dirty="0" sz="1100" spc="1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(%)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2425" marR="216535" indent="-127635">
                        <a:lnSpc>
                          <a:spcPct val="101699"/>
                        </a:lnSpc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Intermediário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(40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70)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31805"/>
            <a:ext cx="6940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AN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7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IGov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1666875"/>
          <a:ext cx="4314825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Realizado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(%)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2425" marR="216535" indent="-127635">
                        <a:lnSpc>
                          <a:spcPct val="101699"/>
                        </a:lnSpc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Intermediário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(40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70)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195179"/>
            <a:ext cx="14357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AO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7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Aumentar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IEOD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3524249"/>
          <a:ext cx="4314825" cy="219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64,63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60%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(até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set)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66,48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65%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(até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set)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83,11%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69,76%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91,51%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70,76%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78,87%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70,23%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72,57%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71,23%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86,18%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72,23%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77,45%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73,23%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6043165"/>
            <a:ext cx="21736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AP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Índice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Alcance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Metas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6372224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19175"/>
          <a:ext cx="8930005" cy="1006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  <a:gridCol w="4614545"/>
              </a:tblGrid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2390428"/>
            <a:ext cx="42691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AQ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Tramitação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55" b="1">
                <a:latin typeface="Calibri"/>
                <a:cs typeface="Calibri"/>
              </a:rPr>
              <a:t>Total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dos </a:t>
            </a:r>
            <a:r>
              <a:rPr dirty="0" sz="1300" spc="-10" b="1">
                <a:latin typeface="Calibri"/>
                <a:cs typeface="Calibri"/>
              </a:rPr>
              <a:t>Processos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724149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4320702"/>
            <a:ext cx="4747260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Calibri"/>
                <a:cs typeface="Calibri"/>
              </a:rPr>
              <a:t>AR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Tempo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Duração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na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Fase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Execução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1º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grau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5124449"/>
          <a:ext cx="4314825" cy="159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733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6720405"/>
            <a:ext cx="48005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i="1">
                <a:latin typeface="Calibri"/>
                <a:cs typeface="Calibri"/>
              </a:rPr>
              <a:t>*</a:t>
            </a:r>
            <a:r>
              <a:rPr dirty="0" sz="900" spc="2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em</a:t>
            </a:r>
            <a:r>
              <a:rPr dirty="0" sz="900" spc="60" i="1">
                <a:latin typeface="Calibri"/>
                <a:cs typeface="Calibri"/>
              </a:rPr>
              <a:t> </a:t>
            </a:r>
            <a:r>
              <a:rPr dirty="0" sz="900" spc="-20" i="1">
                <a:latin typeface="Calibri"/>
                <a:cs typeface="Calibri"/>
              </a:rPr>
              <a:t>dias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31805"/>
            <a:ext cx="3522979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AS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Percentual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Processos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Arquivados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sem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Dívida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666875"/>
          <a:ext cx="5305425" cy="1737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775"/>
                <a:gridCol w="866775"/>
                <a:gridCol w="866775"/>
                <a:gridCol w="990600"/>
                <a:gridCol w="904875"/>
                <a:gridCol w="7239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22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Arquivados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121285" marR="97155" indent="-15875">
                        <a:lnSpc>
                          <a:spcPts val="134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Arquivados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dívida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181.181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171.085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173.298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160.890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179.699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167.439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93,18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176.145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161.717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91,81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168.386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151.996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90,27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123.254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106.493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86,40%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745793"/>
            <a:ext cx="655447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70" b="1">
                <a:latin typeface="Calibri"/>
                <a:cs typeface="Calibri"/>
              </a:rPr>
              <a:t>AT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Postagens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Redes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Sociais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sobre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Decisões,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Direitos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Funcionamento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Justiça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Trabalho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4076699"/>
          <a:ext cx="4314825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5793679"/>
            <a:ext cx="59620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0" b="1">
                <a:latin typeface="Calibri"/>
                <a:cs typeface="Calibri"/>
              </a:rPr>
              <a:t>AU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Inserções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Mensais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sobre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Decisões,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Direitos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Funcionamento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</a:t>
            </a:r>
            <a:r>
              <a:rPr dirty="0" sz="1300" spc="-7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Justiça</a:t>
            </a:r>
            <a:r>
              <a:rPr dirty="0" sz="1300" spc="-6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Trabalho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6124574"/>
          <a:ext cx="43148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1.030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1.639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1.670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19175"/>
          <a:ext cx="8930005" cy="408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  <a:gridCol w="4614545"/>
              </a:tblGrid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3.292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3.205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741380"/>
            <a:ext cx="39782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50" b="1">
                <a:latin typeface="Calibri"/>
                <a:cs typeface="Calibri"/>
              </a:rPr>
              <a:t>AV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Percentual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Metas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Plano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Logística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Sustentável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076449"/>
          <a:ext cx="43148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438189"/>
            <a:ext cx="58991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5" b="1">
                <a:latin typeface="Calibri"/>
                <a:cs typeface="Calibri"/>
              </a:rPr>
              <a:t>AW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Reduzir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Congestionamento </a:t>
            </a:r>
            <a:r>
              <a:rPr dirty="0" sz="1300" spc="-20" b="1">
                <a:latin typeface="Calibri"/>
                <a:cs typeface="Calibri"/>
              </a:rPr>
              <a:t>execução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relação </a:t>
            </a:r>
            <a:r>
              <a:rPr dirty="0" sz="1300" b="1">
                <a:latin typeface="Calibri"/>
                <a:cs typeface="Calibri"/>
              </a:rPr>
              <a:t>à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média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2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períodos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anteriores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3781424"/>
          <a:ext cx="55340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1076325"/>
                <a:gridCol w="866775"/>
                <a:gridCol w="990600"/>
                <a:gridCol w="990600"/>
                <a:gridCol w="7620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Instância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Execução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9395">
                        <a:lnSpc>
                          <a:spcPct val="10000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84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3972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4,30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84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0,21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84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4,46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5253937"/>
            <a:ext cx="69564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AX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Realizar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Oficinas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Administração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Judiciária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com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35" b="1">
                <a:latin typeface="Calibri"/>
                <a:cs typeface="Calibri"/>
              </a:rPr>
              <a:t>Participação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pelo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menos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25%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dos</a:t>
            </a:r>
            <a:r>
              <a:rPr dirty="0" sz="1300" spc="-10" b="1">
                <a:latin typeface="Calibri"/>
                <a:cs typeface="Calibri"/>
              </a:rPr>
              <a:t> Magistrados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5581649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31,94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25,00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87729" y="6501723"/>
            <a:ext cx="87299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65" b="1">
                <a:latin typeface="Calibri"/>
                <a:cs typeface="Calibri"/>
              </a:rPr>
              <a:t>AY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Implantar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Programa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Desenvolvimento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Gerencial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todos</a:t>
            </a:r>
            <a:r>
              <a:rPr dirty="0" sz="1300" b="1">
                <a:latin typeface="Calibri"/>
                <a:cs typeface="Calibri"/>
              </a:rPr>
              <a:t> os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35" b="1">
                <a:latin typeface="Calibri"/>
                <a:cs typeface="Calibri"/>
              </a:rPr>
              <a:t>Tribunais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base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Modelo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Gestão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por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Competências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47737" y="6834186"/>
            <a:ext cx="4229100" cy="200025"/>
          </a:xfrm>
          <a:prstGeom prst="rect">
            <a:avLst/>
          </a:prstGeom>
          <a:solidFill>
            <a:srgbClr val="B5D6A7"/>
          </a:solidFill>
          <a:ln w="9524">
            <a:solidFill>
              <a:srgbClr val="000000"/>
            </a:solidFill>
          </a:ln>
        </p:spPr>
        <p:txBody>
          <a:bodyPr wrap="square" lIns="0" tIns="952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75"/>
              </a:spcBef>
            </a:pPr>
            <a:r>
              <a:rPr dirty="0" sz="1100" spc="-20" b="1">
                <a:latin typeface="Calibri"/>
                <a:cs typeface="Calibri"/>
              </a:rPr>
              <a:t>TRT4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0429" y="1940632"/>
            <a:ext cx="152400" cy="285750"/>
          </a:xfrm>
          <a:custGeom>
            <a:avLst/>
            <a:gdLst/>
            <a:ahLst/>
            <a:cxnLst/>
            <a:rect l="l" t="t" r="r" b="b"/>
            <a:pathLst>
              <a:path w="152400" h="285750">
                <a:moveTo>
                  <a:pt x="152399" y="285749"/>
                </a:moveTo>
                <a:lnTo>
                  <a:pt x="0" y="285749"/>
                </a:lnTo>
                <a:lnTo>
                  <a:pt x="0" y="0"/>
                </a:lnTo>
                <a:lnTo>
                  <a:pt x="152399" y="0"/>
                </a:lnTo>
                <a:lnTo>
                  <a:pt x="152399" y="285749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1129" y="1940632"/>
            <a:ext cx="171450" cy="285750"/>
          </a:xfrm>
          <a:custGeom>
            <a:avLst/>
            <a:gdLst/>
            <a:ahLst/>
            <a:cxnLst/>
            <a:rect l="l" t="t" r="r" b="b"/>
            <a:pathLst>
              <a:path w="171450" h="285750">
                <a:moveTo>
                  <a:pt x="171449" y="285749"/>
                </a:moveTo>
                <a:lnTo>
                  <a:pt x="0" y="285749"/>
                </a:lnTo>
                <a:lnTo>
                  <a:pt x="0" y="0"/>
                </a:lnTo>
                <a:lnTo>
                  <a:pt x="171449" y="0"/>
                </a:lnTo>
                <a:lnTo>
                  <a:pt x="171449" y="28574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360644" y="1406280"/>
            <a:ext cx="397129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Quadro</a:t>
            </a:r>
            <a:r>
              <a:rPr dirty="0" u="heavy" sz="16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Síntese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Metas</a:t>
            </a:r>
            <a:r>
              <a:rPr dirty="0" u="heavy" sz="16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Existentes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Período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2004" y="1673964"/>
            <a:ext cx="7772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i="1">
                <a:latin typeface="Calibri"/>
                <a:cs typeface="Calibri"/>
              </a:rPr>
              <a:t>Legenda: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87754" y="1924584"/>
            <a:ext cx="131889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 i="1">
                <a:latin typeface="Calibri"/>
                <a:cs typeface="Calibri"/>
              </a:rPr>
              <a:t>Metas</a:t>
            </a:r>
            <a:r>
              <a:rPr dirty="0" sz="900" spc="15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Nacionais</a:t>
            </a:r>
            <a:r>
              <a:rPr dirty="0" sz="900" spc="1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CNJ /</a:t>
            </a:r>
            <a:r>
              <a:rPr dirty="0" sz="900" spc="-15" b="1" i="1">
                <a:latin typeface="Calibri"/>
                <a:cs typeface="Calibri"/>
              </a:rPr>
              <a:t> </a:t>
            </a:r>
            <a:r>
              <a:rPr dirty="0" sz="900" spc="-20" b="1" i="1">
                <a:latin typeface="Calibri"/>
                <a:cs typeface="Calibri"/>
              </a:rPr>
              <a:t>CSJT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97504" y="1924584"/>
            <a:ext cx="180721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 i="1">
                <a:latin typeface="Calibri"/>
                <a:cs typeface="Calibri"/>
              </a:rPr>
              <a:t>Metas</a:t>
            </a:r>
            <a:r>
              <a:rPr dirty="0" sz="900" spc="10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Planejamento</a:t>
            </a:r>
            <a:r>
              <a:rPr dirty="0" sz="900" spc="-25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Estratégico</a:t>
            </a:r>
            <a:r>
              <a:rPr dirty="0" sz="900" spc="-25" b="1" i="1">
                <a:latin typeface="Calibri"/>
                <a:cs typeface="Calibri"/>
              </a:rPr>
              <a:t> </a:t>
            </a:r>
            <a:r>
              <a:rPr dirty="0" sz="900" spc="-20" b="1" i="1">
                <a:latin typeface="Calibri"/>
                <a:cs typeface="Calibri"/>
              </a:rPr>
              <a:t>TRT4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828674" y="2305049"/>
          <a:ext cx="9096375" cy="4662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92430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390525"/>
                <a:gridCol w="409575"/>
                <a:gridCol w="400050"/>
                <a:gridCol w="400050"/>
              </a:tblGrid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Metas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Julgados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Julgar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Antigos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Solucionados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Conciliação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exames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periódicos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saúde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servidores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19175"/>
          <a:ext cx="8930005" cy="408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  <a:gridCol w="4614545"/>
              </a:tblGrid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Realizado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Implantado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Implantar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741380"/>
            <a:ext cx="443166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AZ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Estabelecer </a:t>
            </a:r>
            <a:r>
              <a:rPr dirty="0" sz="1300" spc="-25" b="1">
                <a:latin typeface="Calibri"/>
                <a:cs typeface="Calibri"/>
              </a:rPr>
              <a:t>parâmetros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40" b="1">
                <a:latin typeface="Calibri"/>
                <a:cs typeface="Calibri"/>
              </a:rPr>
              <a:t>para </a:t>
            </a:r>
            <a:r>
              <a:rPr dirty="0" sz="1300" spc="-30" b="1">
                <a:latin typeface="Calibri"/>
                <a:cs typeface="Calibri"/>
              </a:rPr>
              <a:t>distribuição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45" b="1">
                <a:latin typeface="Calibri"/>
                <a:cs typeface="Calibri"/>
              </a:rPr>
              <a:t>força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2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trabalho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076449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Respostas</a:t>
                      </a:r>
                      <a:r>
                        <a:rPr dirty="0" sz="11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SIM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Perguntas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989167"/>
            <a:ext cx="78320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Implementar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Programa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30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(PCMSO)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30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(PPRA)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em,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pelo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menos,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65%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Unidades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Judiciárias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Administrativas.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3324224"/>
          <a:ext cx="43148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0,00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53,97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65%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4436978"/>
            <a:ext cx="58851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BB</a:t>
            </a:r>
            <a:r>
              <a:rPr dirty="0" sz="1300" spc="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20" b="1">
                <a:latin typeface="Calibri"/>
                <a:cs typeface="Calibri"/>
              </a:rPr>
              <a:t> Realizar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adequação</a:t>
            </a:r>
            <a:r>
              <a:rPr dirty="0" sz="1300" spc="-25" b="1">
                <a:latin typeface="Calibri"/>
                <a:cs typeface="Calibri"/>
              </a:rPr>
              <a:t> ergonômica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20%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unidades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judiciárias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1º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2º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Grau.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4772024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20,6%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87729" y="5631892"/>
            <a:ext cx="8470265" cy="4610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BC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40" b="1">
                <a:latin typeface="Calibri"/>
                <a:cs typeface="Calibri"/>
              </a:rPr>
              <a:t>Capacitar,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35" b="1">
                <a:latin typeface="Calibri"/>
                <a:cs typeface="Calibri"/>
              </a:rPr>
              <a:t>duração</a:t>
            </a:r>
            <a:r>
              <a:rPr dirty="0" sz="1300" spc="-25" b="1">
                <a:latin typeface="Calibri"/>
                <a:cs typeface="Calibri"/>
              </a:rPr>
              <a:t> mínima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20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horas,</a:t>
            </a:r>
            <a:r>
              <a:rPr dirty="0" sz="1300" spc="-35" b="1">
                <a:latin typeface="Calibri"/>
                <a:cs typeface="Calibri"/>
              </a:rPr>
              <a:t> (X)%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dos </a:t>
            </a:r>
            <a:r>
              <a:rPr dirty="0" sz="1300" spc="-25" b="1">
                <a:latin typeface="Calibri"/>
                <a:cs typeface="Calibri"/>
              </a:rPr>
              <a:t>magistrados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spc="-35" b="1">
                <a:latin typeface="Calibri"/>
                <a:cs typeface="Calibri"/>
              </a:rPr>
              <a:t>(X)%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servidores,</a:t>
            </a:r>
            <a:r>
              <a:rPr dirty="0" sz="1300" spc="-4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utilização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PJe</a:t>
            </a:r>
            <a:r>
              <a:rPr dirty="0" sz="1300" spc="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Gestão Estratégica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42974" y="6200774"/>
          <a:ext cx="43148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17,15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52,44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81615"/>
            <a:ext cx="51822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BD -</a:t>
            </a:r>
            <a:r>
              <a:rPr dirty="0" sz="1300" spc="-25" b="1">
                <a:latin typeface="Calibri"/>
                <a:cs typeface="Calibri"/>
              </a:rPr>
              <a:t> Implantar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Processo</a:t>
            </a:r>
            <a:r>
              <a:rPr dirty="0" sz="1300" spc="-25" b="1">
                <a:latin typeface="Calibri"/>
                <a:cs typeface="Calibri"/>
              </a:rPr>
              <a:t> Eletrônico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em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Parcela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suas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Unidades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Judiciárias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1609724"/>
          <a:ext cx="431482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0,00%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&gt;0%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40,45%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929451"/>
            <a:ext cx="39179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BE</a:t>
            </a:r>
            <a:r>
              <a:rPr dirty="0" sz="1300" spc="-4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Fortalecer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Estrutura</a:t>
            </a:r>
            <a:r>
              <a:rPr dirty="0" sz="1300" spc="-5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Controle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Interno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no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Tribunal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2974" y="3257549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Respostas</a:t>
                      </a:r>
                      <a:r>
                        <a:rPr dirty="0" sz="11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SIM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Perguntas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4177237"/>
            <a:ext cx="50844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BF -</a:t>
            </a:r>
            <a:r>
              <a:rPr dirty="0" sz="1300" spc="-20" b="1">
                <a:latin typeface="Calibri"/>
                <a:cs typeface="Calibri"/>
              </a:rPr>
              <a:t> Desenvolver,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nacionalmente,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Sistemas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Efetivos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25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Licitação</a:t>
            </a:r>
            <a:r>
              <a:rPr dirty="0" sz="1300" spc="-2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2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Contratos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42974" y="4505324"/>
          <a:ext cx="43148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1257300"/>
                <a:gridCol w="1171575"/>
                <a:gridCol w="9048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Respostas</a:t>
                      </a:r>
                      <a:r>
                        <a:rPr dirty="0" sz="1100" spc="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SIM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Perguntas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31805"/>
            <a:ext cx="40170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BG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BR –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Tempos</a:t>
            </a:r>
            <a:r>
              <a:rPr dirty="0" sz="1300" spc="-10" b="1">
                <a:latin typeface="Calibri"/>
                <a:cs typeface="Calibri"/>
              </a:rPr>
              <a:t> Médios </a:t>
            </a:r>
            <a:r>
              <a:rPr dirty="0" sz="1300" spc="-25" b="1">
                <a:latin typeface="Calibri"/>
                <a:cs typeface="Calibri"/>
              </a:rPr>
              <a:t>Administrativos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6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Ano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2015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666875"/>
          <a:ext cx="5772150" cy="28301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525"/>
                <a:gridCol w="3486150"/>
                <a:gridCol w="723900"/>
                <a:gridCol w="561975"/>
                <a:gridCol w="523875"/>
              </a:tblGrid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Tempos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Médios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Administrativos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Resultado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63436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ressarcimento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despesa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deslocamento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23,8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46,0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 concessão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aposentadoria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91,0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79,4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designação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FC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remoção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15,1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10,8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desfazimento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bens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28,5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28,6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requisição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materiais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consumo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2,6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2,7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PAD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98,5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dispensas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licitação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7,4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9,9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 -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correição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parciais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25,3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20,6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pedidos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providência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32,2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26,6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projeto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foro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varas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BQ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orçamento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foro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varas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44,5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3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2255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conclusão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demandas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manutenção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instalações</a:t>
                      </a:r>
                      <a:r>
                        <a:rPr dirty="0" sz="10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prediais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13,1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13,3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197964"/>
            <a:ext cx="33845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Calibri"/>
                <a:cs typeface="Calibri"/>
              </a:rPr>
              <a:t>BS</a:t>
            </a:r>
            <a:r>
              <a:rPr dirty="0" sz="1300" spc="-3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até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CL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–</a:t>
            </a:r>
            <a:r>
              <a:rPr dirty="0" sz="1300" spc="-6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Metas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30" b="1">
                <a:latin typeface="Calibri"/>
                <a:cs typeface="Calibri"/>
              </a:rPr>
              <a:t>Nacionais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Antigas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2009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55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2012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533524"/>
          <a:ext cx="7458075" cy="54355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/>
                <a:gridCol w="4933950"/>
                <a:gridCol w="485775"/>
                <a:gridCol w="533400"/>
                <a:gridCol w="552450"/>
                <a:gridCol w="542925"/>
              </a:tblGrid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Metas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2009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2010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2011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2012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Desenvolver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alinhar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planejamento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estratégico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plurianual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76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60350">
                        <a:lnSpc>
                          <a:spcPts val="1220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Informatizar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interligá-las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respectivo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tribunal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rede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mundial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computadores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Informatizar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automatizar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distribuição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recursos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47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BV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27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8826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Capacitar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administrador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0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pessoas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processos 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trabalho,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imediata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implantação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métodos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gerenciamento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rotinas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BX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43370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Cadastrar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usuários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eletrônicos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acesso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informações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pessoas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bens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comunicação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ordens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judiciais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controle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interno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BZ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Lavrar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publicar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acórdãos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após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sessão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9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11454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método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gerenciamento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rotinas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(gestão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trabalho)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pelo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50% das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74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95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3276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2%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consumo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per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capita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energia,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telefone,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papel,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água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combustível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(ano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referência: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2009)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30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9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Disponibilizar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mensalmente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produtividade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portal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Tribunal.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46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6416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Promover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cursos</a:t>
                      </a:r>
                      <a:r>
                        <a:rPr dirty="0" sz="10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capacitação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administração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judiciária,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mínimo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40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horas,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50%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magistrados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87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8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8737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Ampliar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Mbps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velocidade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links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Tribunal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unidades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instaladas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capital</a:t>
                      </a:r>
                      <a:r>
                        <a:rPr dirty="0" sz="10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e,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mínimo,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interior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42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58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37211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Realizar,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meio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eletrônico,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90%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comunicações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oficiais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órgãos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Poder Judiciário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14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5372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Criar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gerenciamento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projetos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auxiliar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implantação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 estratégica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55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387350">
                        <a:lnSpc>
                          <a:spcPts val="1220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registro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audiovisual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audiências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uma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unidade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primeiro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27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489584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programa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esclarecimento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público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funções,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atividades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órgãos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Judiciário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escolas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quaisquer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espaços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públicos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85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Criar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um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apoio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85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Constituir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Cooperação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instituir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figura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juiz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cooperação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0927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eletrônico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consulta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tabela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custas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emissão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guia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recolhimento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6982292"/>
            <a:ext cx="376555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 i="1">
                <a:latin typeface="Calibri"/>
                <a:cs typeface="Calibri"/>
              </a:rPr>
              <a:t>Obs.:</a:t>
            </a:r>
            <a:r>
              <a:rPr dirty="0" sz="900" spc="-3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As</a:t>
            </a:r>
            <a:r>
              <a:rPr dirty="0" sz="900" spc="1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células</a:t>
            </a:r>
            <a:r>
              <a:rPr dirty="0" sz="900" spc="1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em</a:t>
            </a:r>
            <a:r>
              <a:rPr dirty="0" sz="900" spc="15" b="1" i="1">
                <a:latin typeface="Calibri"/>
                <a:cs typeface="Calibri"/>
              </a:rPr>
              <a:t> </a:t>
            </a:r>
            <a:r>
              <a:rPr dirty="0" sz="900" spc="-20" b="1" i="1">
                <a:latin typeface="Calibri"/>
                <a:cs typeface="Calibri"/>
              </a:rPr>
              <a:t>branco</a:t>
            </a:r>
            <a:r>
              <a:rPr dirty="0" sz="900" spc="-30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correspondem</a:t>
            </a:r>
            <a:r>
              <a:rPr dirty="0" sz="900" spc="1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aos</a:t>
            </a:r>
            <a:r>
              <a:rPr dirty="0" sz="900" spc="1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anos</a:t>
            </a:r>
            <a:r>
              <a:rPr dirty="0" sz="900" spc="1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em</a:t>
            </a:r>
            <a:r>
              <a:rPr dirty="0" sz="900" spc="1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que</a:t>
            </a:r>
            <a:r>
              <a:rPr dirty="0" sz="900" spc="-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a</a:t>
            </a:r>
            <a:r>
              <a:rPr dirty="0" sz="900" spc="-3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meta</a:t>
            </a:r>
            <a:r>
              <a:rPr dirty="0" sz="900" spc="-30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não</a:t>
            </a:r>
            <a:r>
              <a:rPr dirty="0" sz="900" spc="-30" b="1" i="1">
                <a:latin typeface="Calibri"/>
                <a:cs typeface="Calibri"/>
              </a:rPr>
              <a:t> </a:t>
            </a:r>
            <a:r>
              <a:rPr dirty="0" sz="900" spc="-10" b="1" i="1">
                <a:latin typeface="Calibri"/>
                <a:cs typeface="Calibri"/>
              </a:rPr>
              <a:t>vigorou.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28674" y="1019175"/>
          <a:ext cx="9096375" cy="600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92430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390525"/>
                <a:gridCol w="409575"/>
                <a:gridCol w="400050"/>
                <a:gridCol w="400050"/>
              </a:tblGrid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200" spc="-10" b="1">
                          <a:latin typeface="Calibri"/>
                          <a:cs typeface="Calibri"/>
                        </a:rPr>
                        <a:t>Metas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Integrar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agenda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2030 ao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Judiciário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1620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Alcançar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100%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judiciais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eletrônicos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acervo total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Impulsionar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Priorizar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Ações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Coletivas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Priorizar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Maiores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Litigantes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baixa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baixa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originárias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3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7810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baixa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recurso 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revista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9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90195">
                        <a:lnSpc>
                          <a:spcPct val="101699"/>
                        </a:lnSpc>
                      </a:pP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baixa</a:t>
                      </a:r>
                      <a:r>
                        <a:rPr dirty="0" sz="1000" spc="18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recurso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revista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fase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conhecimento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IGov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Pessoas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IGov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TI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IGov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IEOD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Alcances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Metas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AQ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Tramitação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Total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fase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Percentual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Arquivados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dívida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9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8953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Postagens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Redes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sociais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decisões,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direitos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funcionamento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5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JT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Inserções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mensais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decisões, direitos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funcionamento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JT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AV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Percentual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Metas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Plano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Logística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Sustentável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AW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Congestionamento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 à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média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períodos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anteriores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AX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1747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</a:t>
                      </a:r>
                      <a:r>
                        <a:rPr dirty="0" sz="10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oficinas</a:t>
                      </a:r>
                      <a:r>
                        <a:rPr dirty="0" sz="10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administração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participação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de,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pelo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menos,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25%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magistrados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117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73660">
                        <a:lnSpc>
                          <a:spcPct val="101699"/>
                        </a:lnSpc>
                        <a:spcBef>
                          <a:spcPts val="18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programa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desenvolvimento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gerencial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tribunais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por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competências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28674" y="1019175"/>
          <a:ext cx="9096375" cy="5971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92430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390525"/>
                <a:gridCol w="409575"/>
                <a:gridCol w="400050"/>
                <a:gridCol w="400050"/>
              </a:tblGrid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AZ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50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Estabelecer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parâmetros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distribuição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força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trabalho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74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2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44475">
                        <a:lnSpc>
                          <a:spcPct val="101699"/>
                        </a:lnSpc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Implementar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Programa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(PCMSO)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(PPRA) 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em,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menos,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65%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unidades</a:t>
                      </a:r>
                      <a:r>
                        <a:rPr dirty="0" sz="10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administrativas.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3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6637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adequação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ergonômica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1º</a:t>
                      </a:r>
                      <a:r>
                        <a:rPr dirty="0" sz="10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Grau.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9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48895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Capacitar,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duração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mínima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horas,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50%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50%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dos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servidores,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utilização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PJe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estratégica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14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Judicial</a:t>
                      </a:r>
                      <a:r>
                        <a:rPr dirty="0" sz="10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Eletrônico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parcela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suas</a:t>
                      </a:r>
                      <a:r>
                        <a:rPr dirty="0" sz="10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unidades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38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Fortalecer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estrutura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controle</a:t>
                      </a:r>
                      <a:r>
                        <a:rPr dirty="0" sz="10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interno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47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Desenvolver,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nacionalmente,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sistemas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efetivos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licitação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contratos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ressarcimento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despesa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deslocamento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 concessão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aposentadoria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designação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FC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remoção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desfazimento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bens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requisição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materiais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consumo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PAD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dispensas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licitação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 -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correição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parciais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pedidos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providência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projeto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foro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varas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BQ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orçamento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foro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varas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9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56070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conclusão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demandas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manutenção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instalações</a:t>
                      </a:r>
                      <a:r>
                        <a:rPr dirty="0" sz="10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prediais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Desenvolver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alinhar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planejamento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estratégico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plurianual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4986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Informatizar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interligá-las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respectivo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tribunal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rede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mundial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computadores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52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44069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Informatizar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automatizar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distribuição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recursos.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28674" y="1019175"/>
          <a:ext cx="9096375" cy="59664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92430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400050"/>
                <a:gridCol w="390525"/>
                <a:gridCol w="409575"/>
                <a:gridCol w="400050"/>
                <a:gridCol w="400050"/>
              </a:tblGrid>
              <a:tr h="233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Metas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BV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32004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Capacitar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administrador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pessoas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trabalho,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imediata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implantação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métodos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gerenciamento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rotinas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5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BX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419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6350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Cadastrar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usuários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eletrônicos 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acesso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informações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pessoas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bens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comunicação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ordens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judiciais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controle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interno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66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0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BZ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9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64795">
                        <a:lnSpc>
                          <a:spcPct val="101699"/>
                        </a:lnSpc>
                        <a:spcBef>
                          <a:spcPts val="104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Lavrar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publicar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acórdãos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após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sessão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julgamento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39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5557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método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gerenciamento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rotinas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(gestão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trabalho)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50% das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grau.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5019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2%</a:t>
                      </a:r>
                      <a:r>
                        <a:rPr dirty="0" sz="10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consumo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per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capita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energia,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telefone,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papel,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água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combustível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(ano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referência: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2009).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52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3652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Disponibilizar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mensalmente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produtividade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magistrados</a:t>
                      </a:r>
                      <a:r>
                        <a:rPr dirty="0" sz="10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portal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Tribunal.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8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9748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Promover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cursos</a:t>
                      </a:r>
                      <a:r>
                        <a:rPr dirty="0" sz="10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capacitação</a:t>
                      </a:r>
                      <a:r>
                        <a:rPr dirty="0" sz="10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administração</a:t>
                      </a:r>
                      <a:r>
                        <a:rPr dirty="0" sz="10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judiciária,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mínimo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40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horas,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50%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magistrados.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9207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Ampliar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Mbps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velocidade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links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Tribunal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100%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das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unidades</a:t>
                      </a:r>
                      <a:r>
                        <a:rPr dirty="0" sz="10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judiciárias</a:t>
                      </a:r>
                      <a:r>
                        <a:rPr dirty="0" sz="10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instaladas</a:t>
                      </a:r>
                      <a:r>
                        <a:rPr dirty="0" sz="1000" spc="1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capital</a:t>
                      </a:r>
                      <a:r>
                        <a:rPr dirty="0" sz="10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e,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mínimo,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das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47625">
                        <a:lnSpc>
                          <a:spcPts val="1100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interior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46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24574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Realizar, por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meio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eletrônico,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90%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comunicações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oficiais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órgãos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Judiciário.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7366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Criar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gerenciamento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projetos</a:t>
                      </a:r>
                      <a:r>
                        <a:rPr dirty="0" sz="10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auxiliar</a:t>
                      </a:r>
                      <a:r>
                        <a:rPr dirty="0" sz="10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implantação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gestão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estratégica.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58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05410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registro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audiovisual</a:t>
                      </a:r>
                      <a:r>
                        <a:rPr dirty="0" sz="10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audiências</a:t>
                      </a:r>
                      <a:r>
                        <a:rPr dirty="0" sz="10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uma</a:t>
                      </a:r>
                      <a:r>
                        <a:rPr dirty="0" sz="10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primeiro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grau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cada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tribunal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5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95250">
                        <a:lnSpc>
                          <a:spcPct val="101699"/>
                        </a:lnSpc>
                        <a:spcBef>
                          <a:spcPts val="2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pelo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menos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um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programa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esclarecimento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público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sobre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funções,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atividades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órgãos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escolas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ou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47625">
                        <a:lnSpc>
                          <a:spcPts val="1160"/>
                        </a:lnSpc>
                        <a:spcBef>
                          <a:spcPts val="2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quaisquer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espaços</a:t>
                      </a:r>
                      <a:r>
                        <a:rPr dirty="0" sz="10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públicos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Criar</a:t>
                      </a:r>
                      <a:r>
                        <a:rPr dirty="0" sz="10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um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apoio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 execução.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95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109220">
                        <a:lnSpc>
                          <a:spcPct val="101699"/>
                        </a:lnSpc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Constituir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Cooperação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Judiciária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instituir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figura</a:t>
                      </a:r>
                      <a:r>
                        <a:rPr dirty="0" sz="10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juiz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cooperação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CL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952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 marR="67945">
                        <a:lnSpc>
                          <a:spcPct val="101699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Implantar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sistema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eletrônico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consulta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0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tabela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custas</a:t>
                      </a:r>
                      <a:r>
                        <a:rPr dirty="0" sz="10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emissão 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guia</a:t>
                      </a:r>
                      <a:r>
                        <a:rPr dirty="0" sz="10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recolhimento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480883"/>
            <a:ext cx="5494020" cy="703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81070">
              <a:lnSpc>
                <a:spcPct val="100000"/>
              </a:lnSpc>
              <a:spcBef>
                <a:spcPts val="100"/>
              </a:spcBef>
            </a:pP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Metas</a:t>
            </a:r>
            <a:r>
              <a:rPr dirty="0" u="heavy" sz="1600" spc="-6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Vigentes</a:t>
            </a:r>
            <a:r>
              <a:rPr dirty="0" u="heavy" sz="16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</a:t>
            </a:r>
            <a:r>
              <a:rPr dirty="0" u="heavy" sz="16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ano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5"/>
              </a:spcBef>
            </a:pP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Julgados: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362199"/>
          <a:ext cx="8896350" cy="27825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60972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9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0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Solucionados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174.575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175.392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100,47%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189.702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185.419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97,74%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214.726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196.384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91,46%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220.789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214.508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97,16%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230.045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209.677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91,15%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245.641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220.034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89,58%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258.296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237.954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92,12%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258.175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257.346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208.590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247.926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118,86%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208.665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226.750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108,67%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178.660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158.531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88,73%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942974" y="5295899"/>
          <a:ext cx="8877300" cy="1833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59067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Recebidos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Solucionados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125.455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124.592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99,31%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137.117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132.977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156.661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142.984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91,27%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161.000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157.302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97,70%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170.742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150.280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88,02%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184.604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163.613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88,63%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23937"/>
          <a:ext cx="8877300" cy="1002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59067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185.245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176.515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95,29%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181.508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185.092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101,97%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120.574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172.909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143,40%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131.836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150.209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113,94%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112.875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88.846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78,71%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942974" y="2200274"/>
          <a:ext cx="8896350" cy="27825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60972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9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Solucionados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49.120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50.800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103,42%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52.585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52.442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99,73%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58.065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53.400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91,97%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59.789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57.206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95,68%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59.303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59.397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100,16%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61.037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56.421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92,44%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73.051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61.439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84,10%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76.667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72.254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94,24%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88.016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75.017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85,23%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76.829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76.541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65.785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69.685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105,93%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5174823"/>
            <a:ext cx="8916035" cy="1583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“Índice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Julgados”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existe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desde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2010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nunca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descontinuada.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avaliado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(2010-</a:t>
            </a:r>
            <a:r>
              <a:rPr dirty="0" sz="1100">
                <a:latin typeface="Calibri"/>
                <a:cs typeface="Calibri"/>
              </a:rPr>
              <a:t>2020),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conseguiu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atingir, </a:t>
            </a:r>
            <a:r>
              <a:rPr dirty="0" sz="1100">
                <a:latin typeface="Calibri"/>
                <a:cs typeface="Calibri"/>
              </a:rPr>
              <a:t>simultaneamente,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instâncias,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Observe-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2016,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apenas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se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julgados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fosse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superior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distribuídos.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Após,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passou-se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parâmetro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“julgar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92%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distribuídos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partir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2017”.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2019,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voltou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cumpriu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2010,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2017,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2018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2019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(soma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graus).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grau </a:t>
            </a:r>
            <a:r>
              <a:rPr dirty="0" sz="1100">
                <a:latin typeface="Calibri"/>
                <a:cs typeface="Calibri"/>
              </a:rPr>
              <a:t>cumpriu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2017,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2018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2019,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2010,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2014,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2017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2020.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perceptível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evolução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últimos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anos, mostrando-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essa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tendência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acentuada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2018,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virtude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diminuição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2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distribuídos.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Observa-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entanto,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maior </a:t>
            </a:r>
            <a:r>
              <a:rPr dirty="0" sz="1100">
                <a:latin typeface="Calibri"/>
                <a:cs typeface="Calibri"/>
              </a:rPr>
              <a:t>dificuldade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elevado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crescimento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distribuídos.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98005"/>
            <a:ext cx="2449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B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Julgar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mais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antigos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752599"/>
          <a:ext cx="8972550" cy="303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85900"/>
                <a:gridCol w="1485900"/>
                <a:gridCol w="14859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375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Estoque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Julgou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2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2.483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2.376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95,69%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9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2008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196.292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195.709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99,70%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197.250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196.494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30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87.852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87.457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99,55%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0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167.727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165.683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98,78%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109.973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106.137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96,51%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126.929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120.336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94,81%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148.524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141.334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95,16%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170.430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162.251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95,20%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180.204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172.601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95,78%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136.572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130.080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95,25%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4905374"/>
          <a:ext cx="8972550" cy="2183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85900"/>
                <a:gridCol w="1485900"/>
                <a:gridCol w="1485900"/>
              </a:tblGrid>
              <a:tr h="189865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Estoque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Julgou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2.445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2.341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95,75%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2008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129.420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128.844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99,55%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142.707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141.990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99,50%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82.837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82.508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81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603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156.481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154.473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98,72%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95.006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91.179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95,97%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112.910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107.229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94,97%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131.543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125.402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95,33%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464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8972550" cy="60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85900"/>
                <a:gridCol w="1485900"/>
                <a:gridCol w="1485900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144.411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137.087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150.398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142.873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101.419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95.348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94,01%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714499"/>
          <a:ext cx="9001125" cy="27914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5900"/>
                <a:gridCol w="1485900"/>
                <a:gridCol w="1485900"/>
                <a:gridCol w="1485900"/>
                <a:gridCol w="1485900"/>
                <a:gridCol w="14859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Estoque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Julgou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92,11%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6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2008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66.872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66.865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99,99%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54.543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54.504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row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73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5.015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4.949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98,68%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93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73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11.246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11.210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99,68%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14.967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14.958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99,94%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14.019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13.107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93,49%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16.981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15.932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93,82%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26.019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25.164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96,71%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29.806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29.728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99,74%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35.153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34.732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98,80%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4583535"/>
            <a:ext cx="8909685" cy="1261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exceção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2010,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“julgar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ainda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anterior”,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sempre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1º </a:t>
            </a:r>
            <a:r>
              <a:rPr dirty="0" sz="1100">
                <a:latin typeface="Calibri"/>
                <a:cs typeface="Calibri"/>
              </a:rPr>
              <a:t>quanto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Grau.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C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Aumentar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Solucionados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por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Conciliação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6019799"/>
          <a:ext cx="8915400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0"/>
                <a:gridCol w="1466850"/>
                <a:gridCol w="1466850"/>
                <a:gridCol w="1476375"/>
                <a:gridCol w="1476375"/>
                <a:gridCol w="147637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Conciliações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Solucionados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72.102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165.305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43,56%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44,99%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77.159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183.819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41,98%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45,00%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79.851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170.204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46,91%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51,00%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Histórico de Metas 2009_2020 - Documentos Google</dc:title>
  <dcterms:created xsi:type="dcterms:W3CDTF">2026-03-26T19:32:38Z</dcterms:created>
  <dcterms:modified xsi:type="dcterms:W3CDTF">2026-03-26T19:32:38Z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2025-02-11T00:00:00Z</vt:filetime>
  </property>
  <property fmtid="{D5CDD505-2E9C-101B-9397-08002B2CF9AE}" pid="3" name="Creator">
    <vt:lpwstr>Mozilla/5.0 (Windows NT 10.0; Win64; x64) AppleWebKit/537.36 (KHTML, like Gecko) Chrome/133.0.0.0 Safari/537.36</vt:lpwstr>
  </property>
  <property fmtid="{D5CDD505-2E9C-101B-9397-08002B2CF9AE}" pid="4" name="LastSaved">
    <vt:filetime>2026-03-26T00:00:00Z</vt:filetime>
  </property>
  <property fmtid="{D5CDD505-2E9C-101B-9397-08002B2CF9AE}" pid="5" name="Producer">
    <vt:lpwstr>Skia/PDF m133</vt:lpwstr>
  </property>
</Properties>
</file>