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</p:sldIdLst>
  <p:sldSz cx="10706100" cy="7569200"/>
  <p:notesSz cx="10706100" cy="7569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957" y="2346452"/>
            <a:ext cx="9100185" cy="15895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500" b="1" i="1">
                <a:solidFill>
                  <a:srgbClr val="0A5394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5915" y="4238752"/>
            <a:ext cx="7494270" cy="1892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0696575" cy="7553325"/>
          </a:xfrm>
          <a:custGeom>
            <a:avLst/>
            <a:gdLst/>
            <a:ahLst/>
            <a:cxnLst/>
            <a:rect l="l" t="t" r="r" b="b"/>
            <a:pathLst>
              <a:path w="10696575" h="7553325">
                <a:moveTo>
                  <a:pt x="10696574" y="7553324"/>
                </a:moveTo>
                <a:lnTo>
                  <a:pt x="0" y="7553324"/>
                </a:lnTo>
                <a:lnTo>
                  <a:pt x="0" y="0"/>
                </a:lnTo>
                <a:lnTo>
                  <a:pt x="10696574" y="0"/>
                </a:lnTo>
                <a:lnTo>
                  <a:pt x="10696574" y="7553324"/>
                </a:lnTo>
                <a:close/>
              </a:path>
            </a:pathLst>
          </a:custGeom>
          <a:solidFill>
            <a:srgbClr val="B6B6B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904874" y="1023937"/>
            <a:ext cx="8886825" cy="0"/>
          </a:xfrm>
          <a:custGeom>
            <a:avLst/>
            <a:gdLst/>
            <a:ahLst/>
            <a:cxnLst/>
            <a:rect l="l" t="t" r="r" b="b"/>
            <a:pathLst>
              <a:path w="8886825" h="0">
                <a:moveTo>
                  <a:pt x="0" y="0"/>
                </a:moveTo>
                <a:lnTo>
                  <a:pt x="8886824" y="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00" b="1" i="1">
                <a:solidFill>
                  <a:srgbClr val="0A5394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00" b="1" i="1">
                <a:solidFill>
                  <a:srgbClr val="0A5394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5305" y="1740916"/>
            <a:ext cx="4657153" cy="49956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13641" y="1740916"/>
            <a:ext cx="4657153" cy="49956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00" b="1" i="1">
                <a:solidFill>
                  <a:srgbClr val="0A5394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0696575" cy="7553325"/>
          </a:xfrm>
          <a:custGeom>
            <a:avLst/>
            <a:gdLst/>
            <a:ahLst/>
            <a:cxnLst/>
            <a:rect l="l" t="t" r="r" b="b"/>
            <a:pathLst>
              <a:path w="10696575" h="7553325">
                <a:moveTo>
                  <a:pt x="10696574" y="7553324"/>
                </a:moveTo>
                <a:lnTo>
                  <a:pt x="0" y="7553324"/>
                </a:lnTo>
                <a:lnTo>
                  <a:pt x="0" y="0"/>
                </a:lnTo>
                <a:lnTo>
                  <a:pt x="10696574" y="0"/>
                </a:lnTo>
                <a:lnTo>
                  <a:pt x="10696574" y="7553324"/>
                </a:lnTo>
                <a:close/>
              </a:path>
            </a:pathLst>
          </a:custGeom>
          <a:solidFill>
            <a:srgbClr val="B6B6B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81751" y="2681110"/>
            <a:ext cx="8728710" cy="711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500" b="1" i="1">
                <a:solidFill>
                  <a:srgbClr val="0A5394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305" y="1740916"/>
            <a:ext cx="9635490" cy="49956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40074" y="7039356"/>
            <a:ext cx="3425952" cy="3784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5305" y="7039356"/>
            <a:ext cx="2462403" cy="3784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708392" y="7039356"/>
            <a:ext cx="2462403" cy="3784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685095" y="343315"/>
            <a:ext cx="315087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SECRETARIA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DE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GOVERNANÇA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E</a:t>
            </a:r>
            <a:r>
              <a:rPr dirty="0" sz="1100" spc="-5" b="1" i="1">
                <a:solidFill>
                  <a:srgbClr val="0A5394"/>
                </a:solidFill>
                <a:latin typeface="Calibri"/>
                <a:cs typeface="Calibri"/>
              </a:rPr>
              <a:t> </a:t>
            </a:r>
            <a:r>
              <a:rPr dirty="0" sz="1100" spc="-25" b="1" i="1">
                <a:solidFill>
                  <a:srgbClr val="0A5394"/>
                </a:solidFill>
                <a:latin typeface="Calibri"/>
                <a:cs typeface="Calibri"/>
              </a:rPr>
              <a:t>GESTÃO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ESTRATÉGIC</a:t>
            </a:r>
            <a:r>
              <a:rPr dirty="0" sz="1000" spc="-10" b="1" i="1">
                <a:solidFill>
                  <a:srgbClr val="0A5394"/>
                </a:solidFill>
                <a:latin typeface="Calibri"/>
                <a:cs typeface="Calibri"/>
              </a:rPr>
              <a:t>A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81751" y="2681110"/>
            <a:ext cx="8728710" cy="7112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19804" algn="l"/>
                <a:tab pos="4391025" algn="l"/>
                <a:tab pos="5397500" algn="l"/>
                <a:tab pos="6223000" algn="l"/>
                <a:tab pos="6894195" algn="l"/>
              </a:tabLst>
            </a:pPr>
            <a:r>
              <a:rPr dirty="0" spc="-10"/>
              <a:t>DESEMPENHO</a:t>
            </a:r>
            <a:r>
              <a:rPr dirty="0"/>
              <a:t>	</a:t>
            </a:r>
            <a:r>
              <a:rPr dirty="0" spc="-25"/>
              <a:t>DO</a:t>
            </a:r>
            <a:r>
              <a:rPr dirty="0"/>
              <a:t>	</a:t>
            </a:r>
            <a:r>
              <a:rPr dirty="0" spc="-25"/>
              <a:t>TRT</a:t>
            </a:r>
            <a:r>
              <a:rPr dirty="0"/>
              <a:t>	</a:t>
            </a:r>
            <a:r>
              <a:rPr dirty="0" spc="-25"/>
              <a:t>DA</a:t>
            </a:r>
            <a:r>
              <a:rPr dirty="0"/>
              <a:t>	</a:t>
            </a:r>
            <a:r>
              <a:rPr dirty="0" spc="-25"/>
              <a:t>4ª</a:t>
            </a:r>
            <a:r>
              <a:rPr dirty="0"/>
              <a:t>	</a:t>
            </a:r>
            <a:r>
              <a:rPr dirty="0" spc="-30"/>
              <a:t>REGIÃO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3348418" y="3385520"/>
            <a:ext cx="3995420" cy="1400175"/>
          </a:xfrm>
          <a:prstGeom prst="rect">
            <a:avLst/>
          </a:prstGeom>
        </p:spPr>
        <p:txBody>
          <a:bodyPr wrap="square" lIns="0" tIns="16637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310"/>
              </a:spcBef>
            </a:pPr>
            <a:r>
              <a:rPr dirty="0" sz="3500" spc="-25" b="1" i="1">
                <a:solidFill>
                  <a:srgbClr val="0A5394"/>
                </a:solidFill>
                <a:latin typeface="Calibri"/>
                <a:cs typeface="Calibri"/>
              </a:rPr>
              <a:t>2021-</a:t>
            </a:r>
            <a:r>
              <a:rPr dirty="0" sz="3500" spc="-20" b="1" i="1">
                <a:solidFill>
                  <a:srgbClr val="0A5394"/>
                </a:solidFill>
                <a:latin typeface="Calibri"/>
                <a:cs typeface="Calibri"/>
              </a:rPr>
              <a:t>2026</a:t>
            </a:r>
            <a:endParaRPr sz="35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210"/>
              </a:spcBef>
            </a:pPr>
            <a:r>
              <a:rPr dirty="0" sz="3500" spc="-10" b="1" i="1">
                <a:solidFill>
                  <a:srgbClr val="0A5394"/>
                </a:solidFill>
                <a:latin typeface="Calibri"/>
                <a:cs typeface="Calibri"/>
              </a:rPr>
              <a:t>HISTÓRICO</a:t>
            </a:r>
            <a:r>
              <a:rPr dirty="0" sz="3500" spc="-95" b="1" i="1">
                <a:solidFill>
                  <a:srgbClr val="0A5394"/>
                </a:solidFill>
                <a:latin typeface="Calibri"/>
                <a:cs typeface="Calibri"/>
              </a:rPr>
              <a:t> </a:t>
            </a:r>
            <a:r>
              <a:rPr dirty="0" sz="3500" b="1" i="1">
                <a:solidFill>
                  <a:srgbClr val="0A5394"/>
                </a:solidFill>
                <a:latin typeface="Calibri"/>
                <a:cs typeface="Calibri"/>
              </a:rPr>
              <a:t>DE</a:t>
            </a:r>
            <a:r>
              <a:rPr dirty="0" sz="3500" spc="-90" b="1" i="1">
                <a:solidFill>
                  <a:srgbClr val="0A5394"/>
                </a:solidFill>
                <a:latin typeface="Calibri"/>
                <a:cs typeface="Calibri"/>
              </a:rPr>
              <a:t> </a:t>
            </a:r>
            <a:r>
              <a:rPr dirty="0" sz="3500" spc="-10" b="1" i="1">
                <a:solidFill>
                  <a:srgbClr val="0A5394"/>
                </a:solidFill>
                <a:latin typeface="Calibri"/>
                <a:cs typeface="Calibri"/>
              </a:rPr>
              <a:t>METAS</a:t>
            </a:r>
            <a:endParaRPr sz="35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554271" y="5778384"/>
            <a:ext cx="158369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 b="1" i="1">
                <a:latin typeface="Calibri"/>
                <a:cs typeface="Calibri"/>
              </a:rPr>
              <a:t>PORTO</a:t>
            </a:r>
            <a:r>
              <a:rPr dirty="0" sz="1400" spc="-45" b="1" i="1">
                <a:latin typeface="Calibri"/>
                <a:cs typeface="Calibri"/>
              </a:rPr>
              <a:t> </a:t>
            </a:r>
            <a:r>
              <a:rPr dirty="0" sz="1400" spc="-10" b="1" i="1">
                <a:latin typeface="Calibri"/>
                <a:cs typeface="Calibri"/>
              </a:rPr>
              <a:t>ALEGRE/2026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05229" y="198120"/>
            <a:ext cx="1343024" cy="48577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685095" y="343315"/>
            <a:ext cx="315087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SECRETARIA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DE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GOVERNANÇA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E</a:t>
            </a:r>
            <a:r>
              <a:rPr dirty="0" sz="1100" spc="-5" b="1" i="1">
                <a:solidFill>
                  <a:srgbClr val="0A5394"/>
                </a:solidFill>
                <a:latin typeface="Calibri"/>
                <a:cs typeface="Calibri"/>
              </a:rPr>
              <a:t> </a:t>
            </a:r>
            <a:r>
              <a:rPr dirty="0" sz="1100" spc="-25" b="1" i="1">
                <a:solidFill>
                  <a:srgbClr val="0A5394"/>
                </a:solidFill>
                <a:latin typeface="Calibri"/>
                <a:cs typeface="Calibri"/>
              </a:rPr>
              <a:t>GESTÃO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ESTRATÉGIC</a:t>
            </a:r>
            <a:r>
              <a:rPr dirty="0" sz="1000" spc="-10" b="1" i="1">
                <a:solidFill>
                  <a:srgbClr val="0A5394"/>
                </a:solidFill>
                <a:latin typeface="Calibri"/>
                <a:cs typeface="Calibri"/>
              </a:rPr>
              <a:t>A</a:t>
            </a:r>
            <a:endParaRPr sz="1000">
              <a:latin typeface="Calibri"/>
              <a:cs typeface="Calibri"/>
            </a:endParaRP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895349" y="1019175"/>
          <a:ext cx="9001125" cy="17995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24000"/>
                <a:gridCol w="1524000"/>
                <a:gridCol w="1666875"/>
                <a:gridCol w="1400175"/>
                <a:gridCol w="1400175"/>
                <a:gridCol w="1400175"/>
              </a:tblGrid>
              <a:tr h="20447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103.455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1%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102.420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114.050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89,80%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Linha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Base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Dez/2021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Resultado</a:t>
                      </a:r>
                      <a:r>
                        <a:rPr dirty="0" sz="1100" spc="-5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2022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114.050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1%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112.910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111.490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101,27%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Linha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Base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Dez/2022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Resultado</a:t>
                      </a:r>
                      <a:r>
                        <a:rPr dirty="0" sz="1100" spc="-5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2023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111.490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175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1%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110.375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105.229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104,89%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Linha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Base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Dez/2023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Resultado</a:t>
                      </a:r>
                      <a:r>
                        <a:rPr dirty="0" sz="1100" spc="-5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2024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105.230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5%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99.968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108.725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91,95%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Linha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Base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Dez/2024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Resultado</a:t>
                      </a:r>
                      <a:r>
                        <a:rPr dirty="0" sz="1100" spc="-5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2025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108.725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5%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103.288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110.616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93,38%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4" name="object 4" descr=""/>
          <p:cNvSpPr txBox="1"/>
          <p:nvPr/>
        </p:nvSpPr>
        <p:spPr>
          <a:xfrm>
            <a:off x="887729" y="2823238"/>
            <a:ext cx="8916035" cy="20148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855710" algn="l"/>
              </a:tabLst>
            </a:pPr>
            <a:r>
              <a:rPr dirty="0" u="heavy" sz="1100" spc="-1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Análise</a:t>
            </a:r>
            <a:r>
              <a:rPr dirty="0" u="heavy" sz="110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	</a:t>
            </a:r>
            <a:endParaRPr sz="1100">
              <a:latin typeface="Calibri"/>
              <a:cs typeface="Calibri"/>
            </a:endParaRPr>
          </a:p>
          <a:p>
            <a:pPr algn="just" marL="12700" marR="5080">
              <a:lnSpc>
                <a:spcPct val="109800"/>
              </a:lnSpc>
              <a:spcBef>
                <a:spcPts val="800"/>
              </a:spcBef>
            </a:pP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nova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estabelecida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pelo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TRT4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2021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previa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redução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1%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dos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processos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pendentes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conhecimento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relação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dez/2020,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quando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total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era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103.455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processos.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não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foi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atingida.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2022,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manteve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redução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1%,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tendo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base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resultado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dezembro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de </a:t>
            </a:r>
            <a:r>
              <a:rPr dirty="0" sz="1100">
                <a:latin typeface="Calibri"/>
                <a:cs typeface="Calibri"/>
              </a:rPr>
              <a:t>2021</a:t>
            </a:r>
            <a:r>
              <a:rPr dirty="0" sz="1100" spc="18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(114.050).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foi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alcançada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111.490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processos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pendentes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julgamento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dezembro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2022.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Até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dezembro,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número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processos </a:t>
            </a:r>
            <a:r>
              <a:rPr dirty="0" sz="1100">
                <a:latin typeface="Calibri"/>
                <a:cs typeface="Calibri"/>
              </a:rPr>
              <a:t>pendentes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julgamento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reduziu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105.229,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tendo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portanto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superado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número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necessário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para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atingir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ano.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2024,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as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enchentes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mês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204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maio</a:t>
            </a:r>
            <a:r>
              <a:rPr dirty="0" sz="1100" spc="204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tiveram</a:t>
            </a:r>
            <a:r>
              <a:rPr dirty="0" sz="1100" spc="204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impacto</a:t>
            </a:r>
            <a:r>
              <a:rPr dirty="0" sz="1100" spc="2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negativo</a:t>
            </a:r>
            <a:r>
              <a:rPr dirty="0" sz="1100" spc="204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na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produtividade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tribunal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não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foi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atingida.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2025,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não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foi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atingida,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tendo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aumentado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1.891 </a:t>
            </a:r>
            <a:r>
              <a:rPr dirty="0" sz="1100">
                <a:latin typeface="Calibri"/>
                <a:cs typeface="Calibri"/>
              </a:rPr>
              <a:t>processos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pendentes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relação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anterior.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80"/>
              </a:spcBef>
            </a:pPr>
            <a:endParaRPr sz="1100">
              <a:latin typeface="Calibri"/>
              <a:cs typeface="Calibri"/>
            </a:endParaRPr>
          </a:p>
          <a:p>
            <a:pPr algn="just" marL="12700">
              <a:lnSpc>
                <a:spcPct val="100000"/>
              </a:lnSpc>
            </a:pPr>
            <a:r>
              <a:rPr dirty="0" sz="1400" b="1">
                <a:latin typeface="Calibri"/>
                <a:cs typeface="Calibri"/>
              </a:rPr>
              <a:t>H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–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Reduzir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os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processos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em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execução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5" name="object 5" descr=""/>
          <p:cNvGraphicFramePr>
            <a:graphicFrameLocks noGrp="1"/>
          </p:cNvGraphicFramePr>
          <p:nvPr/>
        </p:nvGraphicFramePr>
        <p:xfrm>
          <a:off x="895349" y="5010149"/>
          <a:ext cx="8991600" cy="19939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09700"/>
                <a:gridCol w="1619250"/>
                <a:gridCol w="1619250"/>
                <a:gridCol w="1419225"/>
                <a:gridCol w="1419225"/>
                <a:gridCol w="1419225"/>
              </a:tblGrid>
              <a:tr h="199390">
                <a:tc gridSpan="6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TRT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5D6A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Linha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Base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Dez/2020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Resultado</a:t>
                      </a:r>
                      <a:r>
                        <a:rPr dirty="0" sz="1100" spc="-5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2021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113.426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3%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110.023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111.278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98,87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Linha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Base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Dez/2021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Resultado</a:t>
                      </a:r>
                      <a:r>
                        <a:rPr dirty="0" sz="1100" spc="-5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2022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111.278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4%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106.827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103.440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103,27%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Linha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Base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Dez/2022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Resultado</a:t>
                      </a:r>
                      <a:r>
                        <a:rPr dirty="0" sz="1100" spc="-5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2023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103.440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4%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99.302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98.074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101,25%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Linha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Base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Dez/2023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Resultado</a:t>
                      </a:r>
                      <a:r>
                        <a:rPr dirty="0" sz="1100" spc="-5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2024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166.638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5%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158.306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131.949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119,97%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Linha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Base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Dez/2024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Resultado</a:t>
                      </a:r>
                      <a:r>
                        <a:rPr dirty="0" sz="1100" spc="-5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2025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</a:tr>
            </a:tbl>
          </a:graphicData>
        </a:graphic>
      </p:graphicFrame>
      <p:pic>
        <p:nvPicPr>
          <p:cNvPr id="6" name="object 6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05229" y="198120"/>
            <a:ext cx="1343024" cy="48577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685095" y="343315"/>
            <a:ext cx="315087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SECRETARIA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DE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GOVERNANÇA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E</a:t>
            </a:r>
            <a:r>
              <a:rPr dirty="0" sz="1100" spc="-5" b="1" i="1">
                <a:solidFill>
                  <a:srgbClr val="0A5394"/>
                </a:solidFill>
                <a:latin typeface="Calibri"/>
                <a:cs typeface="Calibri"/>
              </a:rPr>
              <a:t> </a:t>
            </a:r>
            <a:r>
              <a:rPr dirty="0" sz="1100" spc="-25" b="1" i="1">
                <a:solidFill>
                  <a:srgbClr val="0A5394"/>
                </a:solidFill>
                <a:latin typeface="Calibri"/>
                <a:cs typeface="Calibri"/>
              </a:rPr>
              <a:t>GESTÃO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ESTRATÉGIC</a:t>
            </a:r>
            <a:r>
              <a:rPr dirty="0" sz="1000" spc="-10" b="1" i="1">
                <a:solidFill>
                  <a:srgbClr val="0A5394"/>
                </a:solidFill>
                <a:latin typeface="Calibri"/>
                <a:cs typeface="Calibri"/>
              </a:rPr>
              <a:t>A</a:t>
            </a:r>
            <a:endParaRPr sz="1000">
              <a:latin typeface="Calibri"/>
              <a:cs typeface="Calibri"/>
            </a:endParaRP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895349" y="1019175"/>
          <a:ext cx="8991600" cy="2044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09700"/>
                <a:gridCol w="1619250"/>
                <a:gridCol w="1619250"/>
                <a:gridCol w="1419225"/>
                <a:gridCol w="1419225"/>
                <a:gridCol w="1419225"/>
              </a:tblGrid>
              <a:tr h="20447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131.949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5%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125.351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107.670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marL="46545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116,42%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</a:tbl>
          </a:graphicData>
        </a:graphic>
      </p:graphicFrame>
      <p:sp>
        <p:nvSpPr>
          <p:cNvPr id="4" name="object 4" descr=""/>
          <p:cNvSpPr txBox="1"/>
          <p:nvPr/>
        </p:nvSpPr>
        <p:spPr>
          <a:xfrm>
            <a:off x="887729" y="1223038"/>
            <a:ext cx="8916035" cy="12147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855710" algn="l"/>
              </a:tabLst>
            </a:pPr>
            <a:r>
              <a:rPr dirty="0" u="heavy" sz="1100" spc="-1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Análise</a:t>
            </a:r>
            <a:r>
              <a:rPr dirty="0" u="heavy" sz="110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	</a:t>
            </a:r>
            <a:endParaRPr sz="1100">
              <a:latin typeface="Calibri"/>
              <a:cs typeface="Calibri"/>
            </a:endParaRPr>
          </a:p>
          <a:p>
            <a:pPr algn="just" marL="12700" marR="5080">
              <a:lnSpc>
                <a:spcPct val="109800"/>
              </a:lnSpc>
              <a:spcBef>
                <a:spcPts val="800"/>
              </a:spcBef>
            </a:pP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nova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estabelecida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pelo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TRT4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para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ano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2021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previa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redução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3%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número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processos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na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fase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execução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relação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dez/2020, </a:t>
            </a:r>
            <a:r>
              <a:rPr dirty="0" sz="1100">
                <a:latin typeface="Calibri"/>
                <a:cs typeface="Calibri"/>
              </a:rPr>
              <a:t>quando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total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era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113.426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processos.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TRT4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conseguiu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diminuir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número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processos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nessa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fase,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porém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faltaram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1.265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atingimento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meta. </a:t>
            </a:r>
            <a:r>
              <a:rPr dirty="0" sz="1100">
                <a:latin typeface="Calibri"/>
                <a:cs typeface="Calibri"/>
              </a:rPr>
              <a:t>Para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2022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foi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modificada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reduzir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4%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número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processos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base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dez/2021,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quando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total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era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111.278,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sendo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alcançada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com </a:t>
            </a:r>
            <a:r>
              <a:rPr dirty="0" sz="1100">
                <a:latin typeface="Calibri"/>
                <a:cs typeface="Calibri"/>
              </a:rPr>
              <a:t>êxito.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foi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alcançada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2023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98.074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processos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pendentes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dezembro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2023.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2024,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apesar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prejuízos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provocados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pelas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enchentes,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50">
                <a:latin typeface="Calibri"/>
                <a:cs typeface="Calibri"/>
              </a:rPr>
              <a:t>a</a:t>
            </a:r>
            <a:r>
              <a:rPr dirty="0" sz="1100">
                <a:latin typeface="Calibri"/>
                <a:cs typeface="Calibri"/>
              </a:rPr>
              <a:t> meta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foi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alcançada.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2025,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foi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novamente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atingida.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887729" y="2848412"/>
            <a:ext cx="452310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latin typeface="Calibri"/>
                <a:cs typeface="Calibri"/>
              </a:rPr>
              <a:t>I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–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Reduzir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os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processos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pendentes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julgamento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no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2º</a:t>
            </a:r>
            <a:r>
              <a:rPr dirty="0" sz="1400" spc="-20" b="1">
                <a:latin typeface="Calibri"/>
                <a:cs typeface="Calibri"/>
              </a:rPr>
              <a:t> Grau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895349" y="3267074"/>
          <a:ext cx="8991600" cy="21932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09700"/>
                <a:gridCol w="1666875"/>
                <a:gridCol w="1571625"/>
                <a:gridCol w="1419225"/>
                <a:gridCol w="1419225"/>
                <a:gridCol w="1419225"/>
              </a:tblGrid>
              <a:tr h="199390">
                <a:tc gridSpan="6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TRT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5D6A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Linha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Base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Dez/2020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Resultado</a:t>
                      </a:r>
                      <a:r>
                        <a:rPr dirty="0" sz="1100" spc="-5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2021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32.009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5%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31.413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22.448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139,94%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Linha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Base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Dez/2021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Resultado</a:t>
                      </a:r>
                      <a:r>
                        <a:rPr dirty="0" sz="1100" spc="-5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2022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22.448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3%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21.775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26.365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82,59%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Linha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Base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Dez/2022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Resultado</a:t>
                      </a:r>
                      <a:r>
                        <a:rPr dirty="0" sz="1100" spc="-5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2023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26.365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175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1%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26.101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26.674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97,85%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Linha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Base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Dez/2023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Resultado</a:t>
                      </a:r>
                      <a:r>
                        <a:rPr dirty="0" sz="1100" spc="-5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2024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26.569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2%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26.037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24.615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105,77%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Linha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Base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Dez/2024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Resultado</a:t>
                      </a:r>
                      <a:r>
                        <a:rPr dirty="0" sz="1100" spc="-5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2025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24.615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2%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24.122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23.337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103,36%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</a:tbl>
          </a:graphicData>
        </a:graphic>
      </p:graphicFrame>
      <p:sp>
        <p:nvSpPr>
          <p:cNvPr id="7" name="object 7" descr=""/>
          <p:cNvSpPr txBox="1"/>
          <p:nvPr/>
        </p:nvSpPr>
        <p:spPr>
          <a:xfrm>
            <a:off x="887729" y="5460853"/>
            <a:ext cx="8916670" cy="16122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855710" algn="l"/>
              </a:tabLst>
            </a:pPr>
            <a:r>
              <a:rPr dirty="0" u="heavy" sz="1100" spc="-1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Análise</a:t>
            </a:r>
            <a:r>
              <a:rPr dirty="0" u="heavy" sz="110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	</a:t>
            </a:r>
            <a:endParaRPr sz="1100">
              <a:latin typeface="Calibri"/>
              <a:cs typeface="Calibri"/>
            </a:endParaRPr>
          </a:p>
          <a:p>
            <a:pPr algn="just" marL="12700" marR="5080">
              <a:lnSpc>
                <a:spcPct val="109800"/>
              </a:lnSpc>
              <a:spcBef>
                <a:spcPts val="800"/>
              </a:spcBef>
            </a:pP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nova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estabelecida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pelo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TRT4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para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2021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previa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redução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5%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número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processos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pendentes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julgamento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2º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Grau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relação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50">
                <a:latin typeface="Calibri"/>
                <a:cs typeface="Calibri"/>
              </a:rPr>
              <a:t>a</a:t>
            </a:r>
            <a:r>
              <a:rPr dirty="0" sz="1100">
                <a:latin typeface="Calibri"/>
                <a:cs typeface="Calibri"/>
              </a:rPr>
              <a:t> dez/2020,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quando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total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era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32.009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processos.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foi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atingida.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Entretanto,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2022,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índice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proposto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foi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alterado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3%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base</a:t>
            </a:r>
            <a:r>
              <a:rPr dirty="0" sz="1100" spc="-25">
                <a:latin typeface="Calibri"/>
                <a:cs typeface="Calibri"/>
              </a:rPr>
              <a:t> no </a:t>
            </a:r>
            <a:r>
              <a:rPr dirty="0" sz="1100">
                <a:latin typeface="Calibri"/>
                <a:cs typeface="Calibri"/>
              </a:rPr>
              <a:t>número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processos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dez/21.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2022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2023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não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foi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alcançada.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2024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foi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atingida.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meta,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2025,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foi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atingida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especialmente </a:t>
            </a:r>
            <a:r>
              <a:rPr dirty="0" sz="1100">
                <a:latin typeface="Calibri"/>
                <a:cs typeface="Calibri"/>
              </a:rPr>
              <a:t>devido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aos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excelentes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resultados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0">
                <a:latin typeface="Calibri"/>
                <a:cs typeface="Calibri"/>
              </a:rPr>
              <a:t> nov/dez.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10"/>
              </a:spcBef>
            </a:pPr>
            <a:endParaRPr sz="1100">
              <a:latin typeface="Calibri"/>
              <a:cs typeface="Calibri"/>
            </a:endParaRPr>
          </a:p>
          <a:p>
            <a:pPr algn="just" marL="12700">
              <a:lnSpc>
                <a:spcPct val="100000"/>
              </a:lnSpc>
            </a:pPr>
            <a:r>
              <a:rPr dirty="0" sz="1400" b="1">
                <a:latin typeface="Calibri"/>
                <a:cs typeface="Calibri"/>
              </a:rPr>
              <a:t>J</a:t>
            </a:r>
            <a:r>
              <a:rPr dirty="0" sz="1400" spc="-3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–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Reduzir</a:t>
            </a:r>
            <a:r>
              <a:rPr dirty="0" sz="1400" spc="-3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os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recursos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3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revista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pendentes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05229" y="198120"/>
            <a:ext cx="1343024" cy="48577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904874" y="1023937"/>
            <a:ext cx="8886825" cy="0"/>
          </a:xfrm>
          <a:custGeom>
            <a:avLst/>
            <a:gdLst/>
            <a:ahLst/>
            <a:cxnLst/>
            <a:rect l="l" t="t" r="r" b="b"/>
            <a:pathLst>
              <a:path w="8886825" h="0">
                <a:moveTo>
                  <a:pt x="0" y="0"/>
                </a:moveTo>
                <a:lnTo>
                  <a:pt x="8886824" y="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4685095" y="343315"/>
            <a:ext cx="315087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SECRETARIA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DE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GOVERNANÇA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E</a:t>
            </a:r>
            <a:r>
              <a:rPr dirty="0" sz="1100" spc="-5" b="1" i="1">
                <a:solidFill>
                  <a:srgbClr val="0A5394"/>
                </a:solidFill>
                <a:latin typeface="Calibri"/>
                <a:cs typeface="Calibri"/>
              </a:rPr>
              <a:t> </a:t>
            </a:r>
            <a:r>
              <a:rPr dirty="0" sz="1100" spc="-25" b="1" i="1">
                <a:solidFill>
                  <a:srgbClr val="0A5394"/>
                </a:solidFill>
                <a:latin typeface="Calibri"/>
                <a:cs typeface="Calibri"/>
              </a:rPr>
              <a:t>GESTÃO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ESTRATÉGIC</a:t>
            </a:r>
            <a:r>
              <a:rPr dirty="0" sz="1000" spc="-10" b="1" i="1">
                <a:solidFill>
                  <a:srgbClr val="0A5394"/>
                </a:solidFill>
                <a:latin typeface="Calibri"/>
                <a:cs typeface="Calibri"/>
              </a:rPr>
              <a:t>A</a:t>
            </a:r>
            <a:endParaRPr sz="1000">
              <a:latin typeface="Calibri"/>
              <a:cs typeface="Calibri"/>
            </a:endParaRPr>
          </a:p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895349" y="1190624"/>
          <a:ext cx="8991600" cy="21932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09700"/>
                <a:gridCol w="1628775"/>
                <a:gridCol w="1609725"/>
                <a:gridCol w="1419225"/>
                <a:gridCol w="1419225"/>
                <a:gridCol w="1419225"/>
              </a:tblGrid>
              <a:tr h="199390">
                <a:tc gridSpan="6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TRT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5D6A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Linha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Base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Dez/2020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Resultado</a:t>
                      </a:r>
                      <a:r>
                        <a:rPr dirty="0" sz="1100" spc="-5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2021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24.662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1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20%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19.730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12.073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163,42%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Linha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Base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Dez/2021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Resultado</a:t>
                      </a:r>
                      <a:r>
                        <a:rPr dirty="0" sz="1100" spc="-5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2022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12.073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1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20%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9.658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5.772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167,33%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Linha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Base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Dez/2022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Resultado</a:t>
                      </a:r>
                      <a:r>
                        <a:rPr dirty="0" sz="1100" spc="-5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2023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5.772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2%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5.657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7.172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78,88%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Linha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Base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Dez/2023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Resultado</a:t>
                      </a:r>
                      <a:r>
                        <a:rPr dirty="0" sz="1100" spc="-5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2024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7.153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1%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7.081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10.242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69,14%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Linha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Base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Dez/2024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Resultado</a:t>
                      </a:r>
                      <a:r>
                        <a:rPr dirty="0" sz="1100" spc="-5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2025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10.242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1%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10.139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15.079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67,24%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5" name="object 5" descr=""/>
          <p:cNvSpPr txBox="1"/>
          <p:nvPr/>
        </p:nvSpPr>
        <p:spPr>
          <a:xfrm>
            <a:off x="887729" y="3390591"/>
            <a:ext cx="8916670" cy="13989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855710" algn="l"/>
              </a:tabLst>
            </a:pPr>
            <a:r>
              <a:rPr dirty="0" u="heavy" sz="1100" spc="-1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Análise</a:t>
            </a:r>
            <a:r>
              <a:rPr dirty="0" u="heavy" sz="110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	</a:t>
            </a:r>
            <a:endParaRPr sz="1100">
              <a:latin typeface="Calibri"/>
              <a:cs typeface="Calibri"/>
            </a:endParaRPr>
          </a:p>
          <a:p>
            <a:pPr algn="just" marL="12700" marR="5080">
              <a:lnSpc>
                <a:spcPct val="109800"/>
              </a:lnSpc>
              <a:spcBef>
                <a:spcPts val="800"/>
              </a:spcBef>
            </a:pP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nova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estabelecida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pelo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TRT4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para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ano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2021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previa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redução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20%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número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recursos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revista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pendentes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relação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dez/2020, </a:t>
            </a:r>
            <a:r>
              <a:rPr dirty="0" sz="1100">
                <a:latin typeface="Calibri"/>
                <a:cs typeface="Calibri"/>
              </a:rPr>
              <a:t>quando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total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era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24.662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processos.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foi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atingida,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redução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quase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50%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número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processos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pendentes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ano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2020.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 spc="-20">
                <a:latin typeface="Calibri"/>
                <a:cs typeface="Calibri"/>
              </a:rPr>
              <a:t>2022 </a:t>
            </a:r>
            <a:r>
              <a:rPr dirty="0" sz="1100">
                <a:latin typeface="Calibri"/>
                <a:cs typeface="Calibri"/>
              </a:rPr>
              <a:t>novamente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foi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alcançada,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redução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aproximadamente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metade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dos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processos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Dez/21.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não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foi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atingida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2023,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pois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não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houve </a:t>
            </a:r>
            <a:r>
              <a:rPr dirty="0" sz="1100">
                <a:latin typeface="Calibri"/>
                <a:cs typeface="Calibri"/>
              </a:rPr>
              <a:t>redução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número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recursos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revista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pendentes,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mas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sim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um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aumento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1.400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processos.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2024,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as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enchentes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mês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maio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tiveram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impacto </a:t>
            </a:r>
            <a:r>
              <a:rPr dirty="0" sz="1100">
                <a:latin typeface="Calibri"/>
                <a:cs typeface="Calibri"/>
              </a:rPr>
              <a:t>negativo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na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produtividade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tribunal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não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foi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atingida.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Pelo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terceiro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consecutivo,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não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foi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atingida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número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recursos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revista </a:t>
            </a:r>
            <a:r>
              <a:rPr dirty="0" sz="1100">
                <a:latin typeface="Calibri"/>
                <a:cs typeface="Calibri"/>
              </a:rPr>
              <a:t>pendentes</a:t>
            </a:r>
            <a:r>
              <a:rPr dirty="0" sz="1100" spc="-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aumentou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significativamente.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887729" y="5199996"/>
            <a:ext cx="558038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latin typeface="Calibri"/>
                <a:cs typeface="Calibri"/>
              </a:rPr>
              <a:t>K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–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Aumentar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os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processos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arquivados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definitivamente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na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fase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execução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895349" y="5610224"/>
          <a:ext cx="9001125" cy="13957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19225"/>
                <a:gridCol w="1666875"/>
                <a:gridCol w="1657350"/>
                <a:gridCol w="1400175"/>
                <a:gridCol w="1428750"/>
                <a:gridCol w="1343025"/>
              </a:tblGrid>
              <a:tr h="199390">
                <a:tc gridSpan="6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TRT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5D6A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Linha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Base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Dez/2020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Resultado</a:t>
                      </a:r>
                      <a:r>
                        <a:rPr dirty="0" sz="1100" spc="-5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2021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43.705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Aumentar</a:t>
                      </a:r>
                      <a:r>
                        <a:rPr dirty="0" sz="11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6%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46.338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50.423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108,82%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Linha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Base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Dez/2021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Resultado</a:t>
                      </a:r>
                      <a:r>
                        <a:rPr dirty="0" sz="1100" spc="-5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2022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50.423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Aumentar</a:t>
                      </a:r>
                      <a:r>
                        <a:rPr dirty="0" sz="11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6%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53.448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63.349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118,52%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Linha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Base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Dez/2022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Resultado</a:t>
                      </a:r>
                      <a:r>
                        <a:rPr dirty="0" sz="1100" spc="-5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2023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63.349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Aumentar</a:t>
                      </a:r>
                      <a:r>
                        <a:rPr dirty="0" sz="11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6%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67.150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77.603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115,57%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</a:tbl>
          </a:graphicData>
        </a:graphic>
      </p:graphicFrame>
      <p:pic>
        <p:nvPicPr>
          <p:cNvPr id="8" name="object 8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05229" y="198120"/>
            <a:ext cx="1343024" cy="485775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685095" y="343315"/>
            <a:ext cx="315087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SECRETARIA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DE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GOVERNANÇA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E</a:t>
            </a:r>
            <a:r>
              <a:rPr dirty="0" sz="1100" spc="-5" b="1" i="1">
                <a:solidFill>
                  <a:srgbClr val="0A5394"/>
                </a:solidFill>
                <a:latin typeface="Calibri"/>
                <a:cs typeface="Calibri"/>
              </a:rPr>
              <a:t> </a:t>
            </a:r>
            <a:r>
              <a:rPr dirty="0" sz="1100" spc="-25" b="1" i="1">
                <a:solidFill>
                  <a:srgbClr val="0A5394"/>
                </a:solidFill>
                <a:latin typeface="Calibri"/>
                <a:cs typeface="Calibri"/>
              </a:rPr>
              <a:t>GESTÃO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ESTRATÉGIC</a:t>
            </a:r>
            <a:r>
              <a:rPr dirty="0" sz="1000" spc="-10" b="1" i="1">
                <a:solidFill>
                  <a:srgbClr val="0A5394"/>
                </a:solidFill>
                <a:latin typeface="Calibri"/>
                <a:cs typeface="Calibri"/>
              </a:rPr>
              <a:t>A</a:t>
            </a:r>
            <a:endParaRPr sz="1000">
              <a:latin typeface="Calibri"/>
              <a:cs typeface="Calibri"/>
            </a:endParaRP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895349" y="1019175"/>
          <a:ext cx="9001125" cy="802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19225"/>
                <a:gridCol w="1666875"/>
                <a:gridCol w="1657350"/>
                <a:gridCol w="1400175"/>
                <a:gridCol w="1428750"/>
                <a:gridCol w="1343025"/>
              </a:tblGrid>
              <a:tr h="20447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Linha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Base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Dez/2023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Resultado</a:t>
                      </a:r>
                      <a:r>
                        <a:rPr dirty="0" sz="1100" spc="-5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2024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77.639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Aumentar</a:t>
                      </a:r>
                      <a:r>
                        <a:rPr dirty="0" sz="11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1%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78.415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64.387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82,11%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Linha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Base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Dez/2024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Resultado</a:t>
                      </a:r>
                      <a:r>
                        <a:rPr dirty="0" sz="1100" spc="-5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2025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64.387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Aumentar</a:t>
                      </a:r>
                      <a:r>
                        <a:rPr dirty="0" sz="11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8%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69.538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71.064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102,19%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</a:tbl>
          </a:graphicData>
        </a:graphic>
      </p:graphicFrame>
      <p:sp>
        <p:nvSpPr>
          <p:cNvPr id="4" name="object 4" descr=""/>
          <p:cNvSpPr txBox="1"/>
          <p:nvPr/>
        </p:nvSpPr>
        <p:spPr>
          <a:xfrm>
            <a:off x="887729" y="1823113"/>
            <a:ext cx="8916035" cy="17767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855710" algn="l"/>
              </a:tabLst>
            </a:pPr>
            <a:r>
              <a:rPr dirty="0" u="heavy" sz="1100" spc="-1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Análise</a:t>
            </a:r>
            <a:r>
              <a:rPr dirty="0" u="heavy" sz="110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	</a:t>
            </a:r>
            <a:endParaRPr sz="1100">
              <a:latin typeface="Calibri"/>
              <a:cs typeface="Calibri"/>
            </a:endParaRPr>
          </a:p>
          <a:p>
            <a:pPr algn="just" marL="12700" marR="5080">
              <a:lnSpc>
                <a:spcPct val="109800"/>
              </a:lnSpc>
              <a:spcBef>
                <a:spcPts val="800"/>
              </a:spcBef>
            </a:pP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nova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estabelecida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pelo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TRT4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2021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previa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aumento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6%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número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processos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arquivados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definitivamente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fase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execução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relação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2020,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quando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total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era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43.705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processos.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foi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atingida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superada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mais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4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mil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processos.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2022,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optou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pela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manutenção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índice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6%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redução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base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total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processos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dez/21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(50.423).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Novamente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tribunal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superou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meta,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alcançando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excelente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desempenho </a:t>
            </a:r>
            <a:r>
              <a:rPr dirty="0" sz="1100">
                <a:latin typeface="Calibri"/>
                <a:cs typeface="Calibri"/>
              </a:rPr>
              <a:t>superior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25%.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2023</a:t>
            </a:r>
            <a:r>
              <a:rPr dirty="0" sz="1100" spc="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tribunal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mantém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bom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desempenho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superando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meta.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2024,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as</a:t>
            </a:r>
            <a:r>
              <a:rPr dirty="0" sz="1100" spc="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enchentes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mês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maio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tiveram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impacto</a:t>
            </a:r>
            <a:r>
              <a:rPr dirty="0" sz="1100" spc="-10">
                <a:latin typeface="Calibri"/>
                <a:cs typeface="Calibri"/>
              </a:rPr>
              <a:t> negativo </a:t>
            </a:r>
            <a:r>
              <a:rPr dirty="0" sz="1100" spc="-25">
                <a:latin typeface="Calibri"/>
                <a:cs typeface="Calibri"/>
              </a:rPr>
              <a:t>na </a:t>
            </a:r>
            <a:r>
              <a:rPr dirty="0" sz="1100">
                <a:latin typeface="Calibri"/>
                <a:cs typeface="Calibri"/>
              </a:rPr>
              <a:t>produtividade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tribunal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não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foi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atingida.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2025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voltou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ser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atingida.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100">
              <a:latin typeface="Calibri"/>
              <a:cs typeface="Calibri"/>
            </a:endParaRPr>
          </a:p>
          <a:p>
            <a:pPr algn="just" marL="12700">
              <a:lnSpc>
                <a:spcPct val="100000"/>
              </a:lnSpc>
            </a:pPr>
            <a:r>
              <a:rPr dirty="0" sz="1400" b="1">
                <a:latin typeface="Calibri"/>
                <a:cs typeface="Calibri"/>
              </a:rPr>
              <a:t>L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–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Reduzir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o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tempo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médio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tramitação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dos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processos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pendentes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conhecimento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5" name="object 5" descr=""/>
          <p:cNvGraphicFramePr>
            <a:graphicFrameLocks noGrp="1"/>
          </p:cNvGraphicFramePr>
          <p:nvPr/>
        </p:nvGraphicFramePr>
        <p:xfrm>
          <a:off x="895349" y="3790949"/>
          <a:ext cx="8991600" cy="21932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19225"/>
                <a:gridCol w="1619250"/>
                <a:gridCol w="1619250"/>
                <a:gridCol w="1447800"/>
                <a:gridCol w="1390650"/>
                <a:gridCol w="1409700"/>
              </a:tblGrid>
              <a:tr h="199390">
                <a:tc gridSpan="6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TRT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5D6A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Linha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Base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Dez/2020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Resultado</a:t>
                      </a:r>
                      <a:r>
                        <a:rPr dirty="0" sz="1100" spc="-5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2021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388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10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dias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378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351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107,69%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Linha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Base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Dez/2021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Resultado</a:t>
                      </a:r>
                      <a:r>
                        <a:rPr dirty="0" sz="1100" spc="-5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2022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351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10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dias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341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289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117,99%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Linha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Base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Dez/2022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Resultado</a:t>
                      </a:r>
                      <a:r>
                        <a:rPr dirty="0" sz="1100" spc="-5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2023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289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5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dias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284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248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114,52%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Linha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Base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Dez/2023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Resultado</a:t>
                      </a:r>
                      <a:r>
                        <a:rPr dirty="0" sz="1100" spc="-5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2024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248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10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dias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238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219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108,68%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Linha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Base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Dez/2024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Resultado</a:t>
                      </a:r>
                      <a:r>
                        <a:rPr dirty="0" sz="1100" spc="-5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2025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219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10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dias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209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194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107,73%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</a:tbl>
          </a:graphicData>
        </a:graphic>
      </p:graphicFrame>
      <p:sp>
        <p:nvSpPr>
          <p:cNvPr id="6" name="object 6" descr=""/>
          <p:cNvSpPr txBox="1"/>
          <p:nvPr/>
        </p:nvSpPr>
        <p:spPr>
          <a:xfrm>
            <a:off x="887729" y="5988977"/>
            <a:ext cx="8911590" cy="1031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855710" algn="l"/>
              </a:tabLst>
            </a:pPr>
            <a:r>
              <a:rPr dirty="0" u="heavy" sz="1100" spc="-1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Análise</a:t>
            </a:r>
            <a:r>
              <a:rPr dirty="0" u="heavy" sz="110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	</a:t>
            </a:r>
            <a:endParaRPr sz="1100">
              <a:latin typeface="Calibri"/>
              <a:cs typeface="Calibri"/>
            </a:endParaRPr>
          </a:p>
          <a:p>
            <a:pPr algn="just" marL="12700" marR="5080">
              <a:lnSpc>
                <a:spcPct val="109800"/>
              </a:lnSpc>
              <a:spcBef>
                <a:spcPts val="800"/>
              </a:spcBef>
            </a:pP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nova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estabelecida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pelo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TRT4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2021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previa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redução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10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dias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tempo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médio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tramitação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processos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fase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conhecimento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relação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dez/2020,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quando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total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era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388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dias.</a:t>
            </a:r>
            <a:r>
              <a:rPr dirty="0" sz="1100" spc="37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foi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atingida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2021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redução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37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dias.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número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dias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reduzir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2022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foi </a:t>
            </a:r>
            <a:r>
              <a:rPr dirty="0" sz="1100">
                <a:latin typeface="Calibri"/>
                <a:cs typeface="Calibri"/>
              </a:rPr>
              <a:t>mantido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alcançada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facilidade.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2023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tempo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médio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diminuiu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41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dias.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2024,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apesar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prejuízos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provocados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pelas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enchentes,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20">
                <a:latin typeface="Calibri"/>
                <a:cs typeface="Calibri"/>
              </a:rPr>
              <a:t>meta </a:t>
            </a:r>
            <a:r>
              <a:rPr dirty="0" sz="1100">
                <a:latin typeface="Calibri"/>
                <a:cs typeface="Calibri"/>
              </a:rPr>
              <a:t>foi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alcançada</a:t>
            </a:r>
            <a:r>
              <a:rPr dirty="0" sz="1100" spc="-10">
                <a:latin typeface="Calibri"/>
                <a:cs typeface="Calibri"/>
              </a:rPr>
              <a:t> reduzindo-</a:t>
            </a:r>
            <a:r>
              <a:rPr dirty="0" sz="1100">
                <a:latin typeface="Calibri"/>
                <a:cs typeface="Calibri"/>
              </a:rPr>
              <a:t>se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29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dias.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meta,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2025,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foi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alcançada</a:t>
            </a:r>
            <a:r>
              <a:rPr dirty="0" sz="1100" spc="-10">
                <a:latin typeface="Calibri"/>
                <a:cs typeface="Calibri"/>
              </a:rPr>
              <a:t> reduzindo-</a:t>
            </a:r>
            <a:r>
              <a:rPr dirty="0" sz="1100">
                <a:latin typeface="Calibri"/>
                <a:cs typeface="Calibri"/>
              </a:rPr>
              <a:t>se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25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dias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tempo</a:t>
            </a:r>
            <a:r>
              <a:rPr dirty="0" sz="1100" spc="-10">
                <a:latin typeface="Calibri"/>
                <a:cs typeface="Calibri"/>
              </a:rPr>
              <a:t> médio.</a:t>
            </a:r>
            <a:endParaRPr sz="1100">
              <a:latin typeface="Calibri"/>
              <a:cs typeface="Calibri"/>
            </a:endParaRPr>
          </a:p>
        </p:txBody>
      </p:sp>
      <p:pic>
        <p:nvPicPr>
          <p:cNvPr id="7" name="object 7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05229" y="198120"/>
            <a:ext cx="1343024" cy="485775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904874" y="1023937"/>
            <a:ext cx="8886825" cy="0"/>
          </a:xfrm>
          <a:custGeom>
            <a:avLst/>
            <a:gdLst/>
            <a:ahLst/>
            <a:cxnLst/>
            <a:rect l="l" t="t" r="r" b="b"/>
            <a:pathLst>
              <a:path w="8886825" h="0">
                <a:moveTo>
                  <a:pt x="0" y="0"/>
                </a:moveTo>
                <a:lnTo>
                  <a:pt x="8886824" y="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4685095" y="343315"/>
            <a:ext cx="315087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SECRETARIA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DE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GOVERNANÇA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E</a:t>
            </a:r>
            <a:r>
              <a:rPr dirty="0" sz="1100" spc="-5" b="1" i="1">
                <a:solidFill>
                  <a:srgbClr val="0A5394"/>
                </a:solidFill>
                <a:latin typeface="Calibri"/>
                <a:cs typeface="Calibri"/>
              </a:rPr>
              <a:t> </a:t>
            </a:r>
            <a:r>
              <a:rPr dirty="0" sz="1100" spc="-25" b="1" i="1">
                <a:solidFill>
                  <a:srgbClr val="0A5394"/>
                </a:solidFill>
                <a:latin typeface="Calibri"/>
                <a:cs typeface="Calibri"/>
              </a:rPr>
              <a:t>GESTÃO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ESTRATÉGIC</a:t>
            </a:r>
            <a:r>
              <a:rPr dirty="0" sz="1000" spc="-10" b="1" i="1">
                <a:solidFill>
                  <a:srgbClr val="0A5394"/>
                </a:solidFill>
                <a:latin typeface="Calibri"/>
                <a:cs typeface="Calibri"/>
              </a:rPr>
              <a:t>A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887729" y="1331465"/>
            <a:ext cx="597090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latin typeface="Calibri"/>
                <a:cs typeface="Calibri"/>
              </a:rPr>
              <a:t>M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–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Reduzir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o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tempo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médio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tramitação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dos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processos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pendentes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execução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5" name="object 5" descr=""/>
          <p:cNvGraphicFramePr>
            <a:graphicFrameLocks noGrp="1"/>
          </p:cNvGraphicFramePr>
          <p:nvPr/>
        </p:nvGraphicFramePr>
        <p:xfrm>
          <a:off x="895349" y="1743074"/>
          <a:ext cx="8991600" cy="21932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19225"/>
                <a:gridCol w="1600200"/>
                <a:gridCol w="1752600"/>
                <a:gridCol w="1381125"/>
                <a:gridCol w="1343025"/>
                <a:gridCol w="1409700"/>
              </a:tblGrid>
              <a:tr h="199390">
                <a:tc gridSpan="6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TRT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5D6A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Linha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Base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Dez/2020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Resultado</a:t>
                      </a:r>
                      <a:r>
                        <a:rPr dirty="0" sz="1100" spc="-5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2021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1.847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180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dias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1.669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2.185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76,38%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Linha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Base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Dez/2021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Resultado</a:t>
                      </a:r>
                      <a:r>
                        <a:rPr dirty="0" sz="1100" spc="-5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2022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2.185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Manter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nº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dias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2021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2.754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79,34%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Linha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Base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Dez/2022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Resultado</a:t>
                      </a:r>
                      <a:r>
                        <a:rPr dirty="0" sz="1100" spc="-5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2023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2.754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Manter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nº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dias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2022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2.523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109,16%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Linha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Base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Dez/2023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Resultado</a:t>
                      </a:r>
                      <a:r>
                        <a:rPr dirty="0" sz="1100" spc="-5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2024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2.533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50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dias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2.483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2.333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106,43%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Linha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Base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Dez/2024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Resultado</a:t>
                      </a:r>
                      <a:r>
                        <a:rPr dirty="0" sz="1100" spc="-5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2025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2.333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50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dias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2.283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2.063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110,66%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</a:tbl>
          </a:graphicData>
        </a:graphic>
      </p:graphicFrame>
      <p:sp>
        <p:nvSpPr>
          <p:cNvPr id="6" name="object 6" descr=""/>
          <p:cNvSpPr txBox="1"/>
          <p:nvPr/>
        </p:nvSpPr>
        <p:spPr>
          <a:xfrm>
            <a:off x="887729" y="3943907"/>
            <a:ext cx="8916035" cy="179641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855710" algn="l"/>
              </a:tabLst>
            </a:pPr>
            <a:r>
              <a:rPr dirty="0" u="heavy" sz="1100" spc="-1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Análise</a:t>
            </a:r>
            <a:r>
              <a:rPr dirty="0" u="heavy" sz="110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	</a:t>
            </a:r>
            <a:endParaRPr sz="1100">
              <a:latin typeface="Calibri"/>
              <a:cs typeface="Calibri"/>
            </a:endParaRPr>
          </a:p>
          <a:p>
            <a:pPr algn="just" marL="12700" marR="5080">
              <a:lnSpc>
                <a:spcPct val="109800"/>
              </a:lnSpc>
              <a:spcBef>
                <a:spcPts val="800"/>
              </a:spcBef>
            </a:pP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nova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estabelecida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pelo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TRT4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para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2021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previa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redução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180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dias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tempo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médio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tramitação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processos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fase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execução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em </a:t>
            </a:r>
            <a:r>
              <a:rPr dirty="0" sz="1100">
                <a:latin typeface="Calibri"/>
                <a:cs typeface="Calibri"/>
              </a:rPr>
              <a:t>relação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dez/2020,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quando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total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era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1.847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dias.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não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foi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atingida.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Diante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dificuldades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evitar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aumento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nº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dias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2022,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20">
                <a:latin typeface="Calibri"/>
                <a:cs typeface="Calibri"/>
              </a:rPr>
              <a:t> meta </a:t>
            </a:r>
            <a:r>
              <a:rPr dirty="0" sz="1100">
                <a:latin typeface="Calibri"/>
                <a:cs typeface="Calibri"/>
              </a:rPr>
              <a:t>foi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alterada.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Entretanto,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os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esforços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não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foram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suficientes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para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conter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aumento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média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dias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2.754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dez/22.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2023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é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atingida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50">
                <a:latin typeface="Calibri"/>
                <a:cs typeface="Calibri"/>
              </a:rPr>
              <a:t>a</a:t>
            </a:r>
            <a:r>
              <a:rPr dirty="0" sz="1100">
                <a:latin typeface="Calibri"/>
                <a:cs typeface="Calibri"/>
              </a:rPr>
              <a:t> queda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231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dias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tempo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médio.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2024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foi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atingida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redução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200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dias.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2025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tribunal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alcançou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uma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redução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270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dias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20">
                <a:latin typeface="Calibri"/>
                <a:cs typeface="Calibri"/>
              </a:rPr>
              <a:t>esse </a:t>
            </a:r>
            <a:r>
              <a:rPr dirty="0" sz="1100" spc="-10">
                <a:latin typeface="Calibri"/>
                <a:cs typeface="Calibri"/>
              </a:rPr>
              <a:t>índice.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10"/>
              </a:spcBef>
            </a:pPr>
            <a:endParaRPr sz="1100">
              <a:latin typeface="Calibri"/>
              <a:cs typeface="Calibri"/>
            </a:endParaRPr>
          </a:p>
          <a:p>
            <a:pPr algn="just" marL="12700">
              <a:lnSpc>
                <a:spcPct val="100000"/>
              </a:lnSpc>
            </a:pPr>
            <a:r>
              <a:rPr dirty="0" sz="1400" b="1">
                <a:latin typeface="Calibri"/>
                <a:cs typeface="Calibri"/>
              </a:rPr>
              <a:t>N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–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Reduzir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o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tempo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médio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tramitação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dos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recursos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revistas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pendentes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895349" y="5915024"/>
          <a:ext cx="8991600" cy="11487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09700"/>
                <a:gridCol w="1543050"/>
                <a:gridCol w="1695450"/>
                <a:gridCol w="1419225"/>
                <a:gridCol w="1419225"/>
                <a:gridCol w="1419225"/>
              </a:tblGrid>
              <a:tr h="199390">
                <a:tc gridSpan="6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TRT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5D6A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Linha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Base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Dez/2020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Resultado</a:t>
                      </a:r>
                      <a:r>
                        <a:rPr dirty="0" sz="1100" spc="-5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2021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167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15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dias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152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120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126,67%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Linha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Base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Dez/2021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Resultado</a:t>
                      </a:r>
                      <a:r>
                        <a:rPr dirty="0" sz="1100" spc="-5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2022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120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15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dias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105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74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141,89%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Linha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Base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Dez/2022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Resultado</a:t>
                      </a:r>
                      <a:r>
                        <a:rPr dirty="0" sz="1100" spc="-5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2023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</a:tr>
            </a:tbl>
          </a:graphicData>
        </a:graphic>
      </p:graphicFrame>
      <p:pic>
        <p:nvPicPr>
          <p:cNvPr id="8" name="object 8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05229" y="198120"/>
            <a:ext cx="1343024" cy="485775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685095" y="343315"/>
            <a:ext cx="315087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SECRETARIA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DE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GOVERNANÇA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E</a:t>
            </a:r>
            <a:r>
              <a:rPr dirty="0" sz="1100" spc="-5" b="1" i="1">
                <a:solidFill>
                  <a:srgbClr val="0A5394"/>
                </a:solidFill>
                <a:latin typeface="Calibri"/>
                <a:cs typeface="Calibri"/>
              </a:rPr>
              <a:t> </a:t>
            </a:r>
            <a:r>
              <a:rPr dirty="0" sz="1100" spc="-25" b="1" i="1">
                <a:solidFill>
                  <a:srgbClr val="0A5394"/>
                </a:solidFill>
                <a:latin typeface="Calibri"/>
                <a:cs typeface="Calibri"/>
              </a:rPr>
              <a:t>GESTÃO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ESTRATÉGIC</a:t>
            </a:r>
            <a:r>
              <a:rPr dirty="0" sz="1000" spc="-10" b="1" i="1">
                <a:solidFill>
                  <a:srgbClr val="0A5394"/>
                </a:solidFill>
                <a:latin typeface="Calibri"/>
                <a:cs typeface="Calibri"/>
              </a:rPr>
              <a:t>A</a:t>
            </a:r>
            <a:endParaRPr sz="1000">
              <a:latin typeface="Calibri"/>
              <a:cs typeface="Calibri"/>
            </a:endParaRP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895349" y="1019175"/>
          <a:ext cx="8991600" cy="9829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09700"/>
                <a:gridCol w="1543050"/>
                <a:gridCol w="1695450"/>
                <a:gridCol w="1419225"/>
                <a:gridCol w="1419225"/>
                <a:gridCol w="1419225"/>
              </a:tblGrid>
              <a:tr h="194945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74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5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dias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69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75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92%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Linha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Base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Dez/2023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Resultado</a:t>
                      </a:r>
                      <a:r>
                        <a:rPr dirty="0" sz="1100" spc="-5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2024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69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2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dias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69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74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90,54%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Linha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Base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Dez/2024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Resultado</a:t>
                      </a:r>
                      <a:r>
                        <a:rPr dirty="0" sz="1100" spc="-5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2025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74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2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dias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72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87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82,76%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4" name="object 4" descr=""/>
          <p:cNvSpPr txBox="1"/>
          <p:nvPr/>
        </p:nvSpPr>
        <p:spPr>
          <a:xfrm>
            <a:off x="887729" y="2004088"/>
            <a:ext cx="8916035" cy="12147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855710" algn="l"/>
              </a:tabLst>
            </a:pPr>
            <a:r>
              <a:rPr dirty="0" u="heavy" sz="1100" spc="-1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Análise</a:t>
            </a:r>
            <a:r>
              <a:rPr dirty="0" u="heavy" sz="110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	</a:t>
            </a:r>
            <a:endParaRPr sz="1100">
              <a:latin typeface="Calibri"/>
              <a:cs typeface="Calibri"/>
            </a:endParaRPr>
          </a:p>
          <a:p>
            <a:pPr algn="just" marL="12700" marR="5080">
              <a:lnSpc>
                <a:spcPct val="109800"/>
              </a:lnSpc>
              <a:spcBef>
                <a:spcPts val="800"/>
              </a:spcBef>
            </a:pP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nova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estabelecida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pelo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TRT4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para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2021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previa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redução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15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dias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tempo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médio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tramitação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recursos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revistas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pendentes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de </a:t>
            </a:r>
            <a:r>
              <a:rPr dirty="0" sz="1100">
                <a:latin typeface="Calibri"/>
                <a:cs typeface="Calibri"/>
              </a:rPr>
              <a:t>julgamento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relação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dez/2020,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quando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total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era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167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dias.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foi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atingida,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reduzindo-</a:t>
            </a:r>
            <a:r>
              <a:rPr dirty="0" sz="1100">
                <a:latin typeface="Calibri"/>
                <a:cs typeface="Calibri"/>
              </a:rPr>
              <a:t>se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para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120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dias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tempo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médio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tramitação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dos </a:t>
            </a:r>
            <a:r>
              <a:rPr dirty="0" sz="1100">
                <a:latin typeface="Calibri"/>
                <a:cs typeface="Calibri"/>
              </a:rPr>
              <a:t>recursos.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Para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2022,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decisão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foi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manter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redução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15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dias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resultado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foi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muito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superior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esperado,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alcançando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tempo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médio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74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dias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final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de </a:t>
            </a:r>
            <a:r>
              <a:rPr dirty="0" sz="1100">
                <a:latin typeface="Calibri"/>
                <a:cs typeface="Calibri"/>
              </a:rPr>
              <a:t>2022.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2023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não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foi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atingida,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pois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não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houve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redução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número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dias,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sim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um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aumento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relação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dezembro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2022.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20">
                <a:latin typeface="Calibri"/>
                <a:cs typeface="Calibri"/>
              </a:rPr>
              <a:t>meta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2024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2025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não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foi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alcançada.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887729" y="3629462"/>
            <a:ext cx="692658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latin typeface="Calibri"/>
                <a:cs typeface="Calibri"/>
              </a:rPr>
              <a:t>O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–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Reduzir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o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tempo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médio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tramitação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dos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processos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pendentes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julgamento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no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2º</a:t>
            </a:r>
            <a:r>
              <a:rPr dirty="0" sz="1400" spc="-20" b="1">
                <a:latin typeface="Calibri"/>
                <a:cs typeface="Calibri"/>
              </a:rPr>
              <a:t> Grau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895349" y="4048124"/>
          <a:ext cx="8991600" cy="13957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09700"/>
                <a:gridCol w="1543050"/>
                <a:gridCol w="1695450"/>
                <a:gridCol w="1419225"/>
                <a:gridCol w="1419225"/>
                <a:gridCol w="1419225"/>
              </a:tblGrid>
              <a:tr h="199390">
                <a:tc gridSpan="6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TRT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5D6A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Linha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Base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Dez/2022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Resultado</a:t>
                      </a:r>
                      <a:r>
                        <a:rPr dirty="0" sz="1100" spc="-5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2023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114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1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dia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113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101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111,88%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Linha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Base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Dez/2023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Resultado</a:t>
                      </a:r>
                      <a:r>
                        <a:rPr dirty="0" sz="1100" spc="-5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2024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101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2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dias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99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95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104,21%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Linha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Base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Dez/2024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Resultado</a:t>
                      </a:r>
                      <a:r>
                        <a:rPr dirty="0" sz="1100" spc="-5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2025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95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2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dias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93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88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105,68%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</a:tbl>
          </a:graphicData>
        </a:graphic>
      </p:graphicFrame>
      <p:sp>
        <p:nvSpPr>
          <p:cNvPr id="7" name="object 7" descr=""/>
          <p:cNvSpPr txBox="1"/>
          <p:nvPr/>
        </p:nvSpPr>
        <p:spPr>
          <a:xfrm>
            <a:off x="887729" y="5441803"/>
            <a:ext cx="8916670" cy="13944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855710" algn="l"/>
              </a:tabLst>
            </a:pPr>
            <a:r>
              <a:rPr dirty="0" u="heavy" sz="1100" spc="-1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Análise</a:t>
            </a:r>
            <a:r>
              <a:rPr dirty="0" u="heavy" sz="110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	</a:t>
            </a:r>
            <a:endParaRPr sz="1100">
              <a:latin typeface="Calibri"/>
              <a:cs typeface="Calibri"/>
            </a:endParaRPr>
          </a:p>
          <a:p>
            <a:pPr algn="just" marL="12700" marR="5080">
              <a:lnSpc>
                <a:spcPct val="109800"/>
              </a:lnSpc>
              <a:spcBef>
                <a:spcPts val="800"/>
              </a:spcBef>
            </a:pP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nova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estabelecida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pelo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TRT4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para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2023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previa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redução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tempo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médio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tramitação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processos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pendentes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julgamento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2º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Grau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relação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dez/2022,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quando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total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era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114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dias.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foi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atingida,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reduzindo-</a:t>
            </a:r>
            <a:r>
              <a:rPr dirty="0" sz="1100">
                <a:latin typeface="Calibri"/>
                <a:cs typeface="Calibri"/>
              </a:rPr>
              <a:t>se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101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dias.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2024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foi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atingida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redução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6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dias.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tribunal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conseguiu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reduzir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7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dias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tempo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médio,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atingindo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proposta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2025.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100">
              <a:latin typeface="Calibri"/>
              <a:cs typeface="Calibri"/>
            </a:endParaRPr>
          </a:p>
          <a:p>
            <a:pPr algn="just" marL="12700">
              <a:lnSpc>
                <a:spcPct val="100000"/>
              </a:lnSpc>
              <a:spcBef>
                <a:spcPts val="5"/>
              </a:spcBef>
            </a:pPr>
            <a:r>
              <a:rPr dirty="0" sz="1400" b="1">
                <a:latin typeface="Calibri"/>
                <a:cs typeface="Calibri"/>
              </a:rPr>
              <a:t>P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–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Realizar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exames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periódicos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saúde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em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magistrados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e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servidores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(CSJT)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05229" y="198120"/>
            <a:ext cx="1343024" cy="485775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685095" y="343315"/>
            <a:ext cx="315087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SECRETARIA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DE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GOVERNANÇA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E</a:t>
            </a:r>
            <a:r>
              <a:rPr dirty="0" sz="1100" spc="-5" b="1" i="1">
                <a:solidFill>
                  <a:srgbClr val="0A5394"/>
                </a:solidFill>
                <a:latin typeface="Calibri"/>
                <a:cs typeface="Calibri"/>
              </a:rPr>
              <a:t> </a:t>
            </a:r>
            <a:r>
              <a:rPr dirty="0" sz="1100" spc="-25" b="1" i="1">
                <a:solidFill>
                  <a:srgbClr val="0A5394"/>
                </a:solidFill>
                <a:latin typeface="Calibri"/>
                <a:cs typeface="Calibri"/>
              </a:rPr>
              <a:t>GESTÃO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ESTRATÉGIC</a:t>
            </a:r>
            <a:r>
              <a:rPr dirty="0" sz="1000" spc="-10" b="1" i="1">
                <a:solidFill>
                  <a:srgbClr val="0A5394"/>
                </a:solidFill>
                <a:latin typeface="Calibri"/>
                <a:cs typeface="Calibri"/>
              </a:rPr>
              <a:t>A</a:t>
            </a:r>
            <a:endParaRPr sz="1000">
              <a:latin typeface="Calibri"/>
              <a:cs typeface="Calibri"/>
            </a:endParaRP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895349" y="1019175"/>
          <a:ext cx="8977630" cy="14008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76375"/>
                <a:gridCol w="1476375"/>
                <a:gridCol w="1476375"/>
                <a:gridCol w="1476375"/>
                <a:gridCol w="2985770"/>
              </a:tblGrid>
              <a:tr h="204470">
                <a:tc gridSpan="4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TRT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5D6A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50%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sp>
        <p:nvSpPr>
          <p:cNvPr id="4" name="object 4" descr=""/>
          <p:cNvSpPr txBox="1"/>
          <p:nvPr/>
        </p:nvSpPr>
        <p:spPr>
          <a:xfrm>
            <a:off x="887729" y="2423188"/>
            <a:ext cx="8916670" cy="1951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855710" algn="l"/>
              </a:tabLst>
            </a:pPr>
            <a:r>
              <a:rPr dirty="0" u="heavy" sz="1100" spc="-1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Análise</a:t>
            </a:r>
            <a:r>
              <a:rPr dirty="0" u="heavy" sz="110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	</a:t>
            </a:r>
            <a:endParaRPr sz="1100">
              <a:latin typeface="Calibri"/>
              <a:cs typeface="Calibri"/>
            </a:endParaRPr>
          </a:p>
          <a:p>
            <a:pPr algn="just" marL="12700" marR="5080">
              <a:lnSpc>
                <a:spcPct val="109800"/>
              </a:lnSpc>
              <a:spcBef>
                <a:spcPts val="800"/>
              </a:spcBef>
            </a:pP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2021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foi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atingida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por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meio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ações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CIDs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“F”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20">
                <a:latin typeface="Calibri"/>
                <a:cs typeface="Calibri"/>
              </a:rPr>
              <a:t>“M”. </a:t>
            </a:r>
            <a:r>
              <a:rPr dirty="0" sz="1100">
                <a:latin typeface="Calibri"/>
                <a:cs typeface="Calibri"/>
              </a:rPr>
              <a:t>Devido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às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restrições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Covid-</a:t>
            </a:r>
            <a:r>
              <a:rPr dirty="0" sz="1100">
                <a:latin typeface="Calibri"/>
                <a:cs typeface="Calibri"/>
              </a:rPr>
              <a:t>19,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seria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considerada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cumprida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se,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até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final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de </a:t>
            </a:r>
            <a:r>
              <a:rPr dirty="0" sz="1100">
                <a:latin typeface="Calibri"/>
                <a:cs typeface="Calibri"/>
              </a:rPr>
              <a:t>cada</a:t>
            </a:r>
            <a:r>
              <a:rPr dirty="0" sz="1100" spc="2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ano,</a:t>
            </a:r>
            <a:r>
              <a:rPr dirty="0" sz="1100" spc="2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2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tribunal</a:t>
            </a:r>
            <a:r>
              <a:rPr dirty="0" sz="1100" spc="2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houvesse</a:t>
            </a:r>
            <a:r>
              <a:rPr dirty="0" sz="1100" spc="2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promovido</a:t>
            </a:r>
            <a:r>
              <a:rPr dirty="0" sz="1100" spc="2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pelo</a:t>
            </a:r>
            <a:r>
              <a:rPr dirty="0" sz="1100" spc="2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menos</a:t>
            </a:r>
            <a:r>
              <a:rPr dirty="0" sz="1100" spc="2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uma</a:t>
            </a:r>
            <a:r>
              <a:rPr dirty="0" sz="1100" spc="2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ação</a:t>
            </a:r>
            <a:r>
              <a:rPr dirty="0" sz="1100" spc="2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visando</a:t>
            </a:r>
            <a:r>
              <a:rPr dirty="0" sz="1100" spc="2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reduzir</a:t>
            </a:r>
            <a:r>
              <a:rPr dirty="0" sz="1100" spc="2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2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incidência</a:t>
            </a:r>
            <a:r>
              <a:rPr dirty="0" sz="1100" spc="2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2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casos</a:t>
            </a:r>
            <a:r>
              <a:rPr dirty="0" sz="1100" spc="2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2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uma</a:t>
            </a:r>
            <a:r>
              <a:rPr dirty="0" sz="1100" spc="2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das</a:t>
            </a:r>
            <a:r>
              <a:rPr dirty="0" sz="1100" spc="2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cinco</a:t>
            </a:r>
            <a:r>
              <a:rPr dirty="0" sz="1100" spc="2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doenças</a:t>
            </a:r>
            <a:r>
              <a:rPr dirty="0" sz="1100" spc="2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mais</a:t>
            </a:r>
            <a:r>
              <a:rPr dirty="0" sz="1100" spc="2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frequentes </a:t>
            </a:r>
            <a:r>
              <a:rPr dirty="0" sz="1100">
                <a:latin typeface="Calibri"/>
                <a:cs typeface="Calibri"/>
              </a:rPr>
              <a:t>constatadas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nos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exames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periódicos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saúde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ou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uma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das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cinco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maiores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causas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absenteísmo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ano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anterior.</a:t>
            </a:r>
            <a:r>
              <a:rPr dirty="0" sz="1100" spc="434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2022,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foram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realizadas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6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ações </a:t>
            </a:r>
            <a:r>
              <a:rPr dirty="0" sz="1100">
                <a:latin typeface="Calibri"/>
                <a:cs typeface="Calibri"/>
              </a:rPr>
              <a:t>visando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reduzir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incidência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casos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uma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cinco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doenças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mais</a:t>
            </a:r>
            <a:r>
              <a:rPr dirty="0" sz="1100" spc="-10">
                <a:latin typeface="Calibri"/>
                <a:cs typeface="Calibri"/>
              </a:rPr>
              <a:t> frequentes.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entanto, </a:t>
            </a:r>
            <a:r>
              <a:rPr dirty="0" sz="1100">
                <a:latin typeface="Calibri"/>
                <a:cs typeface="Calibri"/>
              </a:rPr>
              <a:t>não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foram </a:t>
            </a:r>
            <a:r>
              <a:rPr dirty="0" sz="1100">
                <a:latin typeface="Calibri"/>
                <a:cs typeface="Calibri"/>
              </a:rPr>
              <a:t>realizados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exames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periódicos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saúde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(EPS),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que </a:t>
            </a:r>
            <a:r>
              <a:rPr dirty="0" sz="1100">
                <a:latin typeface="Calibri"/>
                <a:cs typeface="Calibri"/>
              </a:rPr>
              <a:t>estão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processo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licitatório.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Portanto,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não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foi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cumprida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2022.</a:t>
            </a:r>
            <a:r>
              <a:rPr dirty="0" sz="1100" spc="28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2023,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ações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foram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realizadas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exames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periódicos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iniciaram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mês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de </a:t>
            </a:r>
            <a:r>
              <a:rPr dirty="0" sz="1100">
                <a:latin typeface="Calibri"/>
                <a:cs typeface="Calibri"/>
              </a:rPr>
              <a:t>setembro.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final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ano,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foi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cumprida,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percentual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de,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respectivamente,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20,14%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dos(as)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magistrados(as)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16,94%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dos(as)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servidores(as)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que </a:t>
            </a:r>
            <a:r>
              <a:rPr dirty="0" sz="1100">
                <a:latin typeface="Calibri"/>
                <a:cs typeface="Calibri"/>
              </a:rPr>
              <a:t>realizaram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os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Exames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Periódicos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Saúde.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2024,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as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ações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referentes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à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promoção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saúde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magistrados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servidores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foram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realizadas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os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exames </a:t>
            </a:r>
            <a:r>
              <a:rPr dirty="0" sz="1100">
                <a:latin typeface="Calibri"/>
                <a:cs typeface="Calibri"/>
              </a:rPr>
              <a:t>periódicos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alcançaram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50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magistrados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(17,01%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total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magistrados)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762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servidores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(23,70%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total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dos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servidores</a:t>
            </a:r>
            <a:r>
              <a:rPr dirty="0" sz="1000">
                <a:latin typeface="Arial MT"/>
                <a:cs typeface="Arial MT"/>
              </a:rPr>
              <a:t>)</a:t>
            </a:r>
            <a:r>
              <a:rPr dirty="0" sz="1100">
                <a:latin typeface="Calibri"/>
                <a:cs typeface="Calibri"/>
              </a:rPr>
              <a:t>.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2025,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foi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cumprida, </a:t>
            </a:r>
            <a:r>
              <a:rPr dirty="0" sz="1100">
                <a:latin typeface="Calibri"/>
                <a:cs typeface="Calibri"/>
              </a:rPr>
              <a:t>com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desenvolvimento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ações,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realização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exames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periódicos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participação</a:t>
            </a:r>
            <a:r>
              <a:rPr dirty="0" sz="1100" spc="229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magistrados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servidores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ações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qualidade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0">
                <a:latin typeface="Calibri"/>
                <a:cs typeface="Calibri"/>
              </a:rPr>
              <a:t> vida.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887729" y="4801603"/>
            <a:ext cx="8486775" cy="5302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latin typeface="Calibri"/>
                <a:cs typeface="Calibri"/>
              </a:rPr>
              <a:t>Q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–</a:t>
            </a:r>
            <a:r>
              <a:rPr dirty="0" sz="1400" spc="27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Índice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Desempenho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do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Trabalho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Decente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-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IDTD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(CSJT)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1100">
                <a:latin typeface="Calibri"/>
                <a:cs typeface="Calibri"/>
              </a:rPr>
              <a:t>Avalia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nível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aderência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dos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20">
                <a:latin typeface="Calibri"/>
                <a:cs typeface="Calibri"/>
              </a:rPr>
              <a:t>TRTs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nos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Programas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Combate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trabalho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infantil,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Trabalho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Seguro,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Enfrentamento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trabalho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escravo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Equidade.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895349" y="5438774"/>
          <a:ext cx="5991225" cy="7975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76375"/>
                <a:gridCol w="1476375"/>
                <a:gridCol w="1476375"/>
                <a:gridCol w="1476375"/>
              </a:tblGrid>
              <a:tr h="199390">
                <a:tc gridSpan="4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TRT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5D6A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66,75%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7" name="object 7" descr=""/>
          <p:cNvSpPr txBox="1"/>
          <p:nvPr/>
        </p:nvSpPr>
        <p:spPr>
          <a:xfrm>
            <a:off x="887729" y="6234124"/>
            <a:ext cx="8869045" cy="662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855710" algn="l"/>
              </a:tabLst>
            </a:pPr>
            <a:r>
              <a:rPr dirty="0" u="heavy" sz="1100" spc="-1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Análise</a:t>
            </a:r>
            <a:r>
              <a:rPr dirty="0" u="heavy" sz="110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	</a:t>
            </a:r>
            <a:endParaRPr sz="1100">
              <a:latin typeface="Calibri"/>
              <a:cs typeface="Calibri"/>
            </a:endParaRPr>
          </a:p>
          <a:p>
            <a:pPr marL="12700" marR="29845">
              <a:lnSpc>
                <a:spcPct val="109900"/>
              </a:lnSpc>
              <a:spcBef>
                <a:spcPts val="795"/>
              </a:spcBef>
            </a:pP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2024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foi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atingida.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2025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tribunal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não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alcança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mínimo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participação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necessária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nas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capacitações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propostas,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ficando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índice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abaixo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de </a:t>
            </a:r>
            <a:r>
              <a:rPr dirty="0" sz="1100" spc="-10">
                <a:latin typeface="Calibri"/>
                <a:cs typeface="Calibri"/>
              </a:rPr>
              <a:t>100%.</a:t>
            </a:r>
            <a:endParaRPr sz="1100">
              <a:latin typeface="Calibri"/>
              <a:cs typeface="Calibri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05229" y="198120"/>
            <a:ext cx="1343024" cy="485775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904874" y="1023937"/>
            <a:ext cx="8886825" cy="0"/>
          </a:xfrm>
          <a:custGeom>
            <a:avLst/>
            <a:gdLst/>
            <a:ahLst/>
            <a:cxnLst/>
            <a:rect l="l" t="t" r="r" b="b"/>
            <a:pathLst>
              <a:path w="8886825" h="0">
                <a:moveTo>
                  <a:pt x="0" y="0"/>
                </a:moveTo>
                <a:lnTo>
                  <a:pt x="8886824" y="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4685095" y="343315"/>
            <a:ext cx="315087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SECRETARIA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DE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GOVERNANÇA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E</a:t>
            </a:r>
            <a:r>
              <a:rPr dirty="0" sz="1100" spc="-5" b="1" i="1">
                <a:solidFill>
                  <a:srgbClr val="0A5394"/>
                </a:solidFill>
                <a:latin typeface="Calibri"/>
                <a:cs typeface="Calibri"/>
              </a:rPr>
              <a:t> </a:t>
            </a:r>
            <a:r>
              <a:rPr dirty="0" sz="1100" spc="-25" b="1" i="1">
                <a:solidFill>
                  <a:srgbClr val="0A5394"/>
                </a:solidFill>
                <a:latin typeface="Calibri"/>
                <a:cs typeface="Calibri"/>
              </a:rPr>
              <a:t>GESTÃO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ESTRATÉGIC</a:t>
            </a:r>
            <a:r>
              <a:rPr dirty="0" sz="1000" spc="-10" b="1" i="1">
                <a:solidFill>
                  <a:srgbClr val="0A5394"/>
                </a:solidFill>
                <a:latin typeface="Calibri"/>
                <a:cs typeface="Calibri"/>
              </a:rPr>
              <a:t>A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887729" y="1348376"/>
            <a:ext cx="8788400" cy="5302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latin typeface="Calibri"/>
                <a:cs typeface="Calibri"/>
              </a:rPr>
              <a:t>R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–Índice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efetividade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da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prevenção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e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do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enfrentamento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da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violência,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do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assédio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e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da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discriminação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-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IEPEVAD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(CSJT)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1100">
                <a:latin typeface="Calibri"/>
                <a:cs typeface="Calibri"/>
              </a:rPr>
              <a:t>Mede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maturidade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institucional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relação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à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Política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0">
                <a:latin typeface="Calibri"/>
                <a:cs typeface="Calibri"/>
              </a:rPr>
              <a:t> Prevenção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10">
                <a:latin typeface="Calibri"/>
                <a:cs typeface="Calibri"/>
              </a:rPr>
              <a:t> Enfrentamento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Violência,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Assédio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10">
                <a:latin typeface="Calibri"/>
                <a:cs typeface="Calibri"/>
              </a:rPr>
              <a:t> Discriminação.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5" name="object 5" descr=""/>
          <p:cNvGraphicFramePr>
            <a:graphicFrameLocks noGrp="1"/>
          </p:cNvGraphicFramePr>
          <p:nvPr/>
        </p:nvGraphicFramePr>
        <p:xfrm>
          <a:off x="895349" y="1981199"/>
          <a:ext cx="5991225" cy="7975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76375"/>
                <a:gridCol w="1476375"/>
                <a:gridCol w="1476375"/>
                <a:gridCol w="1476375"/>
              </a:tblGrid>
              <a:tr h="199390">
                <a:tc gridSpan="4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TRT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5D6A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41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pontos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41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pontos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18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pontos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18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pontos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</a:tbl>
          </a:graphicData>
        </a:graphic>
      </p:graphicFrame>
      <p:sp>
        <p:nvSpPr>
          <p:cNvPr id="6" name="object 6" descr=""/>
          <p:cNvSpPr txBox="1"/>
          <p:nvPr/>
        </p:nvSpPr>
        <p:spPr>
          <a:xfrm>
            <a:off x="887729" y="2780897"/>
            <a:ext cx="8869045" cy="662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855710" algn="l"/>
              </a:tabLst>
            </a:pPr>
            <a:r>
              <a:rPr dirty="0" u="heavy" sz="1100" spc="-1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Análise</a:t>
            </a:r>
            <a:r>
              <a:rPr dirty="0" u="heavy" sz="110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	</a:t>
            </a:r>
            <a:endParaRPr sz="1100">
              <a:latin typeface="Calibri"/>
              <a:cs typeface="Calibri"/>
            </a:endParaRPr>
          </a:p>
          <a:p>
            <a:pPr marL="12700" marR="10160">
              <a:lnSpc>
                <a:spcPct val="109900"/>
              </a:lnSpc>
              <a:spcBef>
                <a:spcPts val="795"/>
              </a:spcBef>
            </a:pP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2024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era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alcançar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41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pontos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avaliação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Prevenção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Enfrentamento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Violência,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Assédio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20">
                <a:latin typeface="Calibri"/>
                <a:cs typeface="Calibri"/>
              </a:rPr>
              <a:t>Todas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Formas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Discriminação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os </a:t>
            </a:r>
            <a:r>
              <a:rPr dirty="0" sz="1100">
                <a:latin typeface="Calibri"/>
                <a:cs typeface="Calibri"/>
              </a:rPr>
              <a:t>itens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D1.1,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D1.2,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D1.3,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D2.1,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D3.1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D3.2,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até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dezembro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2024.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foi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atingida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2024.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2025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foi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alcançada.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887729" y="3871367"/>
            <a:ext cx="5751195" cy="5302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latin typeface="Calibri"/>
                <a:cs typeface="Calibri"/>
              </a:rPr>
              <a:t>S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–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Índice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cumprimento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da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Lei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Complementar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nº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200/2023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-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ICLC200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(CSJT)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1100">
                <a:latin typeface="Calibri"/>
                <a:cs typeface="Calibri"/>
              </a:rPr>
              <a:t>Acompanha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limite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pagamentos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determinado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pela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LC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nº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200/2023.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895349" y="4505324"/>
          <a:ext cx="5991225" cy="7975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76375"/>
                <a:gridCol w="1476375"/>
                <a:gridCol w="1476375"/>
                <a:gridCol w="1476375"/>
              </a:tblGrid>
              <a:tr h="199390">
                <a:tc gridSpan="4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TRT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5D6A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102,80%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100,55%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até</a:t>
                      </a:r>
                      <a:r>
                        <a:rPr dirty="0" sz="11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100%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9" name="object 9" descr=""/>
          <p:cNvSpPr txBox="1"/>
          <p:nvPr/>
        </p:nvSpPr>
        <p:spPr>
          <a:xfrm>
            <a:off x="887729" y="5303887"/>
            <a:ext cx="8871585" cy="662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855710" algn="l"/>
              </a:tabLst>
            </a:pPr>
            <a:r>
              <a:rPr dirty="0" u="heavy" sz="1100" spc="-1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Análise</a:t>
            </a:r>
            <a:r>
              <a:rPr dirty="0" u="heavy" sz="110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	</a:t>
            </a:r>
            <a:endParaRPr sz="1100">
              <a:latin typeface="Calibri"/>
              <a:cs typeface="Calibri"/>
            </a:endParaRPr>
          </a:p>
          <a:p>
            <a:pPr marL="12700" marR="5080">
              <a:lnSpc>
                <a:spcPct val="109900"/>
              </a:lnSpc>
              <a:spcBef>
                <a:spcPts val="795"/>
              </a:spcBef>
            </a:pP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2024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era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pagar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até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limite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100%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despesas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primárias,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inclusive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seus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restos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20">
                <a:latin typeface="Calibri"/>
                <a:cs typeface="Calibri"/>
              </a:rPr>
              <a:t> pagar,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final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exercício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financeiro.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não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foi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atingida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2024.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2025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não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foi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atingida.</a:t>
            </a:r>
            <a:endParaRPr sz="1100">
              <a:latin typeface="Calibri"/>
              <a:cs typeface="Calibri"/>
            </a:endParaRPr>
          </a:p>
        </p:txBody>
      </p:sp>
      <p:pic>
        <p:nvPicPr>
          <p:cNvPr id="10" name="object 10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05229" y="198120"/>
            <a:ext cx="1343024" cy="485775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904874" y="1023937"/>
            <a:ext cx="8886825" cy="0"/>
          </a:xfrm>
          <a:custGeom>
            <a:avLst/>
            <a:gdLst/>
            <a:ahLst/>
            <a:cxnLst/>
            <a:rect l="l" t="t" r="r" b="b"/>
            <a:pathLst>
              <a:path w="8886825" h="0">
                <a:moveTo>
                  <a:pt x="0" y="0"/>
                </a:moveTo>
                <a:lnTo>
                  <a:pt x="8886824" y="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4685095" y="343315"/>
            <a:ext cx="315087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SECRETARIA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DE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GOVERNANÇA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E</a:t>
            </a:r>
            <a:r>
              <a:rPr dirty="0" sz="1100" spc="-5" b="1" i="1">
                <a:solidFill>
                  <a:srgbClr val="0A5394"/>
                </a:solidFill>
                <a:latin typeface="Calibri"/>
                <a:cs typeface="Calibri"/>
              </a:rPr>
              <a:t> </a:t>
            </a:r>
            <a:r>
              <a:rPr dirty="0" sz="1100" spc="-25" b="1" i="1">
                <a:solidFill>
                  <a:srgbClr val="0A5394"/>
                </a:solidFill>
                <a:latin typeface="Calibri"/>
                <a:cs typeface="Calibri"/>
              </a:rPr>
              <a:t>GESTÃO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ESTRATÉGIC</a:t>
            </a:r>
            <a:r>
              <a:rPr dirty="0" sz="1000" spc="-10" b="1" i="1">
                <a:solidFill>
                  <a:srgbClr val="0A5394"/>
                </a:solidFill>
                <a:latin typeface="Calibri"/>
                <a:cs typeface="Calibri"/>
              </a:rPr>
              <a:t>A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887729" y="1012372"/>
            <a:ext cx="6602095" cy="5302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latin typeface="Calibri"/>
                <a:cs typeface="Calibri"/>
              </a:rPr>
              <a:t>T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–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Índice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aderência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do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planejamento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da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execução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orçamentária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-</a:t>
            </a:r>
            <a:r>
              <a:rPr dirty="0" sz="1400" spc="-1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IAPEX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(CSJT)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1100">
                <a:latin typeface="Calibri"/>
                <a:cs typeface="Calibri"/>
              </a:rPr>
              <a:t>Acompanha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aderência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planejamento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orçamentário </a:t>
            </a:r>
            <a:r>
              <a:rPr dirty="0" sz="1100">
                <a:latin typeface="Calibri"/>
                <a:cs typeface="Calibri"/>
              </a:rPr>
              <a:t>feito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início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pelas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unidades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Justiça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10">
                <a:latin typeface="Calibri"/>
                <a:cs typeface="Calibri"/>
              </a:rPr>
              <a:t> Trabalho.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5" name="object 5" descr=""/>
          <p:cNvGraphicFramePr>
            <a:graphicFrameLocks noGrp="1"/>
          </p:cNvGraphicFramePr>
          <p:nvPr/>
        </p:nvGraphicFramePr>
        <p:xfrm>
          <a:off x="895349" y="1647825"/>
          <a:ext cx="5991225" cy="7975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76375"/>
                <a:gridCol w="1476375"/>
                <a:gridCol w="1476375"/>
                <a:gridCol w="1476375"/>
              </a:tblGrid>
              <a:tr h="199390">
                <a:tc gridSpan="4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TRT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5D6A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91,40%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90,33%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6" name="object 6" descr=""/>
          <p:cNvSpPr txBox="1"/>
          <p:nvPr/>
        </p:nvSpPr>
        <p:spPr>
          <a:xfrm>
            <a:off x="887729" y="2444892"/>
            <a:ext cx="8869045" cy="662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855710" algn="l"/>
              </a:tabLst>
            </a:pPr>
            <a:r>
              <a:rPr dirty="0" u="heavy" sz="1100" spc="-1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Análise</a:t>
            </a:r>
            <a:r>
              <a:rPr dirty="0" u="heavy" sz="110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	</a:t>
            </a:r>
            <a:endParaRPr sz="1100">
              <a:latin typeface="Calibri"/>
              <a:cs typeface="Calibri"/>
            </a:endParaRPr>
          </a:p>
          <a:p>
            <a:pPr marL="12700" marR="205740">
              <a:lnSpc>
                <a:spcPct val="109900"/>
              </a:lnSpc>
              <a:spcBef>
                <a:spcPts val="795"/>
              </a:spcBef>
            </a:pP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2024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era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atingir, respectivamente,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85%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65%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aderência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ao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planejamento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execução orçamentária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GND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3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GND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4.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não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foi </a:t>
            </a:r>
            <a:r>
              <a:rPr dirty="0" sz="1100">
                <a:latin typeface="Calibri"/>
                <a:cs typeface="Calibri"/>
              </a:rPr>
              <a:t>atingida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2024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20">
                <a:latin typeface="Calibri"/>
                <a:cs typeface="Calibri"/>
              </a:rPr>
              <a:t>2025.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887729" y="3535363"/>
            <a:ext cx="7277100" cy="5302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latin typeface="Calibri"/>
                <a:cs typeface="Calibri"/>
              </a:rPr>
              <a:t>U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–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Índice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aderência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do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planejamento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da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execução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orçamentária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projetos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-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IAPEP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(CSJT)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1100">
                <a:latin typeface="Calibri"/>
                <a:cs typeface="Calibri"/>
              </a:rPr>
              <a:t>Acompanha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aderência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planejamento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orçamentário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projetos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feito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início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pelas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unidades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Justiça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Trabalho.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895349" y="4171949"/>
          <a:ext cx="5991225" cy="7975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76375"/>
                <a:gridCol w="1476375"/>
                <a:gridCol w="1476375"/>
                <a:gridCol w="1476375"/>
              </a:tblGrid>
              <a:tr h="199390">
                <a:tc gridSpan="4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TRT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5D6A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0,61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9" name="object 9" descr=""/>
          <p:cNvSpPr txBox="1"/>
          <p:nvPr/>
        </p:nvSpPr>
        <p:spPr>
          <a:xfrm>
            <a:off x="887729" y="4967883"/>
            <a:ext cx="8869045" cy="662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855710" algn="l"/>
              </a:tabLst>
            </a:pPr>
            <a:r>
              <a:rPr dirty="0" u="heavy" sz="1100" spc="-1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Análise</a:t>
            </a:r>
            <a:r>
              <a:rPr dirty="0" u="heavy" sz="110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	</a:t>
            </a:r>
            <a:endParaRPr sz="1100">
              <a:latin typeface="Calibri"/>
              <a:cs typeface="Calibri"/>
            </a:endParaRPr>
          </a:p>
          <a:p>
            <a:pPr marL="12700" marR="108585">
              <a:lnSpc>
                <a:spcPct val="109900"/>
              </a:lnSpc>
              <a:spcBef>
                <a:spcPts val="795"/>
              </a:spcBef>
            </a:pP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2024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era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atingir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50%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e,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2025,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65%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aderência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planejamento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execução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orçamentária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projetos.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não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foi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atingida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2024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50">
                <a:latin typeface="Calibri"/>
                <a:cs typeface="Calibri"/>
              </a:rPr>
              <a:t>e</a:t>
            </a:r>
            <a:r>
              <a:rPr dirty="0" sz="1100">
                <a:latin typeface="Calibri"/>
                <a:cs typeface="Calibri"/>
              </a:rPr>
              <a:t> em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2025.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887729" y="6058353"/>
            <a:ext cx="6029325" cy="5302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latin typeface="Calibri"/>
                <a:cs typeface="Calibri"/>
              </a:rPr>
              <a:t>V-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Índice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Satisfação</a:t>
            </a:r>
            <a:r>
              <a:rPr dirty="0" sz="1400" spc="-3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-</a:t>
            </a:r>
            <a:r>
              <a:rPr dirty="0" sz="1300" spc="-2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IS</a:t>
            </a:r>
            <a:r>
              <a:rPr dirty="0" sz="1300" spc="-20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(CSJT)</a:t>
            </a:r>
            <a:endParaRPr sz="13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1100">
                <a:latin typeface="Calibri"/>
                <a:cs typeface="Calibri"/>
              </a:rPr>
              <a:t>Acompanha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nível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satisfação </a:t>
            </a:r>
            <a:r>
              <a:rPr dirty="0" sz="1100">
                <a:latin typeface="Calibri"/>
                <a:cs typeface="Calibri"/>
              </a:rPr>
              <a:t>com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serviços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carta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serviços.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indicador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aguarda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definição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CSJT.</a:t>
            </a:r>
            <a:endParaRPr sz="1100">
              <a:latin typeface="Calibri"/>
              <a:cs typeface="Calibri"/>
            </a:endParaRPr>
          </a:p>
        </p:txBody>
      </p:sp>
      <p:pic>
        <p:nvPicPr>
          <p:cNvPr id="11" name="object 11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05229" y="198120"/>
            <a:ext cx="1343024" cy="485775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904874" y="1023937"/>
            <a:ext cx="8886825" cy="0"/>
          </a:xfrm>
          <a:custGeom>
            <a:avLst/>
            <a:gdLst/>
            <a:ahLst/>
            <a:cxnLst/>
            <a:rect l="l" t="t" r="r" b="b"/>
            <a:pathLst>
              <a:path w="8886825" h="0">
                <a:moveTo>
                  <a:pt x="0" y="0"/>
                </a:moveTo>
                <a:lnTo>
                  <a:pt x="8886824" y="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887729" y="343315"/>
            <a:ext cx="6948170" cy="11671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00">
              <a:lnSpc>
                <a:spcPct val="100000"/>
              </a:lnSpc>
              <a:spcBef>
                <a:spcPts val="100"/>
              </a:spcBef>
            </a:pP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SECRETARIA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DE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GOVERNANÇA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E</a:t>
            </a:r>
            <a:r>
              <a:rPr dirty="0" sz="1100" spc="-5" b="1" i="1">
                <a:solidFill>
                  <a:srgbClr val="0A5394"/>
                </a:solidFill>
                <a:latin typeface="Calibri"/>
                <a:cs typeface="Calibri"/>
              </a:rPr>
              <a:t> </a:t>
            </a:r>
            <a:r>
              <a:rPr dirty="0" sz="1100" spc="-25" b="1" i="1">
                <a:solidFill>
                  <a:srgbClr val="0A5394"/>
                </a:solidFill>
                <a:latin typeface="Calibri"/>
                <a:cs typeface="Calibri"/>
              </a:rPr>
              <a:t>GESTÃO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ESTRATÉGIC</a:t>
            </a:r>
            <a:r>
              <a:rPr dirty="0" sz="1000" spc="-10" b="1" i="1">
                <a:solidFill>
                  <a:srgbClr val="0A5394"/>
                </a:solidFill>
                <a:latin typeface="Calibri"/>
                <a:cs typeface="Calibri"/>
              </a:rPr>
              <a:t>A</a:t>
            </a: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60"/>
              </a:spcBef>
            </a:pP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400" b="1">
                <a:latin typeface="Calibri"/>
                <a:cs typeface="Calibri"/>
              </a:rPr>
              <a:t>W-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Índice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Ações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Integradas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Comunicação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Social</a:t>
            </a:r>
            <a:r>
              <a:rPr dirty="0" sz="1400" spc="27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-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IAIC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(CSJT)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dirty="0" sz="1100">
                <a:latin typeface="Calibri"/>
                <a:cs typeface="Calibri"/>
              </a:rPr>
              <a:t>Acompanha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adesão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às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ações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conjuntas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comunicação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social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JT.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895349" y="1571624"/>
          <a:ext cx="5991225" cy="5981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76375"/>
                <a:gridCol w="1476375"/>
                <a:gridCol w="1476375"/>
                <a:gridCol w="1476375"/>
              </a:tblGrid>
              <a:tr h="199390">
                <a:tc gridSpan="4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TRT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5D6A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</a:tbl>
          </a:graphicData>
        </a:graphic>
      </p:graphicFrame>
      <p:sp>
        <p:nvSpPr>
          <p:cNvPr id="5" name="object 5" descr=""/>
          <p:cNvSpPr txBox="1"/>
          <p:nvPr/>
        </p:nvSpPr>
        <p:spPr>
          <a:xfrm>
            <a:off x="887729" y="2165691"/>
            <a:ext cx="8869045" cy="13290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855710" algn="l"/>
              </a:tabLst>
            </a:pPr>
            <a:r>
              <a:rPr dirty="0" u="heavy" sz="1100" spc="-1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Análise</a:t>
            </a:r>
            <a:r>
              <a:rPr dirty="0" u="heavy" sz="110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	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25"/>
              </a:spcBef>
            </a:pP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foi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cumprida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2025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adesão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às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campanhas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nacionais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CSJT.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90"/>
              </a:spcBef>
            </a:pP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400" b="1">
                <a:latin typeface="Calibri"/>
                <a:cs typeface="Calibri"/>
              </a:rPr>
              <a:t>X-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Índice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Divulgação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Memória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Institucional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-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IDMI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(CSJT)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dirty="0" sz="1100">
                <a:latin typeface="Calibri"/>
                <a:cs typeface="Calibri"/>
              </a:rPr>
              <a:t>Acompanha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atendimento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preceitos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legais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divulgação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informações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acesso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à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cultura.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895349" y="3552824"/>
          <a:ext cx="5991225" cy="5981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76375"/>
                <a:gridCol w="1476375"/>
                <a:gridCol w="1476375"/>
                <a:gridCol w="1476375"/>
              </a:tblGrid>
              <a:tr h="199390">
                <a:tc gridSpan="4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TRT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5D6A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</a:tbl>
          </a:graphicData>
        </a:graphic>
      </p:graphicFrame>
      <p:sp>
        <p:nvSpPr>
          <p:cNvPr id="7" name="object 7" descr=""/>
          <p:cNvSpPr txBox="1"/>
          <p:nvPr/>
        </p:nvSpPr>
        <p:spPr>
          <a:xfrm>
            <a:off x="887729" y="4149750"/>
            <a:ext cx="8869045" cy="15894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855710" algn="l"/>
              </a:tabLst>
            </a:pPr>
            <a:r>
              <a:rPr dirty="0" u="heavy" sz="1100" spc="-1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Análise</a:t>
            </a:r>
            <a:r>
              <a:rPr dirty="0" u="heavy" sz="110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	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25"/>
              </a:spcBef>
            </a:pP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foi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cumprida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2025,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alcançando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índice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proposto.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9"/>
              </a:spcBef>
            </a:pP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400" b="1">
                <a:latin typeface="Calibri"/>
                <a:cs typeface="Calibri"/>
              </a:rPr>
              <a:t>Y-</a:t>
            </a:r>
            <a:r>
              <a:rPr dirty="0" sz="1400" spc="254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Índice</a:t>
            </a:r>
            <a:r>
              <a:rPr dirty="0" sz="1400" spc="-3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3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Desempenho</a:t>
            </a:r>
            <a:r>
              <a:rPr dirty="0" sz="1400" spc="-3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Ambiental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-</a:t>
            </a:r>
            <a:r>
              <a:rPr dirty="0" sz="1400" spc="-30" b="1">
                <a:latin typeface="Calibri"/>
                <a:cs typeface="Calibri"/>
              </a:rPr>
              <a:t> </a:t>
            </a:r>
            <a:r>
              <a:rPr dirty="0" sz="1400" spc="-25" b="1">
                <a:latin typeface="Calibri"/>
                <a:cs typeface="Calibri"/>
              </a:rPr>
              <a:t>IDA</a:t>
            </a:r>
            <a:endParaRPr sz="1400">
              <a:latin typeface="Calibri"/>
              <a:cs typeface="Calibri"/>
            </a:endParaRPr>
          </a:p>
          <a:p>
            <a:pPr marL="12700" marR="33020">
              <a:lnSpc>
                <a:spcPct val="142400"/>
              </a:lnSpc>
              <a:spcBef>
                <a:spcPts val="160"/>
              </a:spcBef>
            </a:pPr>
            <a:r>
              <a:rPr dirty="0" sz="1100">
                <a:latin typeface="Calibri"/>
                <a:cs typeface="Calibri"/>
              </a:rPr>
              <a:t>Acompanha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atuação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20">
                <a:latin typeface="Calibri"/>
                <a:cs typeface="Calibri"/>
              </a:rPr>
              <a:t>TRTs </a:t>
            </a:r>
            <a:r>
              <a:rPr dirty="0" sz="1100">
                <a:latin typeface="Calibri"/>
                <a:cs typeface="Calibri"/>
              </a:rPr>
              <a:t>na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dimensão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ambiental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(eficiência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energética,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compensação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carbono,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gestão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água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resíduos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sólidos).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2025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foram </a:t>
            </a:r>
            <a:r>
              <a:rPr dirty="0" sz="1100">
                <a:latin typeface="Calibri"/>
                <a:cs typeface="Calibri"/>
              </a:rPr>
              <a:t>solicitadas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informações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aos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tribunais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que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servirão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como</a:t>
            </a:r>
            <a:r>
              <a:rPr dirty="0" sz="1100" spc="2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linha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base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proposta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2026.</a:t>
            </a:r>
            <a:endParaRPr sz="1100">
              <a:latin typeface="Calibri"/>
              <a:cs typeface="Calibri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05229" y="198120"/>
            <a:ext cx="1343024" cy="48577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900429" y="1917765"/>
            <a:ext cx="152400" cy="285750"/>
          </a:xfrm>
          <a:custGeom>
            <a:avLst/>
            <a:gdLst/>
            <a:ahLst/>
            <a:cxnLst/>
            <a:rect l="l" t="t" r="r" b="b"/>
            <a:pathLst>
              <a:path w="152400" h="285750">
                <a:moveTo>
                  <a:pt x="152399" y="285749"/>
                </a:moveTo>
                <a:lnTo>
                  <a:pt x="0" y="285749"/>
                </a:lnTo>
                <a:lnTo>
                  <a:pt x="0" y="0"/>
                </a:lnTo>
                <a:lnTo>
                  <a:pt x="152399" y="0"/>
                </a:lnTo>
                <a:lnTo>
                  <a:pt x="152399" y="285749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2691129" y="1917765"/>
            <a:ext cx="171450" cy="285750"/>
          </a:xfrm>
          <a:custGeom>
            <a:avLst/>
            <a:gdLst/>
            <a:ahLst/>
            <a:cxnLst/>
            <a:rect l="l" t="t" r="r" b="b"/>
            <a:pathLst>
              <a:path w="171450" h="285750">
                <a:moveTo>
                  <a:pt x="171449" y="285749"/>
                </a:moveTo>
                <a:lnTo>
                  <a:pt x="0" y="285749"/>
                </a:lnTo>
                <a:lnTo>
                  <a:pt x="0" y="0"/>
                </a:lnTo>
                <a:lnTo>
                  <a:pt x="171449" y="0"/>
                </a:lnTo>
                <a:lnTo>
                  <a:pt x="171449" y="285749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904874" y="1023937"/>
            <a:ext cx="8886825" cy="0"/>
          </a:xfrm>
          <a:custGeom>
            <a:avLst/>
            <a:gdLst/>
            <a:ahLst/>
            <a:cxnLst/>
            <a:rect l="l" t="t" r="r" b="b"/>
            <a:pathLst>
              <a:path w="8886825" h="0">
                <a:moveTo>
                  <a:pt x="0" y="0"/>
                </a:moveTo>
                <a:lnTo>
                  <a:pt x="8886824" y="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4685095" y="343315"/>
            <a:ext cx="315087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SECRETARIA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DE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GOVERNANÇA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E</a:t>
            </a:r>
            <a:r>
              <a:rPr dirty="0" sz="1100" spc="-5" b="1" i="1">
                <a:solidFill>
                  <a:srgbClr val="0A5394"/>
                </a:solidFill>
                <a:latin typeface="Calibri"/>
                <a:cs typeface="Calibri"/>
              </a:rPr>
              <a:t> </a:t>
            </a:r>
            <a:r>
              <a:rPr dirty="0" sz="1100" spc="-25" b="1" i="1">
                <a:solidFill>
                  <a:srgbClr val="0A5394"/>
                </a:solidFill>
                <a:latin typeface="Calibri"/>
                <a:cs typeface="Calibri"/>
              </a:rPr>
              <a:t>GESTÃO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ESTRATÉGIC</a:t>
            </a:r>
            <a:r>
              <a:rPr dirty="0" sz="1000" spc="-10" b="1" i="1">
                <a:solidFill>
                  <a:srgbClr val="0A5394"/>
                </a:solidFill>
                <a:latin typeface="Calibri"/>
                <a:cs typeface="Calibri"/>
              </a:rPr>
              <a:t>A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589244" y="1305899"/>
            <a:ext cx="3971290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heavy" sz="16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Quadro</a:t>
            </a:r>
            <a:r>
              <a:rPr dirty="0" u="heavy" sz="1600" spc="-4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16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Síntese</a:t>
            </a:r>
            <a:r>
              <a:rPr dirty="0" u="heavy" sz="1600" spc="-3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16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–</a:t>
            </a:r>
            <a:r>
              <a:rPr dirty="0" u="heavy" sz="1600" spc="-3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16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Metas</a:t>
            </a:r>
            <a:r>
              <a:rPr dirty="0" u="heavy" sz="1600" spc="-4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16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Existentes</a:t>
            </a:r>
            <a:r>
              <a:rPr dirty="0" u="heavy" sz="1600" spc="-3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16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por</a:t>
            </a:r>
            <a:r>
              <a:rPr dirty="0" u="heavy" sz="1600" spc="-3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16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Período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802004" y="1573583"/>
            <a:ext cx="777240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10" i="1">
                <a:latin typeface="Calibri"/>
                <a:cs typeface="Calibri"/>
              </a:rPr>
              <a:t>Legenda: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087754" y="1901717"/>
            <a:ext cx="132207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b="1" i="1">
                <a:latin typeface="Calibri"/>
                <a:cs typeface="Calibri"/>
              </a:rPr>
              <a:t>Metas</a:t>
            </a:r>
            <a:r>
              <a:rPr dirty="0" sz="900" spc="-20" b="1" i="1">
                <a:latin typeface="Calibri"/>
                <a:cs typeface="Calibri"/>
              </a:rPr>
              <a:t> </a:t>
            </a:r>
            <a:r>
              <a:rPr dirty="0" sz="900" b="1" i="1">
                <a:latin typeface="Calibri"/>
                <a:cs typeface="Calibri"/>
              </a:rPr>
              <a:t>Nacionais</a:t>
            </a:r>
            <a:r>
              <a:rPr dirty="0" sz="900" spc="-15" b="1" i="1">
                <a:latin typeface="Calibri"/>
                <a:cs typeface="Calibri"/>
              </a:rPr>
              <a:t> </a:t>
            </a:r>
            <a:r>
              <a:rPr dirty="0" sz="900" b="1" i="1">
                <a:latin typeface="Calibri"/>
                <a:cs typeface="Calibri"/>
              </a:rPr>
              <a:t>CNJ</a:t>
            </a:r>
            <a:r>
              <a:rPr dirty="0" sz="900" spc="-15" b="1" i="1">
                <a:latin typeface="Calibri"/>
                <a:cs typeface="Calibri"/>
              </a:rPr>
              <a:t> </a:t>
            </a:r>
            <a:r>
              <a:rPr dirty="0" sz="900" b="1" i="1">
                <a:latin typeface="Calibri"/>
                <a:cs typeface="Calibri"/>
              </a:rPr>
              <a:t>/</a:t>
            </a:r>
            <a:r>
              <a:rPr dirty="0" sz="900" spc="-15" b="1" i="1">
                <a:latin typeface="Calibri"/>
                <a:cs typeface="Calibri"/>
              </a:rPr>
              <a:t> </a:t>
            </a:r>
            <a:r>
              <a:rPr dirty="0" sz="900" spc="-20" b="1" i="1">
                <a:latin typeface="Calibri"/>
                <a:cs typeface="Calibri"/>
              </a:rPr>
              <a:t>CSJT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897504" y="1901717"/>
            <a:ext cx="182562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b="1" i="1">
                <a:latin typeface="Calibri"/>
                <a:cs typeface="Calibri"/>
              </a:rPr>
              <a:t>Metas</a:t>
            </a:r>
            <a:r>
              <a:rPr dirty="0" sz="900" spc="-5" b="1" i="1">
                <a:latin typeface="Calibri"/>
                <a:cs typeface="Calibri"/>
              </a:rPr>
              <a:t> </a:t>
            </a:r>
            <a:r>
              <a:rPr dirty="0" sz="900" b="1" i="1">
                <a:latin typeface="Calibri"/>
                <a:cs typeface="Calibri"/>
              </a:rPr>
              <a:t>Planejamento </a:t>
            </a:r>
            <a:r>
              <a:rPr dirty="0" sz="900" spc="-10" b="1" i="1">
                <a:latin typeface="Calibri"/>
                <a:cs typeface="Calibri"/>
              </a:rPr>
              <a:t>Estratégico</a:t>
            </a:r>
            <a:r>
              <a:rPr dirty="0" sz="900" b="1" i="1">
                <a:latin typeface="Calibri"/>
                <a:cs typeface="Calibri"/>
              </a:rPr>
              <a:t> </a:t>
            </a:r>
            <a:r>
              <a:rPr dirty="0" sz="900" spc="-20" b="1" i="1">
                <a:latin typeface="Calibri"/>
                <a:cs typeface="Calibri"/>
              </a:rPr>
              <a:t>TRT4</a:t>
            </a:r>
            <a:endParaRPr sz="900">
              <a:latin typeface="Calibri"/>
              <a:cs typeface="Calibri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895349" y="2276474"/>
          <a:ext cx="7981950" cy="48615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5750"/>
                <a:gridCol w="5448300"/>
                <a:gridCol w="419100"/>
                <a:gridCol w="400050"/>
                <a:gridCol w="466725"/>
                <a:gridCol w="438150"/>
                <a:gridCol w="438150"/>
              </a:tblGrid>
              <a:tr h="2755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200" spc="-20" b="1">
                          <a:latin typeface="Calibri"/>
                          <a:cs typeface="Calibri"/>
                        </a:rPr>
                        <a:t>Metas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2021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2022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2023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2024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2025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dirty="0" sz="900" spc="-50" b="1">
                          <a:latin typeface="Calibri"/>
                          <a:cs typeface="Calibri"/>
                        </a:rPr>
                        <a:t>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27939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Julgar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mais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processos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os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distribuídos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96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B.1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27939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Julgar</a:t>
                      </a:r>
                      <a:r>
                        <a:rPr dirty="0" sz="1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processos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mais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antigos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Critério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50">
                          <a:latin typeface="Calibri"/>
                          <a:cs typeface="Calibri"/>
                        </a:rPr>
                        <a:t>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96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B.2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27939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Julgar</a:t>
                      </a:r>
                      <a:r>
                        <a:rPr dirty="0" sz="1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processos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mais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antigos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Critério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50">
                          <a:latin typeface="Calibri"/>
                          <a:cs typeface="Calibri"/>
                        </a:rPr>
                        <a:t>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96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dirty="0" sz="900" spc="-50" b="1">
                          <a:latin typeface="Calibri"/>
                          <a:cs typeface="Calibri"/>
                        </a:rPr>
                        <a:t>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27939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Estimular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conciliação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96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dirty="0" sz="900" spc="-50" b="1">
                          <a:latin typeface="Calibri"/>
                          <a:cs typeface="Calibri"/>
                        </a:rPr>
                        <a:t>D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27939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taxa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congestionamento, exceto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execuções fiscais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96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dirty="0" sz="900" spc="-50" b="1">
                          <a:latin typeface="Calibri"/>
                          <a:cs typeface="Calibri"/>
                        </a:rPr>
                        <a:t>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27939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Estimular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inovação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Poder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Judiciário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96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dirty="0" sz="900" spc="-50" b="1">
                          <a:latin typeface="Calibri"/>
                          <a:cs typeface="Calibri"/>
                        </a:rPr>
                        <a:t>F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27939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Promover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os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direitos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da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criança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do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adolescente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96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dirty="0" sz="900" spc="-50" b="1">
                          <a:latin typeface="Calibri"/>
                          <a:cs typeface="Calibri"/>
                        </a:rPr>
                        <a:t>G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27939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os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processos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pendentes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na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fase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conhecimento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96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dirty="0" sz="900" spc="-50" b="1">
                          <a:latin typeface="Calibri"/>
                          <a:cs typeface="Calibri"/>
                        </a:rPr>
                        <a:t>H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27939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os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processos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em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execução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96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dirty="0" sz="900" spc="-50" b="1">
                          <a:latin typeface="Calibri"/>
                          <a:cs typeface="Calibri"/>
                        </a:rPr>
                        <a:t>I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27939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os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processos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pendentes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julgamento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2º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Grau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96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dirty="0" sz="900" spc="-50" b="1">
                          <a:latin typeface="Calibri"/>
                          <a:cs typeface="Calibri"/>
                        </a:rPr>
                        <a:t>J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27939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os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recursos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revista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pendentes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96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dirty="0" sz="900" spc="-50" b="1">
                          <a:latin typeface="Calibri"/>
                          <a:cs typeface="Calibri"/>
                        </a:rPr>
                        <a:t>K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27939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Aumentar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os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processos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arquivados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definitivamente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na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fase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execução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96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dirty="0" sz="900" spc="-50" b="1">
                          <a:latin typeface="Calibri"/>
                          <a:cs typeface="Calibri"/>
                        </a:rPr>
                        <a:t>L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27939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tempo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médio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tramitação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dos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processos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pendentes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conhecimento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96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dirty="0" sz="900" spc="-50" b="1">
                          <a:latin typeface="Calibri"/>
                          <a:cs typeface="Calibri"/>
                        </a:rPr>
                        <a:t>M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27939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tempo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médio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tramitação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dos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processos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pendentes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execução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96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dirty="0" sz="900" spc="-50" b="1">
                          <a:latin typeface="Calibri"/>
                          <a:cs typeface="Calibri"/>
                        </a:rPr>
                        <a:t>N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27939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tempo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médio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tramitação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dos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recursos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revistas pendentes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96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dirty="0" sz="900" spc="-50" b="1">
                          <a:latin typeface="Calibri"/>
                          <a:cs typeface="Calibri"/>
                        </a:rPr>
                        <a:t>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27939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tempo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médio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tramitação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dos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processos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pendentes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julgamento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2º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Grau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96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dirty="0" sz="900" spc="-50" b="1">
                          <a:latin typeface="Calibri"/>
                          <a:cs typeface="Calibri"/>
                        </a:rPr>
                        <a:t>P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27939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Realizar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exames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periódicos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saúde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em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magistrados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servidores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96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dirty="0" sz="900" spc="-50" b="1">
                          <a:latin typeface="Calibri"/>
                          <a:cs typeface="Calibri"/>
                        </a:rPr>
                        <a:t>Q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27939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Índice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desempenho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do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trabalho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decente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96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dirty="0" sz="900" spc="-50" b="1">
                          <a:latin typeface="Calibri"/>
                          <a:cs typeface="Calibri"/>
                        </a:rPr>
                        <a:t>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27939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Índice de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efetividade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 da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prevenção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 e do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enfrentamento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 da</a:t>
                      </a:r>
                      <a:r>
                        <a:rPr dirty="0" sz="10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violência, do assédio e da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discriminação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96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dirty="0" sz="900" spc="-50" b="1">
                          <a:latin typeface="Calibri"/>
                          <a:cs typeface="Calibri"/>
                        </a:rPr>
                        <a:t>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27939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Índice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cumprimento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da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Lei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Complementar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nº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200/2023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96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dirty="0" sz="900" spc="-50" b="1">
                          <a:latin typeface="Calibri"/>
                          <a:cs typeface="Calibri"/>
                        </a:rPr>
                        <a:t>T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27939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Índice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aderência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do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planejamento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da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execução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orçamentária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96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dirty="0" sz="900" spc="-50" b="1">
                          <a:latin typeface="Calibri"/>
                          <a:cs typeface="Calibri"/>
                        </a:rPr>
                        <a:t>U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27939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Índice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aderência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do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planejamento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da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execução orçamentária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projetos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96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dirty="0" sz="900" spc="-50" b="1">
                          <a:latin typeface="Calibri"/>
                          <a:cs typeface="Calibri"/>
                        </a:rPr>
                        <a:t>V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27939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Índice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satisfação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96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</a:tr>
            </a:tbl>
          </a:graphicData>
        </a:graphic>
      </p:graphicFrame>
      <p:pic>
        <p:nvPicPr>
          <p:cNvPr id="11" name="object 11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05229" y="198120"/>
            <a:ext cx="1343024" cy="485775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904874" y="1023937"/>
            <a:ext cx="8886825" cy="0"/>
          </a:xfrm>
          <a:custGeom>
            <a:avLst/>
            <a:gdLst/>
            <a:ahLst/>
            <a:cxnLst/>
            <a:rect l="l" t="t" r="r" b="b"/>
            <a:pathLst>
              <a:path w="8886825" h="0">
                <a:moveTo>
                  <a:pt x="0" y="0"/>
                </a:moveTo>
                <a:lnTo>
                  <a:pt x="8886824" y="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887729" y="343315"/>
            <a:ext cx="6948170" cy="11671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00">
              <a:lnSpc>
                <a:spcPct val="100000"/>
              </a:lnSpc>
              <a:spcBef>
                <a:spcPts val="100"/>
              </a:spcBef>
            </a:pP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SECRETARIA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DE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GOVERNANÇA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E</a:t>
            </a:r>
            <a:r>
              <a:rPr dirty="0" sz="1100" spc="-5" b="1" i="1">
                <a:solidFill>
                  <a:srgbClr val="0A5394"/>
                </a:solidFill>
                <a:latin typeface="Calibri"/>
                <a:cs typeface="Calibri"/>
              </a:rPr>
              <a:t> </a:t>
            </a:r>
            <a:r>
              <a:rPr dirty="0" sz="1100" spc="-25" b="1" i="1">
                <a:solidFill>
                  <a:srgbClr val="0A5394"/>
                </a:solidFill>
                <a:latin typeface="Calibri"/>
                <a:cs typeface="Calibri"/>
              </a:rPr>
              <a:t>GESTÃO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ESTRATÉGIC</a:t>
            </a:r>
            <a:r>
              <a:rPr dirty="0" sz="1000" spc="-10" b="1" i="1">
                <a:solidFill>
                  <a:srgbClr val="0A5394"/>
                </a:solidFill>
                <a:latin typeface="Calibri"/>
                <a:cs typeface="Calibri"/>
              </a:rPr>
              <a:t>A</a:t>
            </a: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60"/>
              </a:spcBef>
            </a:pP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400" b="1">
                <a:latin typeface="Calibri"/>
                <a:cs typeface="Calibri"/>
              </a:rPr>
              <a:t>Z-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Índice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1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Capacitação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em</a:t>
            </a:r>
            <a:r>
              <a:rPr dirty="0" sz="1400" spc="-10" b="1">
                <a:latin typeface="Calibri"/>
                <a:cs typeface="Calibri"/>
              </a:rPr>
              <a:t> Precedentes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Obrigatórios </a:t>
            </a:r>
            <a:r>
              <a:rPr dirty="0" sz="1400" b="1">
                <a:latin typeface="Calibri"/>
                <a:cs typeface="Calibri"/>
              </a:rPr>
              <a:t>-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ICPO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(CSJT)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dirty="0" sz="1100">
                <a:latin typeface="Calibri"/>
                <a:cs typeface="Calibri"/>
              </a:rPr>
              <a:t>Acompanha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capacitação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magistrados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servidores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precedentes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obrigatórios.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895349" y="1571624"/>
          <a:ext cx="5991225" cy="5981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76375"/>
                <a:gridCol w="1476375"/>
                <a:gridCol w="1476375"/>
                <a:gridCol w="1476375"/>
              </a:tblGrid>
              <a:tr h="199390">
                <a:tc gridSpan="4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TRT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5D6A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29,87%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5" name="object 5" descr=""/>
          <p:cNvSpPr txBox="1"/>
          <p:nvPr/>
        </p:nvSpPr>
        <p:spPr>
          <a:xfrm>
            <a:off x="887729" y="2165691"/>
            <a:ext cx="8869045" cy="13506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855710" algn="l"/>
              </a:tabLst>
            </a:pPr>
            <a:r>
              <a:rPr dirty="0" u="heavy" sz="1100" spc="-1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Análise</a:t>
            </a:r>
            <a:r>
              <a:rPr dirty="0" u="heavy" sz="110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	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25"/>
              </a:spcBef>
            </a:pP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não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foi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atingida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20">
                <a:latin typeface="Calibri"/>
                <a:cs typeface="Calibri"/>
              </a:rPr>
              <a:t> 2025.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9"/>
              </a:spcBef>
            </a:pP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400" b="1">
                <a:latin typeface="Calibri"/>
                <a:cs typeface="Calibri"/>
              </a:rPr>
              <a:t>AA-</a:t>
            </a:r>
            <a:r>
              <a:rPr dirty="0" sz="1400" spc="-3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Índice</a:t>
            </a:r>
            <a:r>
              <a:rPr dirty="0" sz="1400" spc="-3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Efetividade</a:t>
            </a:r>
            <a:r>
              <a:rPr dirty="0" sz="1400" spc="-3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da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Governança</a:t>
            </a:r>
            <a:r>
              <a:rPr dirty="0" sz="1400" spc="-3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Pública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-</a:t>
            </a:r>
            <a:r>
              <a:rPr dirty="0" sz="1400" spc="-3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IEAMGP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(CSJT)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dirty="0" sz="1100">
                <a:latin typeface="Calibri"/>
                <a:cs typeface="Calibri"/>
              </a:rPr>
              <a:t>Mede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10">
                <a:latin typeface="Calibri"/>
                <a:cs typeface="Calibri"/>
              </a:rPr>
              <a:t> efetividade </a:t>
            </a:r>
            <a:r>
              <a:rPr dirty="0" sz="1100">
                <a:latin typeface="Calibri"/>
                <a:cs typeface="Calibri"/>
              </a:rPr>
              <a:t>das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ações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melhoria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governança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itens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selecionados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10">
                <a:latin typeface="Calibri"/>
                <a:cs typeface="Calibri"/>
              </a:rPr>
              <a:t> iESGo.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895349" y="3571874"/>
          <a:ext cx="5991225" cy="5981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76375"/>
                <a:gridCol w="1476375"/>
                <a:gridCol w="1476375"/>
                <a:gridCol w="1476375"/>
              </a:tblGrid>
              <a:tr h="199390">
                <a:tc gridSpan="4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TRT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5D6A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</a:tbl>
          </a:graphicData>
        </a:graphic>
      </p:graphicFrame>
      <p:sp>
        <p:nvSpPr>
          <p:cNvPr id="7" name="object 7" descr=""/>
          <p:cNvSpPr txBox="1"/>
          <p:nvPr/>
        </p:nvSpPr>
        <p:spPr>
          <a:xfrm>
            <a:off x="887729" y="4171454"/>
            <a:ext cx="8869045" cy="15462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855710" algn="l"/>
              </a:tabLst>
            </a:pPr>
            <a:r>
              <a:rPr dirty="0" u="heavy" sz="1100" spc="-1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Análise</a:t>
            </a:r>
            <a:r>
              <a:rPr dirty="0" u="heavy" sz="110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	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25"/>
              </a:spcBef>
            </a:pP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foi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alcançada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2025.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90"/>
              </a:spcBef>
            </a:pP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300" b="1">
                <a:latin typeface="Calibri"/>
                <a:cs typeface="Calibri"/>
              </a:rPr>
              <a:t>AB-</a:t>
            </a:r>
            <a:r>
              <a:rPr dirty="0" sz="1300" spc="-2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Índice</a:t>
            </a:r>
            <a:r>
              <a:rPr dirty="0" sz="1300" spc="-2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de</a:t>
            </a:r>
            <a:r>
              <a:rPr dirty="0" sz="1300" spc="-15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Conformidade</a:t>
            </a:r>
            <a:r>
              <a:rPr dirty="0" sz="1300" spc="-2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com</a:t>
            </a:r>
            <a:r>
              <a:rPr dirty="0" sz="1300" spc="-2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a</a:t>
            </a:r>
            <a:r>
              <a:rPr dirty="0" sz="1300" spc="-1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Privacidade</a:t>
            </a:r>
            <a:r>
              <a:rPr dirty="0" sz="1300" spc="-2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e</a:t>
            </a:r>
            <a:r>
              <a:rPr dirty="0" sz="1300" spc="-20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Proteção</a:t>
            </a:r>
            <a:r>
              <a:rPr dirty="0" sz="1300" spc="-1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de</a:t>
            </a:r>
            <a:r>
              <a:rPr dirty="0" sz="1300" spc="-2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Dados</a:t>
            </a:r>
            <a:r>
              <a:rPr dirty="0" sz="1300" spc="-2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dos</a:t>
            </a:r>
            <a:r>
              <a:rPr dirty="0" sz="1300" spc="-15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Usuários</a:t>
            </a:r>
            <a:r>
              <a:rPr dirty="0" sz="1300" spc="-2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-</a:t>
            </a:r>
            <a:r>
              <a:rPr dirty="0" sz="1300" spc="-2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ICPPDU</a:t>
            </a:r>
            <a:r>
              <a:rPr dirty="0" sz="1300" spc="-15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(CSJT)</a:t>
            </a:r>
            <a:endParaRPr sz="1300">
              <a:latin typeface="Calibri"/>
              <a:cs typeface="Calibri"/>
            </a:endParaRPr>
          </a:p>
          <a:p>
            <a:pPr marL="12700" marR="251460">
              <a:lnSpc>
                <a:spcPct val="142400"/>
              </a:lnSpc>
              <a:spcBef>
                <a:spcPts val="110"/>
              </a:spcBef>
            </a:pPr>
            <a:r>
              <a:rPr dirty="0" sz="1100">
                <a:latin typeface="Calibri"/>
                <a:cs typeface="Calibri"/>
              </a:rPr>
              <a:t>Mede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conformidade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</a:t>
            </a:r>
            <a:r>
              <a:rPr dirty="0" sz="1100" spc="2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privacidade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proteção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dados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relação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aos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normativos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vigentes,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principalmente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LGPD.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2025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foram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solicitadas </a:t>
            </a:r>
            <a:r>
              <a:rPr dirty="0" sz="1100">
                <a:latin typeface="Calibri"/>
                <a:cs typeface="Calibri"/>
              </a:rPr>
              <a:t>informações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formulário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próprio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aos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tribunais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que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servirão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como</a:t>
            </a:r>
            <a:r>
              <a:rPr dirty="0" sz="1100" spc="2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linha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base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proposta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2026.</a:t>
            </a:r>
            <a:endParaRPr sz="1100">
              <a:latin typeface="Calibri"/>
              <a:cs typeface="Calibri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05229" y="198120"/>
            <a:ext cx="1343024" cy="485775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904874" y="1023937"/>
            <a:ext cx="8886825" cy="0"/>
          </a:xfrm>
          <a:custGeom>
            <a:avLst/>
            <a:gdLst/>
            <a:ahLst/>
            <a:cxnLst/>
            <a:rect l="l" t="t" r="r" b="b"/>
            <a:pathLst>
              <a:path w="8886825" h="0">
                <a:moveTo>
                  <a:pt x="0" y="0"/>
                </a:moveTo>
                <a:lnTo>
                  <a:pt x="8886824" y="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4685095" y="343315"/>
            <a:ext cx="315087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SECRETARIA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DE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GOVERNANÇA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E</a:t>
            </a:r>
            <a:r>
              <a:rPr dirty="0" sz="1100" spc="-5" b="1" i="1">
                <a:solidFill>
                  <a:srgbClr val="0A5394"/>
                </a:solidFill>
                <a:latin typeface="Calibri"/>
                <a:cs typeface="Calibri"/>
              </a:rPr>
              <a:t> </a:t>
            </a:r>
            <a:r>
              <a:rPr dirty="0" sz="1100" spc="-25" b="1" i="1">
                <a:solidFill>
                  <a:srgbClr val="0A5394"/>
                </a:solidFill>
                <a:latin typeface="Calibri"/>
                <a:cs typeface="Calibri"/>
              </a:rPr>
              <a:t>GESTÃO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ESTRATÉGIC</a:t>
            </a:r>
            <a:r>
              <a:rPr dirty="0" sz="1000" spc="-10" b="1" i="1">
                <a:solidFill>
                  <a:srgbClr val="0A5394"/>
                </a:solidFill>
                <a:latin typeface="Calibri"/>
                <a:cs typeface="Calibri"/>
              </a:rPr>
              <a:t>A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887729" y="1373001"/>
            <a:ext cx="6129655" cy="82676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39515">
              <a:lnSpc>
                <a:spcPct val="100000"/>
              </a:lnSpc>
              <a:spcBef>
                <a:spcPts val="100"/>
              </a:spcBef>
            </a:pPr>
            <a:r>
              <a:rPr dirty="0" u="heavy" sz="16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Metas</a:t>
            </a:r>
            <a:r>
              <a:rPr dirty="0" u="heavy" sz="1600" spc="-5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16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descontinuadas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750"/>
              </a:spcBef>
            </a:pP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400" b="1">
                <a:latin typeface="Calibri"/>
                <a:cs typeface="Calibri"/>
              </a:rPr>
              <a:t>AC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–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Reduzir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o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saldo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processos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arquivados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provisoriamente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na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fase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execução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5" name="object 5" descr=""/>
          <p:cNvGraphicFramePr>
            <a:graphicFrameLocks noGrp="1"/>
          </p:cNvGraphicFramePr>
          <p:nvPr/>
        </p:nvGraphicFramePr>
        <p:xfrm>
          <a:off x="895349" y="2371724"/>
          <a:ext cx="8991600" cy="13957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09700"/>
                <a:gridCol w="1647825"/>
                <a:gridCol w="1590675"/>
                <a:gridCol w="1419225"/>
                <a:gridCol w="1419225"/>
                <a:gridCol w="1419225"/>
              </a:tblGrid>
              <a:tr h="199390">
                <a:tc gridSpan="6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TRT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5D6A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Linha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Base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Dez/2020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Resultado</a:t>
                      </a:r>
                      <a:r>
                        <a:rPr dirty="0" sz="11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2021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110.719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5%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105.183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108.003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97,39%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Linha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Base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Dez/2021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Resultado</a:t>
                      </a:r>
                      <a:r>
                        <a:rPr dirty="0" sz="11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2022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108.003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5%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102.603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96.928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105,85%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Linha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Base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Dez/2022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Resultado</a:t>
                      </a:r>
                      <a:r>
                        <a:rPr dirty="0" sz="11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2023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96.928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5%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92.082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67.557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136,30%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</a:tbl>
          </a:graphicData>
        </a:graphic>
      </p:graphicFrame>
      <p:sp>
        <p:nvSpPr>
          <p:cNvPr id="6" name="object 6" descr=""/>
          <p:cNvSpPr txBox="1"/>
          <p:nvPr/>
        </p:nvSpPr>
        <p:spPr>
          <a:xfrm>
            <a:off x="887729" y="4173305"/>
            <a:ext cx="380619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latin typeface="Calibri"/>
                <a:cs typeface="Calibri"/>
              </a:rPr>
              <a:t>AD</a:t>
            </a:r>
            <a:r>
              <a:rPr dirty="0" sz="1400" spc="-4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–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Promover</a:t>
            </a:r>
            <a:r>
              <a:rPr dirty="0" sz="1400" spc="-3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a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transformação</a:t>
            </a:r>
            <a:r>
              <a:rPr dirty="0" sz="1400" spc="-3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digital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–</a:t>
            </a:r>
            <a:r>
              <a:rPr dirty="0" sz="1400" spc="-3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Justiça</a:t>
            </a:r>
            <a:r>
              <a:rPr dirty="0" sz="1400" spc="-25" b="1">
                <a:latin typeface="Calibri"/>
                <a:cs typeface="Calibri"/>
              </a:rPr>
              <a:t> 4.0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895349" y="4591049"/>
          <a:ext cx="5991225" cy="5981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76375"/>
                <a:gridCol w="1476375"/>
                <a:gridCol w="1476375"/>
                <a:gridCol w="1476375"/>
              </a:tblGrid>
              <a:tr h="199390">
                <a:tc gridSpan="4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TRT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5D6A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887729" y="5585957"/>
            <a:ext cx="352044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latin typeface="Calibri"/>
                <a:cs typeface="Calibri"/>
              </a:rPr>
              <a:t>AE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–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Integrar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a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agenda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2030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ao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Poder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Judiciário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895349" y="6000749"/>
          <a:ext cx="5991225" cy="5981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76375"/>
                <a:gridCol w="1476375"/>
                <a:gridCol w="1476375"/>
                <a:gridCol w="1476375"/>
              </a:tblGrid>
              <a:tr h="199390">
                <a:tc gridSpan="4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TRT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5D6A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</a:tbl>
          </a:graphicData>
        </a:graphic>
      </p:graphicFrame>
      <p:pic>
        <p:nvPicPr>
          <p:cNvPr id="10" name="object 10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05229" y="198120"/>
            <a:ext cx="1343024" cy="485775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904874" y="1023937"/>
            <a:ext cx="8886825" cy="0"/>
          </a:xfrm>
          <a:custGeom>
            <a:avLst/>
            <a:gdLst/>
            <a:ahLst/>
            <a:cxnLst/>
            <a:rect l="l" t="t" r="r" b="b"/>
            <a:pathLst>
              <a:path w="8886825" h="0">
                <a:moveTo>
                  <a:pt x="0" y="0"/>
                </a:moveTo>
                <a:lnTo>
                  <a:pt x="8886824" y="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4685095" y="343315"/>
            <a:ext cx="315087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SECRETARIA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DE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GOVERNANÇA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E</a:t>
            </a:r>
            <a:r>
              <a:rPr dirty="0" sz="1100" spc="-5" b="1" i="1">
                <a:solidFill>
                  <a:srgbClr val="0A5394"/>
                </a:solidFill>
                <a:latin typeface="Calibri"/>
                <a:cs typeface="Calibri"/>
              </a:rPr>
              <a:t> </a:t>
            </a:r>
            <a:r>
              <a:rPr dirty="0" sz="1100" spc="-25" b="1" i="1">
                <a:solidFill>
                  <a:srgbClr val="0A5394"/>
                </a:solidFill>
                <a:latin typeface="Calibri"/>
                <a:cs typeface="Calibri"/>
              </a:rPr>
              <a:t>GESTÃO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ESTRATÉGIC</a:t>
            </a:r>
            <a:r>
              <a:rPr dirty="0" sz="1000" spc="-10" b="1" i="1">
                <a:solidFill>
                  <a:srgbClr val="0A5394"/>
                </a:solidFill>
                <a:latin typeface="Calibri"/>
                <a:cs typeface="Calibri"/>
              </a:rPr>
              <a:t>A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887729" y="1246595"/>
            <a:ext cx="594233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latin typeface="Calibri"/>
                <a:cs typeface="Calibri"/>
              </a:rPr>
              <a:t>AF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–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Alcançar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100%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processos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judiciais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eletrônicos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em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relação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ao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acervo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total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5" name="object 5" descr=""/>
          <p:cNvGraphicFramePr>
            <a:graphicFrameLocks noGrp="1"/>
          </p:cNvGraphicFramePr>
          <p:nvPr/>
        </p:nvGraphicFramePr>
        <p:xfrm>
          <a:off x="895349" y="1657350"/>
          <a:ext cx="5991225" cy="57911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76375"/>
                <a:gridCol w="1476375"/>
                <a:gridCol w="1476375"/>
                <a:gridCol w="1476375"/>
              </a:tblGrid>
              <a:tr h="199390">
                <a:tc gridSpan="4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TRT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5D6A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0340">
                <a:tc>
                  <a:txBody>
                    <a:bodyPr/>
                    <a:lstStyle/>
                    <a:p>
                      <a:pPr algn="ctr" marL="635">
                        <a:lnSpc>
                          <a:spcPts val="1250"/>
                        </a:lnSpc>
                        <a:spcBef>
                          <a:spcPts val="70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50"/>
                        </a:lnSpc>
                        <a:spcBef>
                          <a:spcPts val="7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50"/>
                        </a:lnSpc>
                        <a:spcBef>
                          <a:spcPts val="7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50"/>
                        </a:lnSpc>
                        <a:spcBef>
                          <a:spcPts val="7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</a:tbl>
          </a:graphicData>
        </a:graphic>
      </p:graphicFrame>
      <p:sp>
        <p:nvSpPr>
          <p:cNvPr id="6" name="object 6" descr=""/>
          <p:cNvSpPr txBox="1"/>
          <p:nvPr/>
        </p:nvSpPr>
        <p:spPr>
          <a:xfrm>
            <a:off x="887729" y="2758708"/>
            <a:ext cx="6526530" cy="8159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latin typeface="Calibri"/>
                <a:cs typeface="Calibri"/>
              </a:rPr>
              <a:t>AG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–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Índice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integridade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-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IInt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(CSJT)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dirty="0" sz="1100">
                <a:latin typeface="Calibri"/>
                <a:cs typeface="Calibri"/>
              </a:rPr>
              <a:t>Avalia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os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mecanismos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integridade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transparência.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35"/>
              </a:spcBef>
            </a:pP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2024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era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alcançar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100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pontos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na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avaliação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integridade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transparência.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foi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atingida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2024.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895349" y="3848099"/>
          <a:ext cx="5991225" cy="5981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76375"/>
                <a:gridCol w="1476375"/>
                <a:gridCol w="1476375"/>
                <a:gridCol w="1476375"/>
              </a:tblGrid>
              <a:tr h="199390">
                <a:tc gridSpan="4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TRT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5D6A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100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pontos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100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pontos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</a:tbl>
          </a:graphicData>
        </a:graphic>
      </p:graphicFrame>
      <p:pic>
        <p:nvPicPr>
          <p:cNvPr id="8" name="object 8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05229" y="198120"/>
            <a:ext cx="1343024" cy="48577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904874" y="1023937"/>
            <a:ext cx="8886825" cy="0"/>
          </a:xfrm>
          <a:custGeom>
            <a:avLst/>
            <a:gdLst/>
            <a:ahLst/>
            <a:cxnLst/>
            <a:rect l="l" t="t" r="r" b="b"/>
            <a:pathLst>
              <a:path w="8886825" h="0">
                <a:moveTo>
                  <a:pt x="0" y="0"/>
                </a:moveTo>
                <a:lnTo>
                  <a:pt x="8886824" y="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4685095" y="343315"/>
            <a:ext cx="315087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SECRETARIA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DE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GOVERNANÇA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E</a:t>
            </a:r>
            <a:r>
              <a:rPr dirty="0" sz="1100" spc="-5" b="1" i="1">
                <a:solidFill>
                  <a:srgbClr val="0A5394"/>
                </a:solidFill>
                <a:latin typeface="Calibri"/>
                <a:cs typeface="Calibri"/>
              </a:rPr>
              <a:t> </a:t>
            </a:r>
            <a:r>
              <a:rPr dirty="0" sz="1100" spc="-25" b="1" i="1">
                <a:solidFill>
                  <a:srgbClr val="0A5394"/>
                </a:solidFill>
                <a:latin typeface="Calibri"/>
                <a:cs typeface="Calibri"/>
              </a:rPr>
              <a:t>GESTÃO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ESTRATÉGIC</a:t>
            </a:r>
            <a:r>
              <a:rPr dirty="0" sz="1000" spc="-10" b="1" i="1">
                <a:solidFill>
                  <a:srgbClr val="0A5394"/>
                </a:solidFill>
                <a:latin typeface="Calibri"/>
                <a:cs typeface="Calibri"/>
              </a:rPr>
              <a:t>A</a:t>
            </a:r>
            <a:endParaRPr sz="1000">
              <a:latin typeface="Calibri"/>
              <a:cs typeface="Calibri"/>
            </a:endParaRPr>
          </a:p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895349" y="1647825"/>
          <a:ext cx="8010525" cy="26682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5750"/>
                <a:gridCol w="5219700"/>
                <a:gridCol w="457200"/>
                <a:gridCol w="485775"/>
                <a:gridCol w="485775"/>
                <a:gridCol w="495300"/>
                <a:gridCol w="495300"/>
              </a:tblGrid>
              <a:tr h="2755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200" spc="-20" b="1">
                          <a:latin typeface="Calibri"/>
                          <a:cs typeface="Calibri"/>
                        </a:rPr>
                        <a:t>Metas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699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2021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2022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2023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2024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2025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900" spc="-50" b="1">
                          <a:latin typeface="Calibri"/>
                          <a:cs typeface="Calibri"/>
                        </a:rPr>
                        <a:t>W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279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Índice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ações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Integradas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comunicação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social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03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900" spc="-50" b="1">
                          <a:latin typeface="Calibri"/>
                          <a:cs typeface="Calibri"/>
                        </a:rPr>
                        <a:t>X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279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Índice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divulgação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memória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institucional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03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900" spc="-50" b="1">
                          <a:latin typeface="Calibri"/>
                          <a:cs typeface="Calibri"/>
                        </a:rPr>
                        <a:t>Y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279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Índice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desempenho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ambiental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03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900" spc="-50" b="1">
                          <a:latin typeface="Calibri"/>
                          <a:cs typeface="Calibri"/>
                        </a:rPr>
                        <a:t>Z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279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Índice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capacitação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em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precedentes obrigatórios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03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AA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279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Índice</a:t>
                      </a:r>
                      <a:r>
                        <a:rPr dirty="0" sz="10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efetividade</a:t>
                      </a:r>
                      <a:r>
                        <a:rPr dirty="0" sz="10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da</a:t>
                      </a:r>
                      <a:r>
                        <a:rPr dirty="0" sz="10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governança</a:t>
                      </a:r>
                      <a:r>
                        <a:rPr dirty="0" sz="10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pública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03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AB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279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Índice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conformidade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com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privacidade e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proteção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dados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dos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usuários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03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AC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279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Reduzir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saldo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processos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arquivados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provisoriamente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da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fase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execução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03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AD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279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Promover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transformação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digital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Justiça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4.0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03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AE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279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Integrar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agenda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2030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ao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Poder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Judiciário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03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AF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279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Alcançar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100%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processos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judiciais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eletrônicos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em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relação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ao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acervo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total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03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900" spc="-25" b="1">
                          <a:latin typeface="Calibri"/>
                          <a:cs typeface="Calibri"/>
                        </a:rPr>
                        <a:t>AG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279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Índice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Integridade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03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5" name="object 5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05229" y="198120"/>
            <a:ext cx="1343024" cy="48577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904874" y="1023937"/>
            <a:ext cx="8886825" cy="0"/>
          </a:xfrm>
          <a:custGeom>
            <a:avLst/>
            <a:gdLst/>
            <a:ahLst/>
            <a:cxnLst/>
            <a:rect l="l" t="t" r="r" b="b"/>
            <a:pathLst>
              <a:path w="8886825" h="0">
                <a:moveTo>
                  <a:pt x="0" y="0"/>
                </a:moveTo>
                <a:lnTo>
                  <a:pt x="8886824" y="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4685095" y="343315"/>
            <a:ext cx="315087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SECRETARIA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DE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GOVERNANÇA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E</a:t>
            </a:r>
            <a:r>
              <a:rPr dirty="0" sz="1100" spc="-5" b="1" i="1">
                <a:solidFill>
                  <a:srgbClr val="0A5394"/>
                </a:solidFill>
                <a:latin typeface="Calibri"/>
                <a:cs typeface="Calibri"/>
              </a:rPr>
              <a:t> </a:t>
            </a:r>
            <a:r>
              <a:rPr dirty="0" sz="1100" spc="-25" b="1" i="1">
                <a:solidFill>
                  <a:srgbClr val="0A5394"/>
                </a:solidFill>
                <a:latin typeface="Calibri"/>
                <a:cs typeface="Calibri"/>
              </a:rPr>
              <a:t>GESTÃO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ESTRATÉGIC</a:t>
            </a:r>
            <a:r>
              <a:rPr dirty="0" sz="1000" spc="-10" b="1" i="1">
                <a:solidFill>
                  <a:srgbClr val="0A5394"/>
                </a:solidFill>
                <a:latin typeface="Calibri"/>
                <a:cs typeface="Calibri"/>
              </a:rPr>
              <a:t>A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887729" y="1296850"/>
            <a:ext cx="5471160" cy="7035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58210">
              <a:lnSpc>
                <a:spcPct val="100000"/>
              </a:lnSpc>
              <a:spcBef>
                <a:spcPts val="100"/>
              </a:spcBef>
            </a:pPr>
            <a:r>
              <a:rPr dirty="0" u="heavy" sz="16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Metas</a:t>
            </a:r>
            <a:r>
              <a:rPr dirty="0" u="heavy" sz="1600" spc="-6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16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Vigentes</a:t>
            </a:r>
            <a:r>
              <a:rPr dirty="0" u="heavy" sz="1600" spc="-5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16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por</a:t>
            </a:r>
            <a:r>
              <a:rPr dirty="0" u="heavy" sz="1600" spc="-5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1600" spc="-2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ano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735"/>
              </a:spcBef>
            </a:pPr>
            <a:r>
              <a:rPr dirty="0" sz="1400" b="1">
                <a:latin typeface="Calibri"/>
                <a:cs typeface="Calibri"/>
              </a:rPr>
              <a:t>A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–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Índice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Processos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Julgados: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5" name="object 5" descr=""/>
          <p:cNvGraphicFramePr>
            <a:graphicFrameLocks noGrp="1"/>
          </p:cNvGraphicFramePr>
          <p:nvPr/>
        </p:nvGraphicFramePr>
        <p:xfrm>
          <a:off x="942974" y="2171699"/>
          <a:ext cx="8896350" cy="17100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00225"/>
                <a:gridCol w="1800225"/>
                <a:gridCol w="1800225"/>
                <a:gridCol w="1800225"/>
                <a:gridCol w="1609725"/>
              </a:tblGrid>
              <a:tr h="199390">
                <a:tc gridSpan="5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TRT4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5D6A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137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31750">
                        <a:lnSpc>
                          <a:spcPct val="100000"/>
                        </a:lnSpc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Distribuídos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Julgados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Índice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Processos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Julgados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0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163.694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149.537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91,35%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178.119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177.686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99,76%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202.985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201.336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99,19%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216.226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213.095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98,55%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246.594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242.288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98,25%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942974" y="4029074"/>
          <a:ext cx="8877300" cy="16624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00225"/>
                <a:gridCol w="1800225"/>
                <a:gridCol w="1800225"/>
                <a:gridCol w="1800225"/>
                <a:gridCol w="1590675"/>
              </a:tblGrid>
              <a:tr h="199390">
                <a:tc gridSpan="5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1º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Grau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EC4E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660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6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Distribuídos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6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Julgados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6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Índice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Processos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Julgados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6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96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110.609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91.378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82,61%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110.065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114.838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104,34%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125.660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129.889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103,37%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135.712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132.439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97,59%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156.759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151.422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96,60%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pic>
        <p:nvPicPr>
          <p:cNvPr id="7" name="object 7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05229" y="198120"/>
            <a:ext cx="1343024" cy="48577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685095" y="343315"/>
            <a:ext cx="315087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SECRETARIA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DE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GOVERNANÇA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E</a:t>
            </a:r>
            <a:r>
              <a:rPr dirty="0" sz="1100" spc="-5" b="1" i="1">
                <a:solidFill>
                  <a:srgbClr val="0A5394"/>
                </a:solidFill>
                <a:latin typeface="Calibri"/>
                <a:cs typeface="Calibri"/>
              </a:rPr>
              <a:t> </a:t>
            </a:r>
            <a:r>
              <a:rPr dirty="0" sz="1100" spc="-25" b="1" i="1">
                <a:solidFill>
                  <a:srgbClr val="0A5394"/>
                </a:solidFill>
                <a:latin typeface="Calibri"/>
                <a:cs typeface="Calibri"/>
              </a:rPr>
              <a:t>GESTÃO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ESTRATÉGIC</a:t>
            </a:r>
            <a:r>
              <a:rPr dirty="0" sz="1000" spc="-10" b="1" i="1">
                <a:solidFill>
                  <a:srgbClr val="0A5394"/>
                </a:solidFill>
                <a:latin typeface="Calibri"/>
                <a:cs typeface="Calibri"/>
              </a:rPr>
              <a:t>A</a:t>
            </a:r>
            <a:endParaRPr sz="1000">
              <a:latin typeface="Calibri"/>
              <a:cs typeface="Calibri"/>
            </a:endParaRP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942974" y="1023937"/>
          <a:ext cx="8896350" cy="16675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00225"/>
                <a:gridCol w="1800225"/>
                <a:gridCol w="1800225"/>
                <a:gridCol w="1800225"/>
                <a:gridCol w="1609725"/>
              </a:tblGrid>
              <a:tr h="204470">
                <a:tc gridSpan="5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2º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Grau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E499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660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Distribuídos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Julgados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Índice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Processos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Julgados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53.085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58.159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109,56%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68.053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62.848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92,35%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77.325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71.447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92,40%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80.514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80.656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100,18%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89.835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90.866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101,15%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</a:tbl>
          </a:graphicData>
        </a:graphic>
      </p:graphicFrame>
      <p:sp>
        <p:nvSpPr>
          <p:cNvPr id="4" name="object 4" descr=""/>
          <p:cNvSpPr txBox="1"/>
          <p:nvPr/>
        </p:nvSpPr>
        <p:spPr>
          <a:xfrm>
            <a:off x="887729" y="3260403"/>
            <a:ext cx="8915400" cy="2232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855710" algn="l"/>
              </a:tabLst>
            </a:pPr>
            <a:r>
              <a:rPr dirty="0" u="heavy" sz="1100" spc="-1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Análise</a:t>
            </a:r>
            <a:r>
              <a:rPr dirty="0" u="heavy" sz="110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	</a:t>
            </a:r>
            <a:endParaRPr sz="1100">
              <a:latin typeface="Calibri"/>
              <a:cs typeface="Calibri"/>
            </a:endParaRPr>
          </a:p>
          <a:p>
            <a:pPr algn="just" marL="12700" marR="5080">
              <a:lnSpc>
                <a:spcPct val="109800"/>
              </a:lnSpc>
              <a:spcBef>
                <a:spcPts val="800"/>
              </a:spcBef>
            </a:pP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“Julgar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mais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processos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que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os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distribuídos”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existe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desde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2010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nunca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foi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descontinuada.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1º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Grau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enfrentou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dificuldades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desempenho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dessa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2021,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assim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2020,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enquanto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2º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Grau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manteve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bom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desempenho.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2022,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1º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Grau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mostrou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um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crescimento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significativo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de </a:t>
            </a:r>
            <a:r>
              <a:rPr dirty="0" sz="1100">
                <a:latin typeface="Calibri"/>
                <a:cs typeface="Calibri"/>
              </a:rPr>
              <a:t>processos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julgados,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enquanto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2º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Grau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ficou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índice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abaixo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desejado.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2023,</a:t>
            </a:r>
            <a:r>
              <a:rPr dirty="0" sz="1100" spc="2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1º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Grau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atingiu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meta,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enquanto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2º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Grau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ficou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abaixo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de </a:t>
            </a:r>
            <a:r>
              <a:rPr dirty="0" sz="1100">
                <a:latin typeface="Calibri"/>
                <a:cs typeface="Calibri"/>
              </a:rPr>
              <a:t>100%.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acumulado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TRT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não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atingiu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meta.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2024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2025,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é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possível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observar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que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1º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Grau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não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atingiu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100%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2º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Grau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superou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índice </a:t>
            </a:r>
            <a:r>
              <a:rPr dirty="0" sz="1100">
                <a:latin typeface="Calibri"/>
                <a:cs typeface="Calibri"/>
              </a:rPr>
              <a:t>para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meta.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maneira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geral,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2022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2025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TRT4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vem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alcançando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bom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desempenho,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ficando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índices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acima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98%,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insuficientes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20">
                <a:latin typeface="Calibri"/>
                <a:cs typeface="Calibri"/>
              </a:rPr>
              <a:t>meta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100%.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1100">
              <a:latin typeface="Calibri"/>
              <a:cs typeface="Calibri"/>
            </a:endParaRPr>
          </a:p>
          <a:p>
            <a:pPr algn="just" marL="12700">
              <a:lnSpc>
                <a:spcPct val="100000"/>
              </a:lnSpc>
            </a:pPr>
            <a:r>
              <a:rPr dirty="0" sz="1400" b="1">
                <a:latin typeface="Calibri"/>
                <a:cs typeface="Calibri"/>
              </a:rPr>
              <a:t>B</a:t>
            </a:r>
            <a:r>
              <a:rPr dirty="0" sz="1400" spc="-3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–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Julgar</a:t>
            </a:r>
            <a:r>
              <a:rPr dirty="0" sz="1400" spc="-3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processos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mais</a:t>
            </a:r>
            <a:r>
              <a:rPr dirty="0" sz="1400" spc="-3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antigos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 sz="1400" b="1">
                <a:latin typeface="Calibri"/>
                <a:cs typeface="Calibri"/>
              </a:rPr>
              <a:t>B.1</a:t>
            </a:r>
            <a:r>
              <a:rPr dirty="0" sz="1400" spc="-3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-</a:t>
            </a:r>
            <a:r>
              <a:rPr dirty="0" sz="1400" spc="-3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Critério</a:t>
            </a:r>
            <a:r>
              <a:rPr dirty="0" sz="1400" spc="-3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1</a:t>
            </a:r>
            <a:r>
              <a:rPr dirty="0" sz="1400" spc="-3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(93%</a:t>
            </a:r>
            <a:r>
              <a:rPr dirty="0" sz="1400" spc="-3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dos</a:t>
            </a:r>
            <a:r>
              <a:rPr dirty="0" sz="1400" spc="-3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distribuídos</a:t>
            </a:r>
            <a:r>
              <a:rPr dirty="0" sz="1400" spc="-3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até</a:t>
            </a:r>
            <a:r>
              <a:rPr dirty="0" sz="1400" spc="-3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31/12/2022)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5" name="object 5" descr=""/>
          <p:cNvGraphicFramePr>
            <a:graphicFrameLocks noGrp="1"/>
          </p:cNvGraphicFramePr>
          <p:nvPr/>
        </p:nvGraphicFramePr>
        <p:xfrm>
          <a:off x="895349" y="5705474"/>
          <a:ext cx="8953500" cy="14338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66825"/>
                <a:gridCol w="1266825"/>
                <a:gridCol w="1266825"/>
                <a:gridCol w="1266825"/>
                <a:gridCol w="1266825"/>
                <a:gridCol w="1266825"/>
                <a:gridCol w="1266825"/>
              </a:tblGrid>
              <a:tr h="199390">
                <a:tc gridSpan="7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TRT4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5D6A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47015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400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Base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de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referência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400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Distribuídos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400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Julgados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400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400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400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400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2019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175.921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161.353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91,72%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93%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132.650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124.923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94,17%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93%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133.070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128.756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96,76%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93%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136.768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131.909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97,80%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93%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130.000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128.000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104,98%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94%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</a:tbl>
          </a:graphicData>
        </a:graphic>
      </p:graphicFrame>
      <p:pic>
        <p:nvPicPr>
          <p:cNvPr id="6" name="object 6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05229" y="198120"/>
            <a:ext cx="1343024" cy="48577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904874" y="1023937"/>
            <a:ext cx="8886825" cy="0"/>
          </a:xfrm>
          <a:custGeom>
            <a:avLst/>
            <a:gdLst/>
            <a:ahLst/>
            <a:cxnLst/>
            <a:rect l="l" t="t" r="r" b="b"/>
            <a:pathLst>
              <a:path w="8886825" h="0">
                <a:moveTo>
                  <a:pt x="0" y="0"/>
                </a:moveTo>
                <a:lnTo>
                  <a:pt x="8886824" y="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4685095" y="343315"/>
            <a:ext cx="315087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SECRETARIA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DE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GOVERNANÇA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E</a:t>
            </a:r>
            <a:r>
              <a:rPr dirty="0" sz="1100" spc="-5" b="1" i="1">
                <a:solidFill>
                  <a:srgbClr val="0A5394"/>
                </a:solidFill>
                <a:latin typeface="Calibri"/>
                <a:cs typeface="Calibri"/>
              </a:rPr>
              <a:t> </a:t>
            </a:r>
            <a:r>
              <a:rPr dirty="0" sz="1100" spc="-25" b="1" i="1">
                <a:solidFill>
                  <a:srgbClr val="0A5394"/>
                </a:solidFill>
                <a:latin typeface="Calibri"/>
                <a:cs typeface="Calibri"/>
              </a:rPr>
              <a:t>GESTÃO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ESTRATÉGIC</a:t>
            </a:r>
            <a:r>
              <a:rPr dirty="0" sz="1000" spc="-10" b="1" i="1">
                <a:solidFill>
                  <a:srgbClr val="0A5394"/>
                </a:solidFill>
                <a:latin typeface="Calibri"/>
                <a:cs typeface="Calibri"/>
              </a:rPr>
              <a:t>A</a:t>
            </a:r>
            <a:endParaRPr sz="1000">
              <a:latin typeface="Calibri"/>
              <a:cs typeface="Calibri"/>
            </a:endParaRPr>
          </a:p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895349" y="1190624"/>
          <a:ext cx="8953500" cy="1376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66825"/>
                <a:gridCol w="1266825"/>
                <a:gridCol w="1266825"/>
                <a:gridCol w="1266825"/>
                <a:gridCol w="1266825"/>
                <a:gridCol w="1266825"/>
                <a:gridCol w="1266825"/>
              </a:tblGrid>
              <a:tr h="180340">
                <a:tc gridSpan="7">
                  <a:txBody>
                    <a:bodyPr/>
                    <a:lstStyle/>
                    <a:p>
                      <a:pPr algn="ctr" marL="635">
                        <a:lnSpc>
                          <a:spcPts val="1265"/>
                        </a:lnSpc>
                        <a:spcBef>
                          <a:spcPts val="60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1º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Grau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EC4E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Base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de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referência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Distribuídos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Julgados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2019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82.776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68.208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82,40%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93%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2020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102.787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95.481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92,89%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93%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2021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114.561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110.500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96,46%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93%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2022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114.175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109.816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97,49%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93%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2023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106.000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104.000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104,71%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94%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object 5" descr=""/>
          <p:cNvGraphicFramePr>
            <a:graphicFrameLocks noGrp="1"/>
          </p:cNvGraphicFramePr>
          <p:nvPr/>
        </p:nvGraphicFramePr>
        <p:xfrm>
          <a:off x="895349" y="2752724"/>
          <a:ext cx="9020175" cy="13957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76350"/>
                <a:gridCol w="1276350"/>
                <a:gridCol w="1276350"/>
                <a:gridCol w="1276350"/>
                <a:gridCol w="1276350"/>
                <a:gridCol w="1276350"/>
                <a:gridCol w="1276350"/>
              </a:tblGrid>
              <a:tr h="199390">
                <a:tc gridSpan="7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2º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Grau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E499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9390">
                <a:tc>
                  <a:txBody>
                    <a:bodyPr/>
                    <a:lstStyle/>
                    <a:p>
                      <a:pPr algn="ctr" marL="3175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Base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de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referência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Distribuídos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Julgados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206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2019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85.453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85.453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100,00%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93%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2020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29.863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29.442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98,59%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93%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2021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18.509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18.256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98,63%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93%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2022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22.593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22.093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99,40%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93%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2023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24.000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24.000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106,15%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94%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</a:tbl>
          </a:graphicData>
        </a:graphic>
      </p:graphicFrame>
      <p:sp>
        <p:nvSpPr>
          <p:cNvPr id="6" name="object 6" descr=""/>
          <p:cNvSpPr txBox="1"/>
          <p:nvPr/>
        </p:nvSpPr>
        <p:spPr>
          <a:xfrm>
            <a:off x="887729" y="4214446"/>
            <a:ext cx="8916035" cy="16294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855710" algn="l"/>
              </a:tabLst>
            </a:pPr>
            <a:r>
              <a:rPr dirty="0" u="heavy" sz="1100" spc="-1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Análise</a:t>
            </a:r>
            <a:r>
              <a:rPr dirty="0" u="heavy" sz="110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	</a:t>
            </a:r>
            <a:endParaRPr sz="1100">
              <a:latin typeface="Calibri"/>
              <a:cs typeface="Calibri"/>
            </a:endParaRPr>
          </a:p>
          <a:p>
            <a:pPr algn="just" marL="12700" marR="5080">
              <a:lnSpc>
                <a:spcPct val="109800"/>
              </a:lnSpc>
              <a:spcBef>
                <a:spcPts val="800"/>
              </a:spcBef>
            </a:pP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ano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2021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não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foi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atingida,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91,72%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cumprimento.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ano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2022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foi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atingida.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2023,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dados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painel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metas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do </a:t>
            </a:r>
            <a:r>
              <a:rPr dirty="0" sz="1100">
                <a:latin typeface="Calibri"/>
                <a:cs typeface="Calibri"/>
              </a:rPr>
              <a:t>TRT4,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foi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alcançada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pelo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º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2º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Graus.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acumulado,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TRT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atingiu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índice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96,76%.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2024,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dados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painel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do </a:t>
            </a:r>
            <a:r>
              <a:rPr dirty="0" sz="1100">
                <a:latin typeface="Calibri"/>
                <a:cs typeface="Calibri"/>
              </a:rPr>
              <a:t>CSJT,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critério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foi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atingido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pelo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1º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2º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Graus.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acumulado,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TRT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atingiu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índice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deste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critério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97,80%.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2025,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dados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Datajud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23/01/2026,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TRT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atingiu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meta,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assim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1º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2º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graus.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45"/>
              </a:spcBef>
            </a:pP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400" b="1">
                <a:latin typeface="Calibri"/>
                <a:cs typeface="Calibri"/>
              </a:rPr>
              <a:t>B.2</a:t>
            </a:r>
            <a:r>
              <a:rPr dirty="0" sz="1400" spc="-3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-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Critério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2: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2024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-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Julgar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98%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dos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processos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conhecimento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pendentes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há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4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anos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ou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mais.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895349" y="6019799"/>
          <a:ext cx="9001125" cy="9499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14425"/>
                <a:gridCol w="1114425"/>
                <a:gridCol w="1114425"/>
                <a:gridCol w="1114425"/>
                <a:gridCol w="1114425"/>
                <a:gridCol w="1114425"/>
                <a:gridCol w="1114425"/>
                <a:gridCol w="1114425"/>
              </a:tblGrid>
              <a:tr h="199390">
                <a:tc gridSpan="8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TRT4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5D6A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517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01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marL="264795" marR="256540" indent="66675">
                        <a:lnSpc>
                          <a:spcPct val="101699"/>
                        </a:lnSpc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Base </a:t>
                      </a:r>
                      <a:r>
                        <a:rPr dirty="0" sz="1100" spc="-25" b="1">
                          <a:latin typeface="Calibri"/>
                          <a:cs typeface="Calibri"/>
                        </a:rPr>
                        <a:t>de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referência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Distribuídos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01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Suspensos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01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Julgados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01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01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01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01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2020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2.752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785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1.797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91,36%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98%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2020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324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99999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322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99999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100%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pic>
        <p:nvPicPr>
          <p:cNvPr id="8" name="object 8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05229" y="198120"/>
            <a:ext cx="1343024" cy="48577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685095" y="343315"/>
            <a:ext cx="315087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SECRETARIA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DE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GOVERNANÇA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E</a:t>
            </a:r>
            <a:r>
              <a:rPr dirty="0" sz="1100" spc="-5" b="1" i="1">
                <a:solidFill>
                  <a:srgbClr val="0A5394"/>
                </a:solidFill>
                <a:latin typeface="Calibri"/>
                <a:cs typeface="Calibri"/>
              </a:rPr>
              <a:t> </a:t>
            </a:r>
            <a:r>
              <a:rPr dirty="0" sz="1100" spc="-25" b="1" i="1">
                <a:solidFill>
                  <a:srgbClr val="0A5394"/>
                </a:solidFill>
                <a:latin typeface="Calibri"/>
                <a:cs typeface="Calibri"/>
              </a:rPr>
              <a:t>GESTÃO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ESTRATÉGIC</a:t>
            </a:r>
            <a:r>
              <a:rPr dirty="0" sz="1000" spc="-10" b="1" i="1">
                <a:solidFill>
                  <a:srgbClr val="0A5394"/>
                </a:solidFill>
                <a:latin typeface="Calibri"/>
                <a:cs typeface="Calibri"/>
              </a:rPr>
              <a:t>A</a:t>
            </a:r>
            <a:endParaRPr sz="1000">
              <a:latin typeface="Calibri"/>
              <a:cs typeface="Calibri"/>
            </a:endParaRP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895349" y="1019175"/>
          <a:ext cx="9001125" cy="9264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14425"/>
                <a:gridCol w="1114425"/>
                <a:gridCol w="1114425"/>
                <a:gridCol w="1114425"/>
                <a:gridCol w="1114425"/>
                <a:gridCol w="1114425"/>
                <a:gridCol w="1114425"/>
                <a:gridCol w="1114425"/>
              </a:tblGrid>
              <a:tr h="185420">
                <a:tc gridSpan="8"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spcBef>
                          <a:spcPts val="5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1º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Grau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EC4E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42265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63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marL="264795" marR="256540" indent="66675">
                        <a:lnSpc>
                          <a:spcPts val="1340"/>
                        </a:lnSpc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Base </a:t>
                      </a:r>
                      <a:r>
                        <a:rPr dirty="0" sz="1100" spc="-25" b="1">
                          <a:latin typeface="Calibri"/>
                          <a:cs typeface="Calibri"/>
                        </a:rPr>
                        <a:t>de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referência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Distribuídos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63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Suspensos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63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Julgados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63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63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63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63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2020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2.364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728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1.497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91,50%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98%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2020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286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99999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284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99999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100%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FE2F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895349" y="2133599"/>
          <a:ext cx="9001125" cy="9499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14425"/>
                <a:gridCol w="1114425"/>
                <a:gridCol w="1114425"/>
                <a:gridCol w="1114425"/>
                <a:gridCol w="1114425"/>
                <a:gridCol w="1114425"/>
                <a:gridCol w="1114425"/>
                <a:gridCol w="1114425"/>
              </a:tblGrid>
              <a:tr h="199390">
                <a:tc gridSpan="8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2º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Grau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E499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51790">
                <a:tc>
                  <a:txBody>
                    <a:bodyPr/>
                    <a:lstStyle/>
                    <a:p>
                      <a:pPr algn="ctr" marL="3175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marL="264795" marR="256540" indent="66675">
                        <a:lnSpc>
                          <a:spcPct val="101699"/>
                        </a:lnSpc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Base </a:t>
                      </a:r>
                      <a:r>
                        <a:rPr dirty="0" sz="1100" spc="-25" b="1">
                          <a:latin typeface="Calibri"/>
                          <a:cs typeface="Calibri"/>
                        </a:rPr>
                        <a:t>de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referência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Distribuídos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01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Suspensos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01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Julgados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01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2020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388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57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300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90,63%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98%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2020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38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99999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38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99999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000" spc="-20">
                          <a:latin typeface="Calibri"/>
                          <a:cs typeface="Calibri"/>
                        </a:rPr>
                        <a:t>100%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</a:tbl>
          </a:graphicData>
        </a:graphic>
      </p:graphicFrame>
      <p:sp>
        <p:nvSpPr>
          <p:cNvPr id="5" name="object 5" descr=""/>
          <p:cNvSpPr txBox="1"/>
          <p:nvPr/>
        </p:nvSpPr>
        <p:spPr>
          <a:xfrm>
            <a:off x="887729" y="3148123"/>
            <a:ext cx="8916670" cy="8470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855710" algn="l"/>
              </a:tabLst>
            </a:pPr>
            <a:r>
              <a:rPr dirty="0" u="heavy" sz="1100" spc="-1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Análise</a:t>
            </a:r>
            <a:r>
              <a:rPr dirty="0" u="heavy" sz="110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	</a:t>
            </a:r>
            <a:endParaRPr sz="1100">
              <a:latin typeface="Calibri"/>
              <a:cs typeface="Calibri"/>
            </a:endParaRPr>
          </a:p>
          <a:p>
            <a:pPr algn="just" marL="12700" marR="5080">
              <a:lnSpc>
                <a:spcPct val="109800"/>
              </a:lnSpc>
              <a:spcBef>
                <a:spcPts val="800"/>
              </a:spcBef>
            </a:pP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2024,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foi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incluída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uma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segunda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regra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cumprimento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2.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dados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painel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20">
                <a:latin typeface="Calibri"/>
                <a:cs typeface="Calibri"/>
              </a:rPr>
              <a:t>CSJT, </a:t>
            </a:r>
            <a:r>
              <a:rPr dirty="0" sz="1100">
                <a:latin typeface="Calibri"/>
                <a:cs typeface="Calibri"/>
              </a:rPr>
              <a:t>este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critério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não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foi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atingido</a:t>
            </a:r>
            <a:r>
              <a:rPr dirty="0" sz="1100" spc="-20">
                <a:latin typeface="Calibri"/>
                <a:cs typeface="Calibri"/>
              </a:rPr>
              <a:t> pelo </a:t>
            </a:r>
            <a:r>
              <a:rPr dirty="0" sz="1100">
                <a:latin typeface="Calibri"/>
                <a:cs typeface="Calibri"/>
              </a:rPr>
              <a:t>1º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Grau,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nem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pelo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2º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Grau.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acumulado,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TRT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atingiu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índice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91,36%.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2025,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critério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ficou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bem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mais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rigoroso,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passando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100%.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Com </a:t>
            </a:r>
            <a:r>
              <a:rPr dirty="0" sz="1100">
                <a:latin typeface="Calibri"/>
                <a:cs typeface="Calibri"/>
              </a:rPr>
              <a:t>dados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Datajud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23/01/2026,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verifica-</a:t>
            </a:r>
            <a:r>
              <a:rPr dirty="0" sz="1100">
                <a:latin typeface="Calibri"/>
                <a:cs typeface="Calibri"/>
              </a:rPr>
              <a:t>se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que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TRT4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não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cumpre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por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muito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pouco.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887729" y="4538663"/>
            <a:ext cx="198564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latin typeface="Calibri"/>
                <a:cs typeface="Calibri"/>
              </a:rPr>
              <a:t>C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–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Estimular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a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Conciliação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895349" y="4952999"/>
          <a:ext cx="8915400" cy="13957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66850"/>
                <a:gridCol w="1466850"/>
                <a:gridCol w="1466850"/>
                <a:gridCol w="1476375"/>
                <a:gridCol w="1476375"/>
                <a:gridCol w="1476375"/>
              </a:tblGrid>
              <a:tr h="199390">
                <a:tc gridSpan="6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TRT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5D6A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9390">
                <a:tc>
                  <a:txBody>
                    <a:bodyPr/>
                    <a:lstStyle/>
                    <a:p>
                      <a:pPr marL="61595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Conciliações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Solucionados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Resultado</a:t>
                      </a:r>
                      <a:r>
                        <a:rPr dirty="0" sz="1100" spc="-5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marL="59182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43.031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90.645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47,47%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40%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marL="59182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48.240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111.956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43,09%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40%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marL="59182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54.666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126.341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43,27%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40%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marL="59182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55.929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125.068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44,72%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38%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marL="59182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59.358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140.526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42,24%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38%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887729" y="6351005"/>
            <a:ext cx="8869045" cy="4787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855710" algn="l"/>
              </a:tabLst>
            </a:pPr>
            <a:r>
              <a:rPr dirty="0" u="heavy" sz="1100" spc="-1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Análise</a:t>
            </a:r>
            <a:r>
              <a:rPr dirty="0" u="heavy" sz="110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	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25"/>
              </a:spcBef>
            </a:pP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2021,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2022,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2023,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2024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2025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TRT4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alcançou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fixada,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considerando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cláusula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barreira.</a:t>
            </a:r>
            <a:endParaRPr sz="1100">
              <a:latin typeface="Calibri"/>
              <a:cs typeface="Calibri"/>
            </a:endParaRPr>
          </a:p>
        </p:txBody>
      </p:sp>
      <p:pic>
        <p:nvPicPr>
          <p:cNvPr id="9" name="object 9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05229" y="198120"/>
            <a:ext cx="1343024" cy="48577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904874" y="1023937"/>
            <a:ext cx="8886825" cy="0"/>
          </a:xfrm>
          <a:custGeom>
            <a:avLst/>
            <a:gdLst/>
            <a:ahLst/>
            <a:cxnLst/>
            <a:rect l="l" t="t" r="r" b="b"/>
            <a:pathLst>
              <a:path w="8886825" h="0">
                <a:moveTo>
                  <a:pt x="0" y="0"/>
                </a:moveTo>
                <a:lnTo>
                  <a:pt x="8886824" y="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4685095" y="343315"/>
            <a:ext cx="315087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SECRETARIA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DE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GOVERNANÇA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E</a:t>
            </a:r>
            <a:r>
              <a:rPr dirty="0" sz="1100" spc="-5" b="1" i="1">
                <a:solidFill>
                  <a:srgbClr val="0A5394"/>
                </a:solidFill>
                <a:latin typeface="Calibri"/>
                <a:cs typeface="Calibri"/>
              </a:rPr>
              <a:t> </a:t>
            </a:r>
            <a:r>
              <a:rPr dirty="0" sz="1100" spc="-25" b="1" i="1">
                <a:solidFill>
                  <a:srgbClr val="0A5394"/>
                </a:solidFill>
                <a:latin typeface="Calibri"/>
                <a:cs typeface="Calibri"/>
              </a:rPr>
              <a:t>GESTÃO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ESTRATÉGIC</a:t>
            </a:r>
            <a:r>
              <a:rPr dirty="0" sz="1000" spc="-10" b="1" i="1">
                <a:solidFill>
                  <a:srgbClr val="0A5394"/>
                </a:solidFill>
                <a:latin typeface="Calibri"/>
                <a:cs typeface="Calibri"/>
              </a:rPr>
              <a:t>A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887729" y="1717480"/>
            <a:ext cx="482282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latin typeface="Calibri"/>
                <a:cs typeface="Calibri"/>
              </a:rPr>
              <a:t>D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–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Reduzir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a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taxa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congestionamento,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exceto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execuções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fiscais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5" name="object 5" descr=""/>
          <p:cNvGraphicFramePr>
            <a:graphicFrameLocks noGrp="1"/>
          </p:cNvGraphicFramePr>
          <p:nvPr/>
        </p:nvGraphicFramePr>
        <p:xfrm>
          <a:off x="895349" y="2133599"/>
          <a:ext cx="5991225" cy="13957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76375"/>
                <a:gridCol w="1476375"/>
                <a:gridCol w="1476375"/>
                <a:gridCol w="1476375"/>
              </a:tblGrid>
              <a:tr h="199390">
                <a:tc gridSpan="4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TRT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5D6A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49,22%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42,86%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48,48%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47,04%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50,09%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51,40%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48,19%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49,59%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45,44%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47,69%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</a:tbl>
          </a:graphicData>
        </a:graphic>
      </p:graphicFrame>
      <p:sp>
        <p:nvSpPr>
          <p:cNvPr id="6" name="object 6" descr=""/>
          <p:cNvSpPr txBox="1"/>
          <p:nvPr/>
        </p:nvSpPr>
        <p:spPr>
          <a:xfrm>
            <a:off x="887729" y="3529821"/>
            <a:ext cx="8916035" cy="12147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855710" algn="l"/>
              </a:tabLst>
            </a:pPr>
            <a:r>
              <a:rPr dirty="0" u="heavy" sz="1100" spc="-1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Análise</a:t>
            </a:r>
            <a:r>
              <a:rPr dirty="0" u="heavy" sz="110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	</a:t>
            </a:r>
            <a:endParaRPr sz="1100">
              <a:latin typeface="Calibri"/>
              <a:cs typeface="Calibri"/>
            </a:endParaRPr>
          </a:p>
          <a:p>
            <a:pPr algn="just" marL="12700" marR="5080">
              <a:lnSpc>
                <a:spcPct val="109800"/>
              </a:lnSpc>
              <a:spcBef>
                <a:spcPts val="800"/>
              </a:spcBef>
            </a:pP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nova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estabelecida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2021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determinou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redução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pontos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percentuais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taxa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congestionamento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líquida,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exceto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execuções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fiscais,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relação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2019,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entanto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TRT4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registrou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índice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cumprimento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42,86%,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não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atingindo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índice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estabelecido.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2022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índice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ser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atingido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foi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19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47,04%.</a:t>
            </a:r>
            <a:r>
              <a:rPr dirty="0" sz="1100" spc="20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19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índice</a:t>
            </a:r>
            <a:r>
              <a:rPr dirty="0" sz="1100" spc="20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para</a:t>
            </a:r>
            <a:r>
              <a:rPr dirty="0" sz="1100" spc="20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2022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teve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reduções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constantes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possibilidade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cumprimento,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mas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último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período,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dezembro,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taxa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de </a:t>
            </a:r>
            <a:r>
              <a:rPr dirty="0" sz="1100">
                <a:latin typeface="Calibri"/>
                <a:cs typeface="Calibri"/>
              </a:rPr>
              <a:t>congestionamento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líquida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registrou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aumento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registrou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resultado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48,48%,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não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alcançando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2022.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2023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2024,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dados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painel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de </a:t>
            </a:r>
            <a:r>
              <a:rPr dirty="0" sz="1100">
                <a:latin typeface="Calibri"/>
                <a:cs typeface="Calibri"/>
              </a:rPr>
              <a:t>metas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20">
                <a:latin typeface="Calibri"/>
                <a:cs typeface="Calibri"/>
              </a:rPr>
              <a:t>CSJT,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TRT4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alcançou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meta.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2025,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dados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Datajud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23/01/2026,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observa-</a:t>
            </a:r>
            <a:r>
              <a:rPr dirty="0" sz="1100">
                <a:latin typeface="Calibri"/>
                <a:cs typeface="Calibri"/>
              </a:rPr>
              <a:t>se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que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TRT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cumpriu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meta.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887729" y="5188655"/>
            <a:ext cx="325183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latin typeface="Calibri"/>
                <a:cs typeface="Calibri"/>
              </a:rPr>
              <a:t>E</a:t>
            </a:r>
            <a:r>
              <a:rPr dirty="0" sz="1400" spc="-3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–</a:t>
            </a:r>
            <a:r>
              <a:rPr dirty="0" sz="1400" spc="-3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Estimular</a:t>
            </a:r>
            <a:r>
              <a:rPr dirty="0" sz="1400" spc="-3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a</a:t>
            </a:r>
            <a:r>
              <a:rPr dirty="0" sz="1400" spc="-3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inovação</a:t>
            </a:r>
            <a:r>
              <a:rPr dirty="0" sz="1400" spc="-3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no</a:t>
            </a:r>
            <a:r>
              <a:rPr dirty="0" sz="1400" spc="-3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Poder</a:t>
            </a:r>
            <a:r>
              <a:rPr dirty="0" sz="1400" spc="-3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Judiciário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895349" y="5600699"/>
          <a:ext cx="5991225" cy="11963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76375"/>
                <a:gridCol w="1476375"/>
                <a:gridCol w="1476375"/>
                <a:gridCol w="1476375"/>
              </a:tblGrid>
              <a:tr h="199390">
                <a:tc gridSpan="4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TRT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5D6A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</a:tbl>
          </a:graphicData>
        </a:graphic>
      </p:graphicFrame>
      <p:sp>
        <p:nvSpPr>
          <p:cNvPr id="9" name="object 9" descr=""/>
          <p:cNvSpPr txBox="1"/>
          <p:nvPr/>
        </p:nvSpPr>
        <p:spPr>
          <a:xfrm>
            <a:off x="887729" y="6800972"/>
            <a:ext cx="886904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855710" algn="l"/>
              </a:tabLst>
            </a:pPr>
            <a:r>
              <a:rPr dirty="0" u="heavy" sz="1100" spc="-1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Análise</a:t>
            </a:r>
            <a:r>
              <a:rPr dirty="0" u="heavy" sz="110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	</a:t>
            </a:r>
            <a:endParaRPr sz="1100">
              <a:latin typeface="Calibri"/>
              <a:cs typeface="Calibri"/>
            </a:endParaRPr>
          </a:p>
        </p:txBody>
      </p:sp>
      <p:pic>
        <p:nvPicPr>
          <p:cNvPr id="10" name="object 10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05229" y="198120"/>
            <a:ext cx="1343024" cy="48577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904874" y="1023937"/>
            <a:ext cx="8886825" cy="0"/>
          </a:xfrm>
          <a:custGeom>
            <a:avLst/>
            <a:gdLst/>
            <a:ahLst/>
            <a:cxnLst/>
            <a:rect l="l" t="t" r="r" b="b"/>
            <a:pathLst>
              <a:path w="8886825" h="0">
                <a:moveTo>
                  <a:pt x="0" y="0"/>
                </a:moveTo>
                <a:lnTo>
                  <a:pt x="8886824" y="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4685095" y="343315"/>
            <a:ext cx="315087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SECRETARIA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DE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GOVERNANÇA </a:t>
            </a:r>
            <a:r>
              <a:rPr dirty="0" sz="1100" b="1" i="1">
                <a:solidFill>
                  <a:srgbClr val="0A5394"/>
                </a:solidFill>
                <a:latin typeface="Calibri"/>
                <a:cs typeface="Calibri"/>
              </a:rPr>
              <a:t>E</a:t>
            </a:r>
            <a:r>
              <a:rPr dirty="0" sz="1100" spc="-5" b="1" i="1">
                <a:solidFill>
                  <a:srgbClr val="0A5394"/>
                </a:solidFill>
                <a:latin typeface="Calibri"/>
                <a:cs typeface="Calibri"/>
              </a:rPr>
              <a:t> </a:t>
            </a:r>
            <a:r>
              <a:rPr dirty="0" sz="1100" spc="-25" b="1" i="1">
                <a:solidFill>
                  <a:srgbClr val="0A5394"/>
                </a:solidFill>
                <a:latin typeface="Calibri"/>
                <a:cs typeface="Calibri"/>
              </a:rPr>
              <a:t>GESTÃO</a:t>
            </a:r>
            <a:r>
              <a:rPr dirty="0" sz="1100" spc="-10" b="1" i="1">
                <a:solidFill>
                  <a:srgbClr val="0A5394"/>
                </a:solidFill>
                <a:latin typeface="Calibri"/>
                <a:cs typeface="Calibri"/>
              </a:rPr>
              <a:t> ESTRATÉGIC</a:t>
            </a:r>
            <a:r>
              <a:rPr dirty="0" sz="1000" spc="-10" b="1" i="1">
                <a:solidFill>
                  <a:srgbClr val="0A5394"/>
                </a:solidFill>
                <a:latin typeface="Calibri"/>
                <a:cs typeface="Calibri"/>
              </a:rPr>
              <a:t>A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887729" y="997020"/>
            <a:ext cx="8916670" cy="22453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09800"/>
              </a:lnSpc>
              <a:spcBef>
                <a:spcPts val="100"/>
              </a:spcBef>
            </a:pP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tem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como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objetivo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realizar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ações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que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visem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à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difusão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cultura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inovação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suas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diversas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dimensões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nas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interações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os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Objetivos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de </a:t>
            </a:r>
            <a:r>
              <a:rPr dirty="0" sz="1100">
                <a:latin typeface="Calibri"/>
                <a:cs typeface="Calibri"/>
              </a:rPr>
              <a:t>Desenvolvimento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Sustentável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Agenda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2030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ONU,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âmbito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Poder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Judiciário.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2022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2023,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foi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atingida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índice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100%.</a:t>
            </a:r>
            <a:r>
              <a:rPr dirty="0" sz="1100" spc="2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2023,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50">
                <a:latin typeface="Calibri"/>
                <a:cs typeface="Calibri"/>
              </a:rPr>
              <a:t>o</a:t>
            </a:r>
            <a:r>
              <a:rPr dirty="0" sz="1100">
                <a:latin typeface="Calibri"/>
                <a:cs typeface="Calibri"/>
              </a:rPr>
              <a:t> TRT4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implantou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Projeto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Sem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Fronteiras: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unificar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compartilhar,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as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ferramentas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Pangea,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que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disponibiliza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um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meio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rápido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objetivo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pesquisa</a:t>
            </a:r>
            <a:r>
              <a:rPr dirty="0" sz="1100" spc="-25">
                <a:latin typeface="Calibri"/>
                <a:cs typeface="Calibri"/>
              </a:rPr>
              <a:t> de </a:t>
            </a:r>
            <a:r>
              <a:rPr dirty="0" sz="1100">
                <a:latin typeface="Calibri"/>
                <a:cs typeface="Calibri"/>
              </a:rPr>
              <a:t>precedentes</a:t>
            </a:r>
            <a:r>
              <a:rPr dirty="0" sz="1100" spc="114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qualificados</a:t>
            </a:r>
            <a:r>
              <a:rPr dirty="0" sz="1100" spc="114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regionais</a:t>
            </a:r>
            <a:r>
              <a:rPr dirty="0" sz="1100" spc="114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114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nacionais</a:t>
            </a:r>
            <a:r>
              <a:rPr dirty="0" sz="1100" spc="114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114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Judiciário</a:t>
            </a:r>
            <a:r>
              <a:rPr dirty="0" sz="1100" spc="114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Trabalhista.</a:t>
            </a:r>
            <a:r>
              <a:rPr dirty="0" sz="1100" spc="114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Tal</a:t>
            </a:r>
            <a:r>
              <a:rPr dirty="0" sz="1100" spc="114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projeto</a:t>
            </a:r>
            <a:r>
              <a:rPr dirty="0" sz="1100" spc="114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é</a:t>
            </a:r>
            <a:r>
              <a:rPr dirty="0" sz="1100" spc="114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oriundo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Laboratório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Inovação,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avaliação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benefícios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 spc="-50">
                <a:latin typeface="Calibri"/>
                <a:cs typeface="Calibri"/>
              </a:rPr>
              <a:t>à</a:t>
            </a:r>
            <a:r>
              <a:rPr dirty="0" sz="1100">
                <a:latin typeface="Calibri"/>
                <a:cs typeface="Calibri"/>
              </a:rPr>
              <a:t> sociedade</a:t>
            </a:r>
            <a:r>
              <a:rPr dirty="0" sz="1100" spc="114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relacionado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à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Agenda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2030,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conforme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prevê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meta.</a:t>
            </a:r>
            <a:r>
              <a:rPr dirty="0" sz="1100" spc="114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primeiro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semestre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2023,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foram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executadas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todas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as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entregas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previstas,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as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quais </a:t>
            </a:r>
            <a:r>
              <a:rPr dirty="0" sz="1100">
                <a:latin typeface="Calibri"/>
                <a:cs typeface="Calibri"/>
              </a:rPr>
              <a:t>envolviam</a:t>
            </a:r>
            <a:r>
              <a:rPr dirty="0" sz="1100" spc="1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1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realização</a:t>
            </a:r>
            <a:r>
              <a:rPr dirty="0" sz="1100" spc="1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1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acordos</a:t>
            </a:r>
            <a:r>
              <a:rPr dirty="0" sz="1100" spc="1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para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disponibilização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ferramenta.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Nos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meses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julho,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agosto,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setembro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outubro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houve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aperfeiçoamento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do </a:t>
            </a:r>
            <a:r>
              <a:rPr dirty="0" sz="1100">
                <a:latin typeface="Calibri"/>
                <a:cs typeface="Calibri"/>
              </a:rPr>
              <a:t>sistema,</a:t>
            </a:r>
            <a:r>
              <a:rPr dirty="0" sz="1100" spc="20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sendo</a:t>
            </a:r>
            <a:r>
              <a:rPr dirty="0" sz="1100" spc="204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concluídas</a:t>
            </a:r>
            <a:r>
              <a:rPr dirty="0" sz="1100" spc="20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as</a:t>
            </a:r>
            <a:r>
              <a:rPr dirty="0" sz="1100" spc="204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etapas</a:t>
            </a:r>
            <a:r>
              <a:rPr dirty="0" sz="1100" spc="20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204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melhorias</a:t>
            </a:r>
            <a:r>
              <a:rPr dirty="0" sz="1100" spc="204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estabelecidas</a:t>
            </a:r>
            <a:r>
              <a:rPr dirty="0" sz="1100" spc="20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para</a:t>
            </a:r>
            <a:r>
              <a:rPr dirty="0" sz="1100" spc="204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20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semestre.</a:t>
            </a:r>
            <a:r>
              <a:rPr dirty="0" sz="1100" spc="204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Sendo</a:t>
            </a:r>
            <a:r>
              <a:rPr dirty="0" sz="1100" spc="20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assim,</a:t>
            </a:r>
            <a:r>
              <a:rPr dirty="0" sz="1100" spc="204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percentual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execução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projeto,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considerando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 spc="-50">
                <a:latin typeface="Calibri"/>
                <a:cs typeface="Calibri"/>
              </a:rPr>
              <a:t>o</a:t>
            </a:r>
            <a:r>
              <a:rPr dirty="0" sz="1100">
                <a:latin typeface="Calibri"/>
                <a:cs typeface="Calibri"/>
              </a:rPr>
              <a:t> cronograma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2023,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é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100%.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2024,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foi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atingida,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tendo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vista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implantação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projetos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realização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ações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previstas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cronograma </a:t>
            </a:r>
            <a:r>
              <a:rPr dirty="0" sz="1100">
                <a:latin typeface="Calibri"/>
                <a:cs typeface="Calibri"/>
              </a:rPr>
              <a:t>até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mês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dezembro.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2025,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foi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atingida,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implantação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dois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projetos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relacionados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à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Agenda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2030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-20">
                <a:latin typeface="Calibri"/>
                <a:cs typeface="Calibri"/>
              </a:rPr>
              <a:t> ONU.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100">
              <a:latin typeface="Calibri"/>
              <a:cs typeface="Calibri"/>
            </a:endParaRPr>
          </a:p>
          <a:p>
            <a:pPr algn="just" marL="12700">
              <a:lnSpc>
                <a:spcPct val="100000"/>
              </a:lnSpc>
              <a:spcBef>
                <a:spcPts val="5"/>
              </a:spcBef>
            </a:pPr>
            <a:r>
              <a:rPr dirty="0" sz="1400" b="1">
                <a:latin typeface="Calibri"/>
                <a:cs typeface="Calibri"/>
              </a:rPr>
              <a:t>F</a:t>
            </a:r>
            <a:r>
              <a:rPr dirty="0" sz="1400" spc="-3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–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Promover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os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direitos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da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criança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e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do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adolescente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5" name="object 5" descr=""/>
          <p:cNvGraphicFramePr>
            <a:graphicFrameLocks noGrp="1"/>
          </p:cNvGraphicFramePr>
          <p:nvPr/>
        </p:nvGraphicFramePr>
        <p:xfrm>
          <a:off x="895349" y="3419474"/>
          <a:ext cx="5991225" cy="11963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76375"/>
                <a:gridCol w="1476375"/>
                <a:gridCol w="1476375"/>
                <a:gridCol w="1476375"/>
              </a:tblGrid>
              <a:tr h="199390">
                <a:tc gridSpan="4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TRT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5D6A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100%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9D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B04F"/>
                    </a:solidFill>
                  </a:tcPr>
                </a:tc>
              </a:tr>
            </a:tbl>
          </a:graphicData>
        </a:graphic>
      </p:graphicFrame>
      <p:sp>
        <p:nvSpPr>
          <p:cNvPr id="6" name="object 6" descr=""/>
          <p:cNvSpPr txBox="1"/>
          <p:nvPr/>
        </p:nvSpPr>
        <p:spPr>
          <a:xfrm>
            <a:off x="887729" y="4615588"/>
            <a:ext cx="8916035" cy="184721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855710" algn="l"/>
              </a:tabLst>
            </a:pPr>
            <a:r>
              <a:rPr dirty="0" u="heavy" sz="1100" spc="-1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Análise</a:t>
            </a:r>
            <a:r>
              <a:rPr dirty="0" u="heavy" sz="110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	</a:t>
            </a:r>
            <a:endParaRPr sz="1100">
              <a:latin typeface="Calibri"/>
              <a:cs typeface="Calibri"/>
            </a:endParaRPr>
          </a:p>
          <a:p>
            <a:pPr algn="just" marL="12700" marR="5080">
              <a:lnSpc>
                <a:spcPct val="109800"/>
              </a:lnSpc>
              <a:spcBef>
                <a:spcPts val="800"/>
              </a:spcBef>
            </a:pP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tem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como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objetivo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promover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ao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menos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uma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ação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visando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combate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trabalho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infantil.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tribunal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atingiu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índice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para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2022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2023. </a:t>
            </a:r>
            <a:r>
              <a:rPr dirty="0" sz="1100">
                <a:latin typeface="Calibri"/>
                <a:cs typeface="Calibri"/>
              </a:rPr>
              <a:t>Neste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último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ano,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Tribunal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atendeu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às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especificações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CNJ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para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meta,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definindo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plano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ação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visando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combate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trabalho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infantil.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plano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foi </a:t>
            </a:r>
            <a:r>
              <a:rPr dirty="0" sz="1100">
                <a:latin typeface="Calibri"/>
                <a:cs typeface="Calibri"/>
              </a:rPr>
              <a:t>executado,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monitorado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documentado,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divulgados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resultados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execução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ação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seu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portal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internet.</a:t>
            </a:r>
            <a:r>
              <a:rPr dirty="0" sz="1100" spc="2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2024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foi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cumprida,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tendo</a:t>
            </a:r>
            <a:r>
              <a:rPr dirty="0" sz="1100" spc="-25">
                <a:latin typeface="Calibri"/>
                <a:cs typeface="Calibri"/>
              </a:rPr>
              <a:t> em </a:t>
            </a:r>
            <a:r>
              <a:rPr dirty="0" sz="1100">
                <a:latin typeface="Calibri"/>
                <a:cs typeface="Calibri"/>
              </a:rPr>
              <a:t>vista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promoção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diversas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ações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visando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combate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trabalho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infantil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estímulo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à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aprendizagem.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2025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meta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foi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cumprida,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promoção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de </a:t>
            </a:r>
            <a:r>
              <a:rPr dirty="0" sz="1100">
                <a:latin typeface="Calibri"/>
                <a:cs typeface="Calibri"/>
              </a:rPr>
              <a:t>ações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combate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trabalho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infantil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estímulo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à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aprendizagem.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610"/>
              </a:spcBef>
            </a:pPr>
            <a:endParaRPr sz="1100">
              <a:latin typeface="Calibri"/>
              <a:cs typeface="Calibri"/>
            </a:endParaRPr>
          </a:p>
          <a:p>
            <a:pPr algn="just" marL="12700">
              <a:lnSpc>
                <a:spcPct val="100000"/>
              </a:lnSpc>
            </a:pPr>
            <a:r>
              <a:rPr dirty="0" sz="1400" b="1">
                <a:latin typeface="Calibri"/>
                <a:cs typeface="Calibri"/>
              </a:rPr>
              <a:t>G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–</a:t>
            </a:r>
            <a:r>
              <a:rPr dirty="0" sz="1400" spc="-3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Reduzir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os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processos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pendentes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na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fase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conhecimento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895349" y="6638924"/>
          <a:ext cx="9001125" cy="3987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24000"/>
                <a:gridCol w="1524000"/>
                <a:gridCol w="1666875"/>
                <a:gridCol w="1400175"/>
                <a:gridCol w="1400175"/>
                <a:gridCol w="1400175"/>
              </a:tblGrid>
              <a:tr h="199390">
                <a:tc gridSpan="6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TRT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5D6A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93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100" spc="-25" b="1">
                          <a:latin typeface="Calibri"/>
                          <a:cs typeface="Calibri"/>
                        </a:rPr>
                        <a:t>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Linha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Base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Dez/2020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Meta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marL="25400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Resultado</a:t>
                      </a:r>
                      <a:r>
                        <a:rPr dirty="0" sz="1100" spc="-5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2021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Índice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Atingiu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BF1DD"/>
                    </a:solidFill>
                  </a:tcPr>
                </a:tc>
              </a:tr>
            </a:tbl>
          </a:graphicData>
        </a:graphic>
      </p:graphicFrame>
      <p:pic>
        <p:nvPicPr>
          <p:cNvPr id="8" name="object 8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05229" y="198120"/>
            <a:ext cx="1343024" cy="48577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Histórico de Metas 2021_2025 - Google Docs</dc:title>
  <dcterms:created xsi:type="dcterms:W3CDTF">2026-03-26T19:29:40Z</dcterms:created>
  <dcterms:modified xsi:type="dcterms:W3CDTF">2026-03-26T19:29:40Z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2026-02-13T00:00:00Z</vt:filetime>
  </property>
  <property fmtid="{D5CDD505-2E9C-101B-9397-08002B2CF9AE}" pid="3" name="Creator">
    <vt:lpwstr>Mozilla/5.0 (Windows NT 10.0; Win64; x64) AppleWebKit/537.36 (KHTML, like Gecko) Chrome/145.0.0.0 Safari/537.36</vt:lpwstr>
  </property>
  <property fmtid="{D5CDD505-2E9C-101B-9397-08002B2CF9AE}" pid="4" name="LastSaved">
    <vt:filetime>2026-03-26T00:00:00Z</vt:filetime>
  </property>
  <property fmtid="{D5CDD505-2E9C-101B-9397-08002B2CF9AE}" pid="5" name="Producer">
    <vt:lpwstr>Skia/PDF m145</vt:lpwstr>
  </property>
</Properties>
</file>