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5143500" cx="9144000"/>
  <p:notesSz cx="6858000" cy="9144000"/>
  <p:embeddedFontLst>
    <p:embeddedFont>
      <p:font typeface="Roboto"/>
      <p:regular r:id="rId36"/>
      <p:bold r:id="rId37"/>
      <p:italic r:id="rId38"/>
      <p:boldItalic r:id="rId39"/>
    </p:embeddedFont>
    <p:embeddedFont>
      <p:font typeface="Nunito"/>
      <p:regular r:id="rId40"/>
      <p:bold r:id="rId41"/>
      <p:italic r:id="rId42"/>
      <p:boldItalic r:id="rId43"/>
    </p:embeddedFont>
    <p:embeddedFont>
      <p:font typeface="Lato"/>
      <p:regular r:id="rId44"/>
      <p:bold r:id="rId45"/>
      <p:italic r:id="rId46"/>
      <p:boldItalic r:id="rId47"/>
    </p:embeddedFont>
    <p:embeddedFont>
      <p:font typeface="Montserrat Black"/>
      <p:bold r:id="rId48"/>
      <p:boldItalic r:id="rId49"/>
    </p:embeddedFont>
    <p:embeddedFont>
      <p:font typeface="Montserrat"/>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50">
          <p15:clr>
            <a:srgbClr val="9AA0A6"/>
          </p15:clr>
        </p15:guide>
        <p15:guide id="2" pos="5465">
          <p15:clr>
            <a:srgbClr val="9AA0A6"/>
          </p15:clr>
        </p15:guide>
        <p15:guide id="3" orient="horz" pos="534">
          <p15:clr>
            <a:srgbClr val="9AA0A6"/>
          </p15:clr>
        </p15:guide>
        <p15:guide id="4" orient="horz" pos="1187">
          <p15:clr>
            <a:srgbClr val="9AA0A6"/>
          </p15:clr>
        </p15:guide>
        <p15:guide id="5" orient="horz" pos="2999">
          <p15:clr>
            <a:srgbClr val="9AA0A6"/>
          </p15:clr>
        </p15:guide>
        <p15:guide id="6" orient="horz" pos="825">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50"/>
        <p:guide pos="5465"/>
        <p:guide pos="534" orient="horz"/>
        <p:guide pos="1187" orient="horz"/>
        <p:guide pos="2999" orient="horz"/>
        <p:guide pos="825"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regular.fntdata"/><Relationship Id="rId42" Type="http://schemas.openxmlformats.org/officeDocument/2006/relationships/font" Target="fonts/Nunito-italic.fntdata"/><Relationship Id="rId41" Type="http://schemas.openxmlformats.org/officeDocument/2006/relationships/font" Target="fonts/Nunito-bold.fntdata"/><Relationship Id="rId44" Type="http://schemas.openxmlformats.org/officeDocument/2006/relationships/font" Target="fonts/Lato-regular.fntdata"/><Relationship Id="rId43" Type="http://schemas.openxmlformats.org/officeDocument/2006/relationships/font" Target="fonts/Nunito-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MontserratBlack-bold.fntdata"/><Relationship Id="rId47" Type="http://schemas.openxmlformats.org/officeDocument/2006/relationships/font" Target="fonts/Lato-boldItalic.fntdata"/><Relationship Id="rId49" Type="http://schemas.openxmlformats.org/officeDocument/2006/relationships/font" Target="fonts/Montserrat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Roboto-bold.fntdata"/><Relationship Id="rId36" Type="http://schemas.openxmlformats.org/officeDocument/2006/relationships/font" Target="fonts/Roboto-regular.fntdata"/><Relationship Id="rId39" Type="http://schemas.openxmlformats.org/officeDocument/2006/relationships/font" Target="fonts/Roboto-boldItalic.fntdata"/><Relationship Id="rId38" Type="http://schemas.openxmlformats.org/officeDocument/2006/relationships/font" Target="fonts/Roboto-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284989e0571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 name="Google Shape;50;g284989e0571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0" name="Google Shape;210;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6" name="Google Shape;2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3" name="Google Shape;29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93a29bc274_1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9" name="Google Shape;309;g393a29bc274_1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93a29bc274_1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g393a29bc274_1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393a29bc274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g393a29bc274_1_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2d93050a061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g2d93050a061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7" name="Google Shape;39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0" name="Shape 420"/>
        <p:cNvGrpSpPr/>
        <p:nvPr/>
      </p:nvGrpSpPr>
      <p:grpSpPr>
        <a:xfrm>
          <a:off x="0" y="0"/>
          <a:ext cx="0" cy="0"/>
          <a:chOff x="0" y="0"/>
          <a:chExt cx="0" cy="0"/>
        </a:xfrm>
      </p:grpSpPr>
      <p:sp>
        <p:nvSpPr>
          <p:cNvPr id="421" name="Google Shape;42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2" name="Google Shape;42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0" name="Google Shape;46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3" name="Google Shape;473;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g1ee7b472048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9" name="Google Shape;499;g1ee7b472048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0" name="Google Shape;14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drão TRT4 ">
  <p:cSld name="TITLE_ONLY_2_1">
    <p:spTree>
      <p:nvGrpSpPr>
        <p:cNvPr id="9" name="Shape 9"/>
        <p:cNvGrpSpPr/>
        <p:nvPr/>
      </p:nvGrpSpPr>
      <p:grpSpPr>
        <a:xfrm>
          <a:off x="0" y="0"/>
          <a:ext cx="0" cy="0"/>
          <a:chOff x="0" y="0"/>
          <a:chExt cx="0" cy="0"/>
        </a:xfrm>
      </p:grpSpPr>
      <p:sp>
        <p:nvSpPr>
          <p:cNvPr id="10" name="Google Shape;10;p2"/>
          <p:cNvSpPr/>
          <p:nvPr/>
        </p:nvSpPr>
        <p:spPr>
          <a:xfrm>
            <a:off x="0" y="0"/>
            <a:ext cx="9144000" cy="5143500"/>
          </a:xfrm>
          <a:prstGeom prst="rect">
            <a:avLst/>
          </a:prstGeom>
          <a:gradFill>
            <a:gsLst>
              <a:gs pos="0">
                <a:srgbClr val="01426A">
                  <a:alpha val="23921"/>
                </a:srgbClr>
              </a:gs>
              <a:gs pos="74000">
                <a:srgbClr val="01426A">
                  <a:alpha val="0"/>
                </a:srgbClr>
              </a:gs>
              <a:gs pos="100000">
                <a:srgbClr val="01426A">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0" y="-14100"/>
            <a:ext cx="857400" cy="51717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7489525" y="124300"/>
            <a:ext cx="464700" cy="225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8029525" y="519925"/>
            <a:ext cx="464700" cy="225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7834350" y="941675"/>
            <a:ext cx="464700" cy="225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2"/>
          <p:cNvSpPr/>
          <p:nvPr/>
        </p:nvSpPr>
        <p:spPr>
          <a:xfrm>
            <a:off x="8560500" y="1166675"/>
            <a:ext cx="464700" cy="225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 name="Google Shape;16;p2"/>
          <p:cNvPicPr preferRelativeResize="0"/>
          <p:nvPr/>
        </p:nvPicPr>
        <p:blipFill rotWithShape="1">
          <a:blip r:embed="rId2">
            <a:alphaModFix/>
          </a:blip>
          <a:srcRect b="0" l="0" r="0" t="0"/>
          <a:stretch/>
        </p:blipFill>
        <p:spPr>
          <a:xfrm>
            <a:off x="857400" y="-12"/>
            <a:ext cx="1581150" cy="561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ágina padrão CNJ versão 2" type="titleOnly">
  <p:cSld name="TITLE_ONLY">
    <p:spTree>
      <p:nvGrpSpPr>
        <p:cNvPr id="17" name="Shape 17"/>
        <p:cNvGrpSpPr/>
        <p:nvPr/>
      </p:nvGrpSpPr>
      <p:grpSpPr>
        <a:xfrm>
          <a:off x="0" y="0"/>
          <a:ext cx="0" cy="0"/>
          <a:chOff x="0" y="0"/>
          <a:chExt cx="0" cy="0"/>
        </a:xfrm>
      </p:grpSpPr>
      <p:sp>
        <p:nvSpPr>
          <p:cNvPr id="18" name="Google Shape;18;p3"/>
          <p:cNvSpPr txBox="1"/>
          <p:nvPr>
            <p:ph type="title"/>
          </p:nvPr>
        </p:nvSpPr>
        <p:spPr>
          <a:xfrm>
            <a:off x="311700" y="861425"/>
            <a:ext cx="8520600" cy="953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1426A"/>
              </a:buClr>
              <a:buSzPts val="2100"/>
              <a:buNone/>
              <a:defRPr b="1" sz="2100">
                <a:solidFill>
                  <a:srgbClr val="01426A"/>
                </a:solidFill>
              </a:defRPr>
            </a:lvl1pPr>
            <a:lvl2pPr lvl="1" algn="l">
              <a:lnSpc>
                <a:spcPct val="100000"/>
              </a:lnSpc>
              <a:spcBef>
                <a:spcPts val="0"/>
              </a:spcBef>
              <a:spcAft>
                <a:spcPts val="0"/>
              </a:spcAft>
              <a:buClr>
                <a:srgbClr val="01426A"/>
              </a:buClr>
              <a:buSzPts val="2500"/>
              <a:buNone/>
              <a:defRPr b="1" sz="2500">
                <a:solidFill>
                  <a:srgbClr val="01426A"/>
                </a:solidFill>
              </a:defRPr>
            </a:lvl2pPr>
            <a:lvl3pPr lvl="2" algn="l">
              <a:lnSpc>
                <a:spcPct val="100000"/>
              </a:lnSpc>
              <a:spcBef>
                <a:spcPts val="0"/>
              </a:spcBef>
              <a:spcAft>
                <a:spcPts val="0"/>
              </a:spcAft>
              <a:buClr>
                <a:srgbClr val="01426A"/>
              </a:buClr>
              <a:buSzPts val="2500"/>
              <a:buNone/>
              <a:defRPr b="1" sz="2500">
                <a:solidFill>
                  <a:srgbClr val="01426A"/>
                </a:solidFill>
              </a:defRPr>
            </a:lvl3pPr>
            <a:lvl4pPr lvl="3" algn="l">
              <a:lnSpc>
                <a:spcPct val="100000"/>
              </a:lnSpc>
              <a:spcBef>
                <a:spcPts val="0"/>
              </a:spcBef>
              <a:spcAft>
                <a:spcPts val="0"/>
              </a:spcAft>
              <a:buClr>
                <a:srgbClr val="01426A"/>
              </a:buClr>
              <a:buSzPts val="2500"/>
              <a:buNone/>
              <a:defRPr b="1" sz="2500">
                <a:solidFill>
                  <a:srgbClr val="01426A"/>
                </a:solidFill>
              </a:defRPr>
            </a:lvl4pPr>
            <a:lvl5pPr lvl="4" algn="l">
              <a:lnSpc>
                <a:spcPct val="100000"/>
              </a:lnSpc>
              <a:spcBef>
                <a:spcPts val="0"/>
              </a:spcBef>
              <a:spcAft>
                <a:spcPts val="0"/>
              </a:spcAft>
              <a:buClr>
                <a:srgbClr val="01426A"/>
              </a:buClr>
              <a:buSzPts val="2500"/>
              <a:buNone/>
              <a:defRPr b="1" sz="2500">
                <a:solidFill>
                  <a:srgbClr val="01426A"/>
                </a:solidFill>
              </a:defRPr>
            </a:lvl5pPr>
            <a:lvl6pPr lvl="5" algn="l">
              <a:lnSpc>
                <a:spcPct val="100000"/>
              </a:lnSpc>
              <a:spcBef>
                <a:spcPts val="0"/>
              </a:spcBef>
              <a:spcAft>
                <a:spcPts val="0"/>
              </a:spcAft>
              <a:buClr>
                <a:srgbClr val="01426A"/>
              </a:buClr>
              <a:buSzPts val="2500"/>
              <a:buNone/>
              <a:defRPr b="1" sz="2500">
                <a:solidFill>
                  <a:srgbClr val="01426A"/>
                </a:solidFill>
              </a:defRPr>
            </a:lvl6pPr>
            <a:lvl7pPr lvl="6" algn="l">
              <a:lnSpc>
                <a:spcPct val="100000"/>
              </a:lnSpc>
              <a:spcBef>
                <a:spcPts val="0"/>
              </a:spcBef>
              <a:spcAft>
                <a:spcPts val="0"/>
              </a:spcAft>
              <a:buClr>
                <a:srgbClr val="01426A"/>
              </a:buClr>
              <a:buSzPts val="2500"/>
              <a:buNone/>
              <a:defRPr b="1" sz="2500">
                <a:solidFill>
                  <a:srgbClr val="01426A"/>
                </a:solidFill>
              </a:defRPr>
            </a:lvl7pPr>
            <a:lvl8pPr lvl="7" algn="l">
              <a:lnSpc>
                <a:spcPct val="100000"/>
              </a:lnSpc>
              <a:spcBef>
                <a:spcPts val="0"/>
              </a:spcBef>
              <a:spcAft>
                <a:spcPts val="0"/>
              </a:spcAft>
              <a:buClr>
                <a:srgbClr val="01426A"/>
              </a:buClr>
              <a:buSzPts val="2500"/>
              <a:buNone/>
              <a:defRPr b="1" sz="2500">
                <a:solidFill>
                  <a:srgbClr val="01426A"/>
                </a:solidFill>
              </a:defRPr>
            </a:lvl8pPr>
            <a:lvl9pPr lvl="8" algn="l">
              <a:lnSpc>
                <a:spcPct val="100000"/>
              </a:lnSpc>
              <a:spcBef>
                <a:spcPts val="0"/>
              </a:spcBef>
              <a:spcAft>
                <a:spcPts val="0"/>
              </a:spcAft>
              <a:buClr>
                <a:srgbClr val="01426A"/>
              </a:buClr>
              <a:buSzPts val="2500"/>
              <a:buNone/>
              <a:defRPr b="1" sz="2500">
                <a:solidFill>
                  <a:srgbClr val="01426A"/>
                </a:solidFill>
              </a:defRPr>
            </a:lvl9pPr>
          </a:lstStyle>
          <a:p/>
        </p:txBody>
      </p:sp>
      <p:sp>
        <p:nvSpPr>
          <p:cNvPr id="19" name="Google Shape;19;p3"/>
          <p:cNvSpPr/>
          <p:nvPr/>
        </p:nvSpPr>
        <p:spPr>
          <a:xfrm>
            <a:off x="0" y="0"/>
            <a:ext cx="9144000" cy="4473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
          <p:cNvSpPr txBox="1"/>
          <p:nvPr>
            <p:ph idx="2" type="title"/>
          </p:nvPr>
        </p:nvSpPr>
        <p:spPr>
          <a:xfrm>
            <a:off x="387900" y="1433825"/>
            <a:ext cx="8406300" cy="394800"/>
          </a:xfrm>
          <a:prstGeom prst="rect">
            <a:avLst/>
          </a:prstGeom>
          <a:noFill/>
          <a:ln>
            <a:noFill/>
          </a:ln>
        </p:spPr>
        <p:txBody>
          <a:bodyPr anchorCtr="0" anchor="t" bIns="91425" lIns="72000" spcFirstLastPara="1" rIns="0" wrap="square" tIns="91425">
            <a:noAutofit/>
          </a:bodyPr>
          <a:lstStyle>
            <a:lvl1pPr lvl="0" marR="0" algn="l">
              <a:lnSpc>
                <a:spcPct val="100000"/>
              </a:lnSpc>
              <a:spcBef>
                <a:spcPts val="0"/>
              </a:spcBef>
              <a:spcAft>
                <a:spcPts val="0"/>
              </a:spcAft>
              <a:buSzPts val="2800"/>
              <a:buNone/>
              <a:defRPr sz="1300">
                <a:solidFill>
                  <a:srgbClr val="01426A"/>
                </a:solidFill>
              </a:defRPr>
            </a:lvl1pPr>
            <a:lvl2pPr lvl="1" algn="l">
              <a:lnSpc>
                <a:spcPct val="100000"/>
              </a:lnSpc>
              <a:spcBef>
                <a:spcPts val="0"/>
              </a:spcBef>
              <a:spcAft>
                <a:spcPts val="0"/>
              </a:spcAft>
              <a:buSzPts val="2800"/>
              <a:buNone/>
              <a:defRPr sz="1800">
                <a:solidFill>
                  <a:srgbClr val="01426A"/>
                </a:solidFill>
              </a:defRPr>
            </a:lvl2pPr>
            <a:lvl3pPr lvl="2" algn="l">
              <a:lnSpc>
                <a:spcPct val="100000"/>
              </a:lnSpc>
              <a:spcBef>
                <a:spcPts val="0"/>
              </a:spcBef>
              <a:spcAft>
                <a:spcPts val="0"/>
              </a:spcAft>
              <a:buSzPts val="2800"/>
              <a:buNone/>
              <a:defRPr sz="1800">
                <a:solidFill>
                  <a:srgbClr val="01426A"/>
                </a:solidFill>
              </a:defRPr>
            </a:lvl3pPr>
            <a:lvl4pPr lvl="3" algn="l">
              <a:lnSpc>
                <a:spcPct val="100000"/>
              </a:lnSpc>
              <a:spcBef>
                <a:spcPts val="0"/>
              </a:spcBef>
              <a:spcAft>
                <a:spcPts val="0"/>
              </a:spcAft>
              <a:buSzPts val="2800"/>
              <a:buNone/>
              <a:defRPr sz="1800">
                <a:solidFill>
                  <a:srgbClr val="01426A"/>
                </a:solidFill>
              </a:defRPr>
            </a:lvl4pPr>
            <a:lvl5pPr lvl="4" algn="l">
              <a:lnSpc>
                <a:spcPct val="100000"/>
              </a:lnSpc>
              <a:spcBef>
                <a:spcPts val="0"/>
              </a:spcBef>
              <a:spcAft>
                <a:spcPts val="0"/>
              </a:spcAft>
              <a:buSzPts val="2800"/>
              <a:buNone/>
              <a:defRPr sz="1800">
                <a:solidFill>
                  <a:srgbClr val="01426A"/>
                </a:solidFill>
              </a:defRPr>
            </a:lvl5pPr>
            <a:lvl6pPr lvl="5" algn="l">
              <a:lnSpc>
                <a:spcPct val="100000"/>
              </a:lnSpc>
              <a:spcBef>
                <a:spcPts val="0"/>
              </a:spcBef>
              <a:spcAft>
                <a:spcPts val="0"/>
              </a:spcAft>
              <a:buSzPts val="2800"/>
              <a:buNone/>
              <a:defRPr sz="1800">
                <a:solidFill>
                  <a:srgbClr val="01426A"/>
                </a:solidFill>
              </a:defRPr>
            </a:lvl6pPr>
            <a:lvl7pPr lvl="6" algn="l">
              <a:lnSpc>
                <a:spcPct val="100000"/>
              </a:lnSpc>
              <a:spcBef>
                <a:spcPts val="0"/>
              </a:spcBef>
              <a:spcAft>
                <a:spcPts val="0"/>
              </a:spcAft>
              <a:buSzPts val="2800"/>
              <a:buNone/>
              <a:defRPr sz="1800">
                <a:solidFill>
                  <a:srgbClr val="01426A"/>
                </a:solidFill>
              </a:defRPr>
            </a:lvl7pPr>
            <a:lvl8pPr lvl="7" algn="l">
              <a:lnSpc>
                <a:spcPct val="100000"/>
              </a:lnSpc>
              <a:spcBef>
                <a:spcPts val="0"/>
              </a:spcBef>
              <a:spcAft>
                <a:spcPts val="0"/>
              </a:spcAft>
              <a:buSzPts val="2800"/>
              <a:buNone/>
              <a:defRPr sz="1800">
                <a:solidFill>
                  <a:srgbClr val="01426A"/>
                </a:solidFill>
              </a:defRPr>
            </a:lvl8pPr>
            <a:lvl9pPr lvl="8" algn="l">
              <a:lnSpc>
                <a:spcPct val="100000"/>
              </a:lnSpc>
              <a:spcBef>
                <a:spcPts val="0"/>
              </a:spcBef>
              <a:spcAft>
                <a:spcPts val="0"/>
              </a:spcAft>
              <a:buSzPts val="2800"/>
              <a:buNone/>
              <a:defRPr sz="1800">
                <a:solidFill>
                  <a:srgbClr val="01426A"/>
                </a:solidFill>
              </a:defRPr>
            </a:lvl9pPr>
          </a:lstStyle>
          <a:p/>
        </p:txBody>
      </p:sp>
      <p:sp>
        <p:nvSpPr>
          <p:cNvPr id="21" name="Google Shape;21;p3"/>
          <p:cNvSpPr txBox="1"/>
          <p:nvPr>
            <p:ph idx="3" type="title"/>
          </p:nvPr>
        </p:nvSpPr>
        <p:spPr>
          <a:xfrm>
            <a:off x="2946225" y="0"/>
            <a:ext cx="6098100" cy="447300"/>
          </a:xfrm>
          <a:prstGeom prst="rect">
            <a:avLst/>
          </a:prstGeom>
          <a:noFill/>
          <a:ln>
            <a:noFill/>
          </a:ln>
        </p:spPr>
        <p:txBody>
          <a:bodyPr anchorCtr="0" anchor="ctr" bIns="54000" lIns="90000" spcFirstLastPara="1" rIns="54000" wrap="square" tIns="54000">
            <a:noAutofit/>
          </a:bodyPr>
          <a:lstStyle>
            <a:lvl1pPr lvl="0" algn="r">
              <a:lnSpc>
                <a:spcPct val="100000"/>
              </a:lnSpc>
              <a:spcBef>
                <a:spcPts val="0"/>
              </a:spcBef>
              <a:spcAft>
                <a:spcPts val="0"/>
              </a:spcAft>
              <a:buClr>
                <a:srgbClr val="FBDB65"/>
              </a:buClr>
              <a:buSzPts val="1300"/>
              <a:buNone/>
              <a:defRPr b="1" sz="1300">
                <a:solidFill>
                  <a:srgbClr val="FBDB65"/>
                </a:solidFill>
              </a:defRPr>
            </a:lvl1pPr>
            <a:lvl2pPr lvl="1" algn="r">
              <a:lnSpc>
                <a:spcPct val="100000"/>
              </a:lnSpc>
              <a:spcBef>
                <a:spcPts val="0"/>
              </a:spcBef>
              <a:spcAft>
                <a:spcPts val="0"/>
              </a:spcAft>
              <a:buClr>
                <a:srgbClr val="FBDB65"/>
              </a:buClr>
              <a:buSzPts val="1300"/>
              <a:buNone/>
              <a:defRPr b="1" sz="1300">
                <a:solidFill>
                  <a:srgbClr val="FBDB65"/>
                </a:solidFill>
              </a:defRPr>
            </a:lvl2pPr>
            <a:lvl3pPr lvl="2" algn="r">
              <a:lnSpc>
                <a:spcPct val="100000"/>
              </a:lnSpc>
              <a:spcBef>
                <a:spcPts val="0"/>
              </a:spcBef>
              <a:spcAft>
                <a:spcPts val="0"/>
              </a:spcAft>
              <a:buClr>
                <a:srgbClr val="FBDB65"/>
              </a:buClr>
              <a:buSzPts val="1300"/>
              <a:buNone/>
              <a:defRPr b="1" sz="1300">
                <a:solidFill>
                  <a:srgbClr val="FBDB65"/>
                </a:solidFill>
              </a:defRPr>
            </a:lvl3pPr>
            <a:lvl4pPr lvl="3" algn="r">
              <a:lnSpc>
                <a:spcPct val="100000"/>
              </a:lnSpc>
              <a:spcBef>
                <a:spcPts val="0"/>
              </a:spcBef>
              <a:spcAft>
                <a:spcPts val="0"/>
              </a:spcAft>
              <a:buClr>
                <a:srgbClr val="FBDB65"/>
              </a:buClr>
              <a:buSzPts val="1300"/>
              <a:buNone/>
              <a:defRPr b="1" sz="1300">
                <a:solidFill>
                  <a:srgbClr val="FBDB65"/>
                </a:solidFill>
              </a:defRPr>
            </a:lvl4pPr>
            <a:lvl5pPr lvl="4" algn="r">
              <a:lnSpc>
                <a:spcPct val="100000"/>
              </a:lnSpc>
              <a:spcBef>
                <a:spcPts val="0"/>
              </a:spcBef>
              <a:spcAft>
                <a:spcPts val="0"/>
              </a:spcAft>
              <a:buClr>
                <a:srgbClr val="FBDB65"/>
              </a:buClr>
              <a:buSzPts val="1300"/>
              <a:buNone/>
              <a:defRPr b="1" sz="1300">
                <a:solidFill>
                  <a:srgbClr val="FBDB65"/>
                </a:solidFill>
              </a:defRPr>
            </a:lvl5pPr>
            <a:lvl6pPr lvl="5" algn="r">
              <a:lnSpc>
                <a:spcPct val="100000"/>
              </a:lnSpc>
              <a:spcBef>
                <a:spcPts val="0"/>
              </a:spcBef>
              <a:spcAft>
                <a:spcPts val="0"/>
              </a:spcAft>
              <a:buClr>
                <a:srgbClr val="FBDB65"/>
              </a:buClr>
              <a:buSzPts val="1300"/>
              <a:buNone/>
              <a:defRPr b="1" sz="1300">
                <a:solidFill>
                  <a:srgbClr val="FBDB65"/>
                </a:solidFill>
              </a:defRPr>
            </a:lvl6pPr>
            <a:lvl7pPr lvl="6" algn="r">
              <a:lnSpc>
                <a:spcPct val="100000"/>
              </a:lnSpc>
              <a:spcBef>
                <a:spcPts val="0"/>
              </a:spcBef>
              <a:spcAft>
                <a:spcPts val="0"/>
              </a:spcAft>
              <a:buClr>
                <a:srgbClr val="FBDB65"/>
              </a:buClr>
              <a:buSzPts val="1300"/>
              <a:buNone/>
              <a:defRPr b="1" sz="1300">
                <a:solidFill>
                  <a:srgbClr val="FBDB65"/>
                </a:solidFill>
              </a:defRPr>
            </a:lvl7pPr>
            <a:lvl8pPr lvl="7" algn="r">
              <a:lnSpc>
                <a:spcPct val="100000"/>
              </a:lnSpc>
              <a:spcBef>
                <a:spcPts val="0"/>
              </a:spcBef>
              <a:spcAft>
                <a:spcPts val="0"/>
              </a:spcAft>
              <a:buClr>
                <a:srgbClr val="FBDB65"/>
              </a:buClr>
              <a:buSzPts val="1300"/>
              <a:buNone/>
              <a:defRPr b="1" sz="1300">
                <a:solidFill>
                  <a:srgbClr val="FBDB65"/>
                </a:solidFill>
              </a:defRPr>
            </a:lvl8pPr>
            <a:lvl9pPr lvl="8" algn="r">
              <a:lnSpc>
                <a:spcPct val="100000"/>
              </a:lnSpc>
              <a:spcBef>
                <a:spcPts val="0"/>
              </a:spcBef>
              <a:spcAft>
                <a:spcPts val="0"/>
              </a:spcAft>
              <a:buClr>
                <a:srgbClr val="FBDB65"/>
              </a:buClr>
              <a:buSzPts val="1300"/>
              <a:buNone/>
              <a:defRPr b="1" sz="1300">
                <a:solidFill>
                  <a:srgbClr val="FBDB65"/>
                </a:solidFill>
              </a:defRPr>
            </a:lvl9pPr>
          </a:lstStyle>
          <a:p/>
        </p:txBody>
      </p:sp>
      <p:pic>
        <p:nvPicPr>
          <p:cNvPr id="22" name="Google Shape;22;p3"/>
          <p:cNvPicPr preferRelativeResize="0"/>
          <p:nvPr/>
        </p:nvPicPr>
        <p:blipFill rotWithShape="1">
          <a:blip r:embed="rId2">
            <a:alphaModFix/>
          </a:blip>
          <a:srcRect b="0" l="0" r="0" t="0"/>
          <a:stretch/>
        </p:blipFill>
        <p:spPr>
          <a:xfrm>
            <a:off x="182950" y="593813"/>
            <a:ext cx="818174" cy="225000"/>
          </a:xfrm>
          <a:prstGeom prst="rect">
            <a:avLst/>
          </a:prstGeom>
          <a:noFill/>
          <a:ln>
            <a:noFill/>
          </a:ln>
        </p:spPr>
      </p:pic>
      <p:sp>
        <p:nvSpPr>
          <p:cNvPr id="23" name="Google Shape;23;p3"/>
          <p:cNvSpPr/>
          <p:nvPr/>
        </p:nvSpPr>
        <p:spPr>
          <a:xfrm>
            <a:off x="0" y="-42150"/>
            <a:ext cx="9144000" cy="5185500"/>
          </a:xfrm>
          <a:prstGeom prst="rect">
            <a:avLst/>
          </a:prstGeom>
          <a:gradFill>
            <a:gsLst>
              <a:gs pos="0">
                <a:srgbClr val="01426A">
                  <a:alpha val="23921"/>
                </a:srgbClr>
              </a:gs>
              <a:gs pos="74000">
                <a:srgbClr val="01426A">
                  <a:alpha val="0"/>
                </a:srgbClr>
              </a:gs>
              <a:gs pos="100000">
                <a:srgbClr val="01426A">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txBox="1"/>
          <p:nvPr>
            <p:ph idx="4" type="title"/>
          </p:nvPr>
        </p:nvSpPr>
        <p:spPr>
          <a:xfrm>
            <a:off x="86175" y="10350"/>
            <a:ext cx="2441400" cy="447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1426A"/>
              </a:buClr>
              <a:buSzPts val="1600"/>
              <a:buNone/>
              <a:defRPr b="1" sz="1500">
                <a:solidFill>
                  <a:schemeClr val="lt1"/>
                </a:solidFill>
              </a:defRPr>
            </a:lvl1pPr>
            <a:lvl2pPr lvl="1" algn="l">
              <a:lnSpc>
                <a:spcPct val="100000"/>
              </a:lnSpc>
              <a:spcBef>
                <a:spcPts val="0"/>
              </a:spcBef>
              <a:spcAft>
                <a:spcPts val="0"/>
              </a:spcAft>
              <a:buClr>
                <a:srgbClr val="01426A"/>
              </a:buClr>
              <a:buSzPts val="1600"/>
              <a:buNone/>
              <a:defRPr b="1" sz="1600">
                <a:solidFill>
                  <a:srgbClr val="01426A"/>
                </a:solidFill>
              </a:defRPr>
            </a:lvl2pPr>
            <a:lvl3pPr lvl="2" algn="l">
              <a:lnSpc>
                <a:spcPct val="100000"/>
              </a:lnSpc>
              <a:spcBef>
                <a:spcPts val="0"/>
              </a:spcBef>
              <a:spcAft>
                <a:spcPts val="0"/>
              </a:spcAft>
              <a:buClr>
                <a:srgbClr val="01426A"/>
              </a:buClr>
              <a:buSzPts val="1600"/>
              <a:buNone/>
              <a:defRPr b="1" sz="1600">
                <a:solidFill>
                  <a:srgbClr val="01426A"/>
                </a:solidFill>
              </a:defRPr>
            </a:lvl3pPr>
            <a:lvl4pPr lvl="3" algn="l">
              <a:lnSpc>
                <a:spcPct val="100000"/>
              </a:lnSpc>
              <a:spcBef>
                <a:spcPts val="0"/>
              </a:spcBef>
              <a:spcAft>
                <a:spcPts val="0"/>
              </a:spcAft>
              <a:buClr>
                <a:srgbClr val="01426A"/>
              </a:buClr>
              <a:buSzPts val="1600"/>
              <a:buNone/>
              <a:defRPr b="1" sz="1600">
                <a:solidFill>
                  <a:srgbClr val="01426A"/>
                </a:solidFill>
              </a:defRPr>
            </a:lvl4pPr>
            <a:lvl5pPr lvl="4" algn="l">
              <a:lnSpc>
                <a:spcPct val="100000"/>
              </a:lnSpc>
              <a:spcBef>
                <a:spcPts val="0"/>
              </a:spcBef>
              <a:spcAft>
                <a:spcPts val="0"/>
              </a:spcAft>
              <a:buClr>
                <a:srgbClr val="01426A"/>
              </a:buClr>
              <a:buSzPts val="1600"/>
              <a:buNone/>
              <a:defRPr b="1" sz="1600">
                <a:solidFill>
                  <a:srgbClr val="01426A"/>
                </a:solidFill>
              </a:defRPr>
            </a:lvl5pPr>
            <a:lvl6pPr lvl="5" algn="l">
              <a:lnSpc>
                <a:spcPct val="100000"/>
              </a:lnSpc>
              <a:spcBef>
                <a:spcPts val="0"/>
              </a:spcBef>
              <a:spcAft>
                <a:spcPts val="0"/>
              </a:spcAft>
              <a:buClr>
                <a:srgbClr val="01426A"/>
              </a:buClr>
              <a:buSzPts val="1600"/>
              <a:buNone/>
              <a:defRPr b="1" sz="1600">
                <a:solidFill>
                  <a:srgbClr val="01426A"/>
                </a:solidFill>
              </a:defRPr>
            </a:lvl6pPr>
            <a:lvl7pPr lvl="6" algn="l">
              <a:lnSpc>
                <a:spcPct val="100000"/>
              </a:lnSpc>
              <a:spcBef>
                <a:spcPts val="0"/>
              </a:spcBef>
              <a:spcAft>
                <a:spcPts val="0"/>
              </a:spcAft>
              <a:buClr>
                <a:srgbClr val="01426A"/>
              </a:buClr>
              <a:buSzPts val="1600"/>
              <a:buNone/>
              <a:defRPr b="1" sz="1600">
                <a:solidFill>
                  <a:srgbClr val="01426A"/>
                </a:solidFill>
              </a:defRPr>
            </a:lvl7pPr>
            <a:lvl8pPr lvl="7" algn="l">
              <a:lnSpc>
                <a:spcPct val="100000"/>
              </a:lnSpc>
              <a:spcBef>
                <a:spcPts val="0"/>
              </a:spcBef>
              <a:spcAft>
                <a:spcPts val="0"/>
              </a:spcAft>
              <a:buClr>
                <a:srgbClr val="01426A"/>
              </a:buClr>
              <a:buSzPts val="1600"/>
              <a:buNone/>
              <a:defRPr b="1" sz="1600">
                <a:solidFill>
                  <a:srgbClr val="01426A"/>
                </a:solidFill>
              </a:defRPr>
            </a:lvl8pPr>
            <a:lvl9pPr lvl="8" algn="l">
              <a:lnSpc>
                <a:spcPct val="100000"/>
              </a:lnSpc>
              <a:spcBef>
                <a:spcPts val="0"/>
              </a:spcBef>
              <a:spcAft>
                <a:spcPts val="0"/>
              </a:spcAft>
              <a:buClr>
                <a:srgbClr val="01426A"/>
              </a:buClr>
              <a:buSzPts val="1600"/>
              <a:buNone/>
              <a:defRPr b="1" sz="1600">
                <a:solidFill>
                  <a:srgbClr val="01426A"/>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T4 - início de seção" type="secHead">
  <p:cSld name="SECTION_HEADER">
    <p:spTree>
      <p:nvGrpSpPr>
        <p:cNvPr id="25" name="Shape 25"/>
        <p:cNvGrpSpPr/>
        <p:nvPr/>
      </p:nvGrpSpPr>
      <p:grpSpPr>
        <a:xfrm>
          <a:off x="0" y="0"/>
          <a:ext cx="0" cy="0"/>
          <a:chOff x="0" y="0"/>
          <a:chExt cx="0" cy="0"/>
        </a:xfrm>
      </p:grpSpPr>
      <p:sp>
        <p:nvSpPr>
          <p:cNvPr id="26" name="Google Shape;26;p4"/>
          <p:cNvSpPr/>
          <p:nvPr/>
        </p:nvSpPr>
        <p:spPr>
          <a:xfrm>
            <a:off x="0" y="0"/>
            <a:ext cx="9144000" cy="5143500"/>
          </a:xfrm>
          <a:prstGeom prst="rect">
            <a:avLst/>
          </a:prstGeom>
          <a:gradFill>
            <a:gsLst>
              <a:gs pos="0">
                <a:srgbClr val="01426A">
                  <a:alpha val="23921"/>
                </a:srgbClr>
              </a:gs>
              <a:gs pos="74000">
                <a:srgbClr val="01426A">
                  <a:alpha val="0"/>
                </a:srgbClr>
              </a:gs>
              <a:gs pos="100000">
                <a:srgbClr val="01426A">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4"/>
          <p:cNvSpPr txBox="1"/>
          <p:nvPr>
            <p:ph type="title"/>
          </p:nvPr>
        </p:nvSpPr>
        <p:spPr>
          <a:xfrm>
            <a:off x="235500" y="956525"/>
            <a:ext cx="8520600" cy="2898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01426A"/>
              </a:buClr>
              <a:buSzPts val="3200"/>
              <a:buNone/>
              <a:defRPr sz="3200">
                <a:solidFill>
                  <a:srgbClr val="01426A"/>
                </a:solidFill>
              </a:defRPr>
            </a:lvl1pPr>
            <a:lvl2pPr lvl="1" algn="ctr">
              <a:lnSpc>
                <a:spcPct val="100000"/>
              </a:lnSpc>
              <a:spcBef>
                <a:spcPts val="0"/>
              </a:spcBef>
              <a:spcAft>
                <a:spcPts val="0"/>
              </a:spcAft>
              <a:buClr>
                <a:srgbClr val="01426A"/>
              </a:buClr>
              <a:buSzPts val="3200"/>
              <a:buNone/>
              <a:defRPr sz="3200">
                <a:solidFill>
                  <a:srgbClr val="01426A"/>
                </a:solidFill>
              </a:defRPr>
            </a:lvl2pPr>
            <a:lvl3pPr lvl="2" algn="ctr">
              <a:lnSpc>
                <a:spcPct val="100000"/>
              </a:lnSpc>
              <a:spcBef>
                <a:spcPts val="0"/>
              </a:spcBef>
              <a:spcAft>
                <a:spcPts val="0"/>
              </a:spcAft>
              <a:buClr>
                <a:srgbClr val="01426A"/>
              </a:buClr>
              <a:buSzPts val="3200"/>
              <a:buNone/>
              <a:defRPr sz="3200">
                <a:solidFill>
                  <a:srgbClr val="01426A"/>
                </a:solidFill>
              </a:defRPr>
            </a:lvl3pPr>
            <a:lvl4pPr lvl="3" algn="ctr">
              <a:lnSpc>
                <a:spcPct val="100000"/>
              </a:lnSpc>
              <a:spcBef>
                <a:spcPts val="0"/>
              </a:spcBef>
              <a:spcAft>
                <a:spcPts val="0"/>
              </a:spcAft>
              <a:buClr>
                <a:srgbClr val="01426A"/>
              </a:buClr>
              <a:buSzPts val="3200"/>
              <a:buNone/>
              <a:defRPr sz="3200">
                <a:solidFill>
                  <a:srgbClr val="01426A"/>
                </a:solidFill>
              </a:defRPr>
            </a:lvl4pPr>
            <a:lvl5pPr lvl="4" algn="ctr">
              <a:lnSpc>
                <a:spcPct val="100000"/>
              </a:lnSpc>
              <a:spcBef>
                <a:spcPts val="0"/>
              </a:spcBef>
              <a:spcAft>
                <a:spcPts val="0"/>
              </a:spcAft>
              <a:buClr>
                <a:srgbClr val="01426A"/>
              </a:buClr>
              <a:buSzPts val="3200"/>
              <a:buNone/>
              <a:defRPr sz="3200">
                <a:solidFill>
                  <a:srgbClr val="01426A"/>
                </a:solidFill>
              </a:defRPr>
            </a:lvl5pPr>
            <a:lvl6pPr lvl="5" algn="ctr">
              <a:lnSpc>
                <a:spcPct val="100000"/>
              </a:lnSpc>
              <a:spcBef>
                <a:spcPts val="0"/>
              </a:spcBef>
              <a:spcAft>
                <a:spcPts val="0"/>
              </a:spcAft>
              <a:buClr>
                <a:srgbClr val="01426A"/>
              </a:buClr>
              <a:buSzPts val="3200"/>
              <a:buNone/>
              <a:defRPr sz="3200">
                <a:solidFill>
                  <a:srgbClr val="01426A"/>
                </a:solidFill>
              </a:defRPr>
            </a:lvl6pPr>
            <a:lvl7pPr lvl="6" algn="ctr">
              <a:lnSpc>
                <a:spcPct val="100000"/>
              </a:lnSpc>
              <a:spcBef>
                <a:spcPts val="0"/>
              </a:spcBef>
              <a:spcAft>
                <a:spcPts val="0"/>
              </a:spcAft>
              <a:buClr>
                <a:srgbClr val="01426A"/>
              </a:buClr>
              <a:buSzPts val="3200"/>
              <a:buNone/>
              <a:defRPr sz="3200">
                <a:solidFill>
                  <a:srgbClr val="01426A"/>
                </a:solidFill>
              </a:defRPr>
            </a:lvl7pPr>
            <a:lvl8pPr lvl="7" algn="ctr">
              <a:lnSpc>
                <a:spcPct val="100000"/>
              </a:lnSpc>
              <a:spcBef>
                <a:spcPts val="0"/>
              </a:spcBef>
              <a:spcAft>
                <a:spcPts val="0"/>
              </a:spcAft>
              <a:buClr>
                <a:srgbClr val="01426A"/>
              </a:buClr>
              <a:buSzPts val="3200"/>
              <a:buNone/>
              <a:defRPr sz="3200">
                <a:solidFill>
                  <a:srgbClr val="01426A"/>
                </a:solidFill>
              </a:defRPr>
            </a:lvl8pPr>
            <a:lvl9pPr lvl="8" algn="ctr">
              <a:lnSpc>
                <a:spcPct val="100000"/>
              </a:lnSpc>
              <a:spcBef>
                <a:spcPts val="0"/>
              </a:spcBef>
              <a:spcAft>
                <a:spcPts val="0"/>
              </a:spcAft>
              <a:buClr>
                <a:srgbClr val="01426A"/>
              </a:buClr>
              <a:buSzPts val="3200"/>
              <a:buNone/>
              <a:defRPr sz="3200">
                <a:solidFill>
                  <a:srgbClr val="01426A"/>
                </a:solidFill>
              </a:defRPr>
            </a:lvl9pPr>
          </a:lstStyle>
          <a:p/>
        </p:txBody>
      </p:sp>
      <p:sp>
        <p:nvSpPr>
          <p:cNvPr id="28" name="Google Shape;28;p4"/>
          <p:cNvSpPr txBox="1"/>
          <p:nvPr>
            <p:ph idx="2" type="title"/>
          </p:nvPr>
        </p:nvSpPr>
        <p:spPr>
          <a:xfrm>
            <a:off x="978225" y="3765250"/>
            <a:ext cx="7024200" cy="225000"/>
          </a:xfrm>
          <a:prstGeom prst="rect">
            <a:avLst/>
          </a:prstGeom>
          <a:noFill/>
          <a:ln>
            <a:noFill/>
          </a:ln>
        </p:spPr>
        <p:txBody>
          <a:bodyPr anchorCtr="0" anchor="t" bIns="91425" lIns="72000" spcFirstLastPara="1" rIns="0" wrap="square" tIns="91425">
            <a:noAutofit/>
          </a:bodyPr>
          <a:lstStyle>
            <a:lvl1pPr lvl="0" marR="0" algn="l">
              <a:lnSpc>
                <a:spcPct val="100000"/>
              </a:lnSpc>
              <a:spcBef>
                <a:spcPts val="0"/>
              </a:spcBef>
              <a:spcAft>
                <a:spcPts val="0"/>
              </a:spcAft>
              <a:buSzPts val="2800"/>
              <a:buNone/>
              <a:defRPr sz="1200">
                <a:solidFill>
                  <a:srgbClr val="000000"/>
                </a:solidFill>
                <a:latin typeface="Lato"/>
                <a:ea typeface="Lato"/>
                <a:cs typeface="Lato"/>
                <a:sym typeface="Lato"/>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sp>
        <p:nvSpPr>
          <p:cNvPr id="29" name="Google Shape;29;p4"/>
          <p:cNvSpPr/>
          <p:nvPr/>
        </p:nvSpPr>
        <p:spPr>
          <a:xfrm>
            <a:off x="0" y="0"/>
            <a:ext cx="9144000" cy="33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4"/>
          <p:cNvSpPr txBox="1"/>
          <p:nvPr/>
        </p:nvSpPr>
        <p:spPr>
          <a:xfrm>
            <a:off x="9112725" y="25"/>
            <a:ext cx="31200" cy="3195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900"/>
              <a:buFont typeface="Arial"/>
              <a:buNone/>
            </a:pPr>
            <a:r>
              <a:rPr b="0" i="0" lang="pt-BR" sz="900" u="none" cap="none" strike="noStrike">
                <a:solidFill>
                  <a:srgbClr val="FFFFFF"/>
                </a:solidFill>
                <a:latin typeface="Roboto"/>
                <a:ea typeface="Roboto"/>
                <a:cs typeface="Roboto"/>
                <a:sym typeface="Roboto"/>
              </a:rPr>
              <a:t>ASSESSORIA DE GESTÃO ESTRATÉGICA, DADOS ESTATÍSTICOS E APOIO ÀS AÇÕES INSTITUCIONAIS</a:t>
            </a:r>
            <a:endParaRPr b="0" i="0" sz="900" u="none" cap="none" strike="noStrike">
              <a:solidFill>
                <a:srgbClr val="FFFFFF"/>
              </a:solidFill>
              <a:latin typeface="Roboto"/>
              <a:ea typeface="Roboto"/>
              <a:cs typeface="Roboto"/>
              <a:sym typeface="Roboto"/>
            </a:endParaRPr>
          </a:p>
        </p:txBody>
      </p:sp>
      <p:sp>
        <p:nvSpPr>
          <p:cNvPr id="31" name="Google Shape;31;p4"/>
          <p:cNvSpPr txBox="1"/>
          <p:nvPr>
            <p:ph idx="3" type="title"/>
          </p:nvPr>
        </p:nvSpPr>
        <p:spPr>
          <a:xfrm>
            <a:off x="0" y="10350"/>
            <a:ext cx="3714300" cy="31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1426A"/>
              </a:buClr>
              <a:buSzPts val="1600"/>
              <a:buNone/>
              <a:defRPr b="1" sz="1500">
                <a:solidFill>
                  <a:schemeClr val="lt1"/>
                </a:solidFill>
                <a:latin typeface="Lato"/>
                <a:ea typeface="Lato"/>
                <a:cs typeface="Lato"/>
                <a:sym typeface="Lato"/>
              </a:defRPr>
            </a:lvl1pPr>
            <a:lvl2pPr lvl="1" algn="l">
              <a:lnSpc>
                <a:spcPct val="100000"/>
              </a:lnSpc>
              <a:spcBef>
                <a:spcPts val="0"/>
              </a:spcBef>
              <a:spcAft>
                <a:spcPts val="0"/>
              </a:spcAft>
              <a:buClr>
                <a:srgbClr val="01426A"/>
              </a:buClr>
              <a:buSzPts val="1600"/>
              <a:buNone/>
              <a:defRPr b="1" sz="1600">
                <a:solidFill>
                  <a:srgbClr val="01426A"/>
                </a:solidFill>
              </a:defRPr>
            </a:lvl2pPr>
            <a:lvl3pPr lvl="2" algn="l">
              <a:lnSpc>
                <a:spcPct val="100000"/>
              </a:lnSpc>
              <a:spcBef>
                <a:spcPts val="0"/>
              </a:spcBef>
              <a:spcAft>
                <a:spcPts val="0"/>
              </a:spcAft>
              <a:buClr>
                <a:srgbClr val="01426A"/>
              </a:buClr>
              <a:buSzPts val="1600"/>
              <a:buNone/>
              <a:defRPr b="1" sz="1600">
                <a:solidFill>
                  <a:srgbClr val="01426A"/>
                </a:solidFill>
              </a:defRPr>
            </a:lvl3pPr>
            <a:lvl4pPr lvl="3" algn="l">
              <a:lnSpc>
                <a:spcPct val="100000"/>
              </a:lnSpc>
              <a:spcBef>
                <a:spcPts val="0"/>
              </a:spcBef>
              <a:spcAft>
                <a:spcPts val="0"/>
              </a:spcAft>
              <a:buClr>
                <a:srgbClr val="01426A"/>
              </a:buClr>
              <a:buSzPts val="1600"/>
              <a:buNone/>
              <a:defRPr b="1" sz="1600">
                <a:solidFill>
                  <a:srgbClr val="01426A"/>
                </a:solidFill>
              </a:defRPr>
            </a:lvl4pPr>
            <a:lvl5pPr lvl="4" algn="l">
              <a:lnSpc>
                <a:spcPct val="100000"/>
              </a:lnSpc>
              <a:spcBef>
                <a:spcPts val="0"/>
              </a:spcBef>
              <a:spcAft>
                <a:spcPts val="0"/>
              </a:spcAft>
              <a:buClr>
                <a:srgbClr val="01426A"/>
              </a:buClr>
              <a:buSzPts val="1600"/>
              <a:buNone/>
              <a:defRPr b="1" sz="1600">
                <a:solidFill>
                  <a:srgbClr val="01426A"/>
                </a:solidFill>
              </a:defRPr>
            </a:lvl5pPr>
            <a:lvl6pPr lvl="5" algn="l">
              <a:lnSpc>
                <a:spcPct val="100000"/>
              </a:lnSpc>
              <a:spcBef>
                <a:spcPts val="0"/>
              </a:spcBef>
              <a:spcAft>
                <a:spcPts val="0"/>
              </a:spcAft>
              <a:buClr>
                <a:srgbClr val="01426A"/>
              </a:buClr>
              <a:buSzPts val="1600"/>
              <a:buNone/>
              <a:defRPr b="1" sz="1600">
                <a:solidFill>
                  <a:srgbClr val="01426A"/>
                </a:solidFill>
              </a:defRPr>
            </a:lvl6pPr>
            <a:lvl7pPr lvl="6" algn="l">
              <a:lnSpc>
                <a:spcPct val="100000"/>
              </a:lnSpc>
              <a:spcBef>
                <a:spcPts val="0"/>
              </a:spcBef>
              <a:spcAft>
                <a:spcPts val="0"/>
              </a:spcAft>
              <a:buClr>
                <a:srgbClr val="01426A"/>
              </a:buClr>
              <a:buSzPts val="1600"/>
              <a:buNone/>
              <a:defRPr b="1" sz="1600">
                <a:solidFill>
                  <a:srgbClr val="01426A"/>
                </a:solidFill>
              </a:defRPr>
            </a:lvl7pPr>
            <a:lvl8pPr lvl="7" algn="l">
              <a:lnSpc>
                <a:spcPct val="100000"/>
              </a:lnSpc>
              <a:spcBef>
                <a:spcPts val="0"/>
              </a:spcBef>
              <a:spcAft>
                <a:spcPts val="0"/>
              </a:spcAft>
              <a:buClr>
                <a:srgbClr val="01426A"/>
              </a:buClr>
              <a:buSzPts val="1600"/>
              <a:buNone/>
              <a:defRPr b="1" sz="1600">
                <a:solidFill>
                  <a:srgbClr val="01426A"/>
                </a:solidFill>
              </a:defRPr>
            </a:lvl8pPr>
            <a:lvl9pPr lvl="8" algn="l">
              <a:lnSpc>
                <a:spcPct val="100000"/>
              </a:lnSpc>
              <a:spcBef>
                <a:spcPts val="0"/>
              </a:spcBef>
              <a:spcAft>
                <a:spcPts val="0"/>
              </a:spcAft>
              <a:buClr>
                <a:srgbClr val="01426A"/>
              </a:buClr>
              <a:buSzPts val="1600"/>
              <a:buNone/>
              <a:defRPr b="1" sz="1600">
                <a:solidFill>
                  <a:srgbClr val="01426A"/>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ágina padrão TRT4 versão 2">
  <p:cSld name="TITLE_ONLY_2">
    <p:spTree>
      <p:nvGrpSpPr>
        <p:cNvPr id="32" name="Shape 32"/>
        <p:cNvGrpSpPr/>
        <p:nvPr/>
      </p:nvGrpSpPr>
      <p:grpSpPr>
        <a:xfrm>
          <a:off x="0" y="0"/>
          <a:ext cx="0" cy="0"/>
          <a:chOff x="0" y="0"/>
          <a:chExt cx="0" cy="0"/>
        </a:xfrm>
      </p:grpSpPr>
      <p:sp>
        <p:nvSpPr>
          <p:cNvPr id="33" name="Google Shape;33;p5"/>
          <p:cNvSpPr/>
          <p:nvPr/>
        </p:nvSpPr>
        <p:spPr>
          <a:xfrm>
            <a:off x="0" y="0"/>
            <a:ext cx="9144000" cy="5143500"/>
          </a:xfrm>
          <a:prstGeom prst="rect">
            <a:avLst/>
          </a:prstGeom>
          <a:gradFill>
            <a:gsLst>
              <a:gs pos="0">
                <a:srgbClr val="01426A">
                  <a:alpha val="23921"/>
                </a:srgbClr>
              </a:gs>
              <a:gs pos="74000">
                <a:srgbClr val="01426A">
                  <a:alpha val="0"/>
                </a:srgbClr>
              </a:gs>
              <a:gs pos="100000">
                <a:srgbClr val="01426A">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5"/>
          <p:cNvSpPr/>
          <p:nvPr/>
        </p:nvSpPr>
        <p:spPr>
          <a:xfrm>
            <a:off x="0" y="-16200"/>
            <a:ext cx="9144000" cy="4473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5"/>
          <p:cNvSpPr txBox="1"/>
          <p:nvPr>
            <p:ph type="title"/>
          </p:nvPr>
        </p:nvSpPr>
        <p:spPr>
          <a:xfrm>
            <a:off x="235500" y="975725"/>
            <a:ext cx="8520600" cy="486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1426A"/>
              </a:buClr>
              <a:buSzPts val="2000"/>
              <a:buNone/>
              <a:defRPr sz="2000">
                <a:solidFill>
                  <a:srgbClr val="01426A"/>
                </a:solidFill>
              </a:defRPr>
            </a:lvl1pPr>
            <a:lvl2pPr lvl="1" algn="l">
              <a:lnSpc>
                <a:spcPct val="100000"/>
              </a:lnSpc>
              <a:spcBef>
                <a:spcPts val="0"/>
              </a:spcBef>
              <a:spcAft>
                <a:spcPts val="0"/>
              </a:spcAft>
              <a:buClr>
                <a:srgbClr val="01426A"/>
              </a:buClr>
              <a:buSzPts val="2500"/>
              <a:buNone/>
              <a:defRPr sz="2500">
                <a:solidFill>
                  <a:srgbClr val="01426A"/>
                </a:solidFill>
              </a:defRPr>
            </a:lvl2pPr>
            <a:lvl3pPr lvl="2" algn="l">
              <a:lnSpc>
                <a:spcPct val="100000"/>
              </a:lnSpc>
              <a:spcBef>
                <a:spcPts val="0"/>
              </a:spcBef>
              <a:spcAft>
                <a:spcPts val="0"/>
              </a:spcAft>
              <a:buClr>
                <a:srgbClr val="01426A"/>
              </a:buClr>
              <a:buSzPts val="2500"/>
              <a:buNone/>
              <a:defRPr sz="2500">
                <a:solidFill>
                  <a:srgbClr val="01426A"/>
                </a:solidFill>
              </a:defRPr>
            </a:lvl3pPr>
            <a:lvl4pPr lvl="3" algn="l">
              <a:lnSpc>
                <a:spcPct val="100000"/>
              </a:lnSpc>
              <a:spcBef>
                <a:spcPts val="0"/>
              </a:spcBef>
              <a:spcAft>
                <a:spcPts val="0"/>
              </a:spcAft>
              <a:buClr>
                <a:srgbClr val="01426A"/>
              </a:buClr>
              <a:buSzPts val="2500"/>
              <a:buNone/>
              <a:defRPr sz="2500">
                <a:solidFill>
                  <a:srgbClr val="01426A"/>
                </a:solidFill>
              </a:defRPr>
            </a:lvl4pPr>
            <a:lvl5pPr lvl="4" algn="l">
              <a:lnSpc>
                <a:spcPct val="100000"/>
              </a:lnSpc>
              <a:spcBef>
                <a:spcPts val="0"/>
              </a:spcBef>
              <a:spcAft>
                <a:spcPts val="0"/>
              </a:spcAft>
              <a:buClr>
                <a:srgbClr val="01426A"/>
              </a:buClr>
              <a:buSzPts val="2500"/>
              <a:buNone/>
              <a:defRPr sz="2500">
                <a:solidFill>
                  <a:srgbClr val="01426A"/>
                </a:solidFill>
              </a:defRPr>
            </a:lvl5pPr>
            <a:lvl6pPr lvl="5" algn="l">
              <a:lnSpc>
                <a:spcPct val="100000"/>
              </a:lnSpc>
              <a:spcBef>
                <a:spcPts val="0"/>
              </a:spcBef>
              <a:spcAft>
                <a:spcPts val="0"/>
              </a:spcAft>
              <a:buClr>
                <a:srgbClr val="01426A"/>
              </a:buClr>
              <a:buSzPts val="2500"/>
              <a:buNone/>
              <a:defRPr sz="2500">
                <a:solidFill>
                  <a:srgbClr val="01426A"/>
                </a:solidFill>
              </a:defRPr>
            </a:lvl6pPr>
            <a:lvl7pPr lvl="6" algn="l">
              <a:lnSpc>
                <a:spcPct val="100000"/>
              </a:lnSpc>
              <a:spcBef>
                <a:spcPts val="0"/>
              </a:spcBef>
              <a:spcAft>
                <a:spcPts val="0"/>
              </a:spcAft>
              <a:buClr>
                <a:srgbClr val="01426A"/>
              </a:buClr>
              <a:buSzPts val="2500"/>
              <a:buNone/>
              <a:defRPr sz="2500">
                <a:solidFill>
                  <a:srgbClr val="01426A"/>
                </a:solidFill>
              </a:defRPr>
            </a:lvl7pPr>
            <a:lvl8pPr lvl="7" algn="l">
              <a:lnSpc>
                <a:spcPct val="100000"/>
              </a:lnSpc>
              <a:spcBef>
                <a:spcPts val="0"/>
              </a:spcBef>
              <a:spcAft>
                <a:spcPts val="0"/>
              </a:spcAft>
              <a:buClr>
                <a:srgbClr val="01426A"/>
              </a:buClr>
              <a:buSzPts val="2500"/>
              <a:buNone/>
              <a:defRPr sz="2500">
                <a:solidFill>
                  <a:srgbClr val="01426A"/>
                </a:solidFill>
              </a:defRPr>
            </a:lvl8pPr>
            <a:lvl9pPr lvl="8" algn="l">
              <a:lnSpc>
                <a:spcPct val="100000"/>
              </a:lnSpc>
              <a:spcBef>
                <a:spcPts val="0"/>
              </a:spcBef>
              <a:spcAft>
                <a:spcPts val="0"/>
              </a:spcAft>
              <a:buClr>
                <a:srgbClr val="01426A"/>
              </a:buClr>
              <a:buSzPts val="2500"/>
              <a:buNone/>
              <a:defRPr sz="2500">
                <a:solidFill>
                  <a:srgbClr val="01426A"/>
                </a:solidFill>
              </a:defRPr>
            </a:lvl9pPr>
          </a:lstStyle>
          <a:p/>
        </p:txBody>
      </p:sp>
      <p:sp>
        <p:nvSpPr>
          <p:cNvPr id="36" name="Google Shape;36;p5"/>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Clr>
                <a:srgbClr val="FBDB65"/>
              </a:buClr>
              <a:buSzPts val="1300"/>
              <a:buNone/>
              <a:defRPr b="1" sz="1300">
                <a:solidFill>
                  <a:srgbClr val="FBDB65"/>
                </a:solidFill>
              </a:defRPr>
            </a:lvl1pPr>
            <a:lvl2pPr lvl="1" algn="r">
              <a:lnSpc>
                <a:spcPct val="100000"/>
              </a:lnSpc>
              <a:spcBef>
                <a:spcPts val="0"/>
              </a:spcBef>
              <a:spcAft>
                <a:spcPts val="0"/>
              </a:spcAft>
              <a:buClr>
                <a:srgbClr val="FBDB65"/>
              </a:buClr>
              <a:buSzPts val="1300"/>
              <a:buNone/>
              <a:defRPr b="1" sz="1300">
                <a:solidFill>
                  <a:srgbClr val="FBDB65"/>
                </a:solidFill>
              </a:defRPr>
            </a:lvl2pPr>
            <a:lvl3pPr lvl="2" algn="r">
              <a:lnSpc>
                <a:spcPct val="100000"/>
              </a:lnSpc>
              <a:spcBef>
                <a:spcPts val="0"/>
              </a:spcBef>
              <a:spcAft>
                <a:spcPts val="0"/>
              </a:spcAft>
              <a:buClr>
                <a:srgbClr val="FBDB65"/>
              </a:buClr>
              <a:buSzPts val="1300"/>
              <a:buNone/>
              <a:defRPr b="1" sz="1300">
                <a:solidFill>
                  <a:srgbClr val="FBDB65"/>
                </a:solidFill>
              </a:defRPr>
            </a:lvl3pPr>
            <a:lvl4pPr lvl="3" algn="r">
              <a:lnSpc>
                <a:spcPct val="100000"/>
              </a:lnSpc>
              <a:spcBef>
                <a:spcPts val="0"/>
              </a:spcBef>
              <a:spcAft>
                <a:spcPts val="0"/>
              </a:spcAft>
              <a:buClr>
                <a:srgbClr val="FBDB65"/>
              </a:buClr>
              <a:buSzPts val="1300"/>
              <a:buNone/>
              <a:defRPr b="1" sz="1300">
                <a:solidFill>
                  <a:srgbClr val="FBDB65"/>
                </a:solidFill>
              </a:defRPr>
            </a:lvl4pPr>
            <a:lvl5pPr lvl="4" algn="r">
              <a:lnSpc>
                <a:spcPct val="100000"/>
              </a:lnSpc>
              <a:spcBef>
                <a:spcPts val="0"/>
              </a:spcBef>
              <a:spcAft>
                <a:spcPts val="0"/>
              </a:spcAft>
              <a:buClr>
                <a:srgbClr val="FBDB65"/>
              </a:buClr>
              <a:buSzPts val="1300"/>
              <a:buNone/>
              <a:defRPr b="1" sz="1300">
                <a:solidFill>
                  <a:srgbClr val="FBDB65"/>
                </a:solidFill>
              </a:defRPr>
            </a:lvl5pPr>
            <a:lvl6pPr lvl="5" algn="r">
              <a:lnSpc>
                <a:spcPct val="100000"/>
              </a:lnSpc>
              <a:spcBef>
                <a:spcPts val="0"/>
              </a:spcBef>
              <a:spcAft>
                <a:spcPts val="0"/>
              </a:spcAft>
              <a:buClr>
                <a:srgbClr val="FBDB65"/>
              </a:buClr>
              <a:buSzPts val="1300"/>
              <a:buNone/>
              <a:defRPr b="1" sz="1300">
                <a:solidFill>
                  <a:srgbClr val="FBDB65"/>
                </a:solidFill>
              </a:defRPr>
            </a:lvl6pPr>
            <a:lvl7pPr lvl="6" algn="r">
              <a:lnSpc>
                <a:spcPct val="100000"/>
              </a:lnSpc>
              <a:spcBef>
                <a:spcPts val="0"/>
              </a:spcBef>
              <a:spcAft>
                <a:spcPts val="0"/>
              </a:spcAft>
              <a:buClr>
                <a:srgbClr val="FBDB65"/>
              </a:buClr>
              <a:buSzPts val="1300"/>
              <a:buNone/>
              <a:defRPr b="1" sz="1300">
                <a:solidFill>
                  <a:srgbClr val="FBDB65"/>
                </a:solidFill>
              </a:defRPr>
            </a:lvl7pPr>
            <a:lvl8pPr lvl="7" algn="r">
              <a:lnSpc>
                <a:spcPct val="100000"/>
              </a:lnSpc>
              <a:spcBef>
                <a:spcPts val="0"/>
              </a:spcBef>
              <a:spcAft>
                <a:spcPts val="0"/>
              </a:spcAft>
              <a:buClr>
                <a:srgbClr val="FBDB65"/>
              </a:buClr>
              <a:buSzPts val="1300"/>
              <a:buNone/>
              <a:defRPr b="1" sz="1300">
                <a:solidFill>
                  <a:srgbClr val="FBDB65"/>
                </a:solidFill>
              </a:defRPr>
            </a:lvl8pPr>
            <a:lvl9pPr lvl="8" algn="r">
              <a:lnSpc>
                <a:spcPct val="100000"/>
              </a:lnSpc>
              <a:spcBef>
                <a:spcPts val="0"/>
              </a:spcBef>
              <a:spcAft>
                <a:spcPts val="0"/>
              </a:spcAft>
              <a:buClr>
                <a:srgbClr val="FBDB65"/>
              </a:buClr>
              <a:buSzPts val="1300"/>
              <a:buNone/>
              <a:defRPr b="1" sz="1300">
                <a:solidFill>
                  <a:srgbClr val="FBDB65"/>
                </a:solidFill>
              </a:defRPr>
            </a:lvl9pPr>
          </a:lstStyle>
          <a:p/>
        </p:txBody>
      </p:sp>
      <p:sp>
        <p:nvSpPr>
          <p:cNvPr id="37" name="Google Shape;37;p5"/>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01426A"/>
              </a:buClr>
              <a:buSzPts val="1600"/>
              <a:buNone/>
              <a:defRPr b="1" sz="1500">
                <a:solidFill>
                  <a:schemeClr val="lt1"/>
                </a:solidFill>
              </a:defRPr>
            </a:lvl1pPr>
            <a:lvl2pPr lvl="1" algn="l">
              <a:lnSpc>
                <a:spcPct val="100000"/>
              </a:lnSpc>
              <a:spcBef>
                <a:spcPts val="0"/>
              </a:spcBef>
              <a:spcAft>
                <a:spcPts val="0"/>
              </a:spcAft>
              <a:buClr>
                <a:srgbClr val="01426A"/>
              </a:buClr>
              <a:buSzPts val="1600"/>
              <a:buNone/>
              <a:defRPr b="1" sz="1600">
                <a:solidFill>
                  <a:srgbClr val="01426A"/>
                </a:solidFill>
              </a:defRPr>
            </a:lvl2pPr>
            <a:lvl3pPr lvl="2" algn="l">
              <a:lnSpc>
                <a:spcPct val="100000"/>
              </a:lnSpc>
              <a:spcBef>
                <a:spcPts val="0"/>
              </a:spcBef>
              <a:spcAft>
                <a:spcPts val="0"/>
              </a:spcAft>
              <a:buClr>
                <a:srgbClr val="01426A"/>
              </a:buClr>
              <a:buSzPts val="1600"/>
              <a:buNone/>
              <a:defRPr b="1" sz="1600">
                <a:solidFill>
                  <a:srgbClr val="01426A"/>
                </a:solidFill>
              </a:defRPr>
            </a:lvl3pPr>
            <a:lvl4pPr lvl="3" algn="l">
              <a:lnSpc>
                <a:spcPct val="100000"/>
              </a:lnSpc>
              <a:spcBef>
                <a:spcPts val="0"/>
              </a:spcBef>
              <a:spcAft>
                <a:spcPts val="0"/>
              </a:spcAft>
              <a:buClr>
                <a:srgbClr val="01426A"/>
              </a:buClr>
              <a:buSzPts val="1600"/>
              <a:buNone/>
              <a:defRPr b="1" sz="1600">
                <a:solidFill>
                  <a:srgbClr val="01426A"/>
                </a:solidFill>
              </a:defRPr>
            </a:lvl4pPr>
            <a:lvl5pPr lvl="4" algn="l">
              <a:lnSpc>
                <a:spcPct val="100000"/>
              </a:lnSpc>
              <a:spcBef>
                <a:spcPts val="0"/>
              </a:spcBef>
              <a:spcAft>
                <a:spcPts val="0"/>
              </a:spcAft>
              <a:buClr>
                <a:srgbClr val="01426A"/>
              </a:buClr>
              <a:buSzPts val="1600"/>
              <a:buNone/>
              <a:defRPr b="1" sz="1600">
                <a:solidFill>
                  <a:srgbClr val="01426A"/>
                </a:solidFill>
              </a:defRPr>
            </a:lvl5pPr>
            <a:lvl6pPr lvl="5" algn="l">
              <a:lnSpc>
                <a:spcPct val="100000"/>
              </a:lnSpc>
              <a:spcBef>
                <a:spcPts val="0"/>
              </a:spcBef>
              <a:spcAft>
                <a:spcPts val="0"/>
              </a:spcAft>
              <a:buClr>
                <a:srgbClr val="01426A"/>
              </a:buClr>
              <a:buSzPts val="1600"/>
              <a:buNone/>
              <a:defRPr b="1" sz="1600">
                <a:solidFill>
                  <a:srgbClr val="01426A"/>
                </a:solidFill>
              </a:defRPr>
            </a:lvl6pPr>
            <a:lvl7pPr lvl="6" algn="l">
              <a:lnSpc>
                <a:spcPct val="100000"/>
              </a:lnSpc>
              <a:spcBef>
                <a:spcPts val="0"/>
              </a:spcBef>
              <a:spcAft>
                <a:spcPts val="0"/>
              </a:spcAft>
              <a:buClr>
                <a:srgbClr val="01426A"/>
              </a:buClr>
              <a:buSzPts val="1600"/>
              <a:buNone/>
              <a:defRPr b="1" sz="1600">
                <a:solidFill>
                  <a:srgbClr val="01426A"/>
                </a:solidFill>
              </a:defRPr>
            </a:lvl7pPr>
            <a:lvl8pPr lvl="7" algn="l">
              <a:lnSpc>
                <a:spcPct val="100000"/>
              </a:lnSpc>
              <a:spcBef>
                <a:spcPts val="0"/>
              </a:spcBef>
              <a:spcAft>
                <a:spcPts val="0"/>
              </a:spcAft>
              <a:buClr>
                <a:srgbClr val="01426A"/>
              </a:buClr>
              <a:buSzPts val="1600"/>
              <a:buNone/>
              <a:defRPr b="1" sz="1600">
                <a:solidFill>
                  <a:srgbClr val="01426A"/>
                </a:solidFill>
              </a:defRPr>
            </a:lvl8pPr>
            <a:lvl9pPr lvl="8" algn="l">
              <a:lnSpc>
                <a:spcPct val="100000"/>
              </a:lnSpc>
              <a:spcBef>
                <a:spcPts val="0"/>
              </a:spcBef>
              <a:spcAft>
                <a:spcPts val="0"/>
              </a:spcAft>
              <a:buClr>
                <a:srgbClr val="01426A"/>
              </a:buClr>
              <a:buSzPts val="1600"/>
              <a:buNone/>
              <a:defRPr b="1" sz="1600">
                <a:solidFill>
                  <a:srgbClr val="01426A"/>
                </a:solidFill>
              </a:defRPr>
            </a:lvl9pPr>
          </a:lstStyle>
          <a:p/>
        </p:txBody>
      </p:sp>
      <p:sp>
        <p:nvSpPr>
          <p:cNvPr id="38" name="Google Shape;38;p5"/>
          <p:cNvSpPr txBox="1"/>
          <p:nvPr>
            <p:ph idx="4" type="title"/>
          </p:nvPr>
        </p:nvSpPr>
        <p:spPr>
          <a:xfrm>
            <a:off x="311700" y="1976750"/>
            <a:ext cx="6721500" cy="394800"/>
          </a:xfrm>
          <a:prstGeom prst="rect">
            <a:avLst/>
          </a:prstGeom>
          <a:noFill/>
          <a:ln>
            <a:noFill/>
          </a:ln>
        </p:spPr>
        <p:txBody>
          <a:bodyPr anchorCtr="0" anchor="t" bIns="91425" lIns="72000" spcFirstLastPara="1" rIns="0" wrap="square" tIns="91425">
            <a:noAutofit/>
          </a:bodyPr>
          <a:lstStyle>
            <a:lvl1pPr lvl="0" marR="0" algn="l">
              <a:lnSpc>
                <a:spcPct val="100000"/>
              </a:lnSpc>
              <a:spcBef>
                <a:spcPts val="0"/>
              </a:spcBef>
              <a:spcAft>
                <a:spcPts val="0"/>
              </a:spcAft>
              <a:buSzPts val="2800"/>
              <a:buNone/>
              <a:defRPr sz="1200">
                <a:solidFill>
                  <a:srgbClr val="01426A"/>
                </a:solidFill>
              </a:defRPr>
            </a:lvl1pPr>
            <a:lvl2pPr lvl="1" algn="l">
              <a:lnSpc>
                <a:spcPct val="100000"/>
              </a:lnSpc>
              <a:spcBef>
                <a:spcPts val="0"/>
              </a:spcBef>
              <a:spcAft>
                <a:spcPts val="0"/>
              </a:spcAft>
              <a:buSzPts val="2800"/>
              <a:buNone/>
              <a:defRPr sz="1800"/>
            </a:lvl2pPr>
            <a:lvl3pPr lvl="2" algn="l">
              <a:lnSpc>
                <a:spcPct val="100000"/>
              </a:lnSpc>
              <a:spcBef>
                <a:spcPts val="0"/>
              </a:spcBef>
              <a:spcAft>
                <a:spcPts val="0"/>
              </a:spcAft>
              <a:buSzPts val="2800"/>
              <a:buNone/>
              <a:defRPr sz="1800"/>
            </a:lvl3pPr>
            <a:lvl4pPr lvl="3" algn="l">
              <a:lnSpc>
                <a:spcPct val="100000"/>
              </a:lnSpc>
              <a:spcBef>
                <a:spcPts val="0"/>
              </a:spcBef>
              <a:spcAft>
                <a:spcPts val="0"/>
              </a:spcAft>
              <a:buSzPts val="2800"/>
              <a:buNone/>
              <a:defRPr sz="1800"/>
            </a:lvl4pPr>
            <a:lvl5pPr lvl="4" algn="l">
              <a:lnSpc>
                <a:spcPct val="100000"/>
              </a:lnSpc>
              <a:spcBef>
                <a:spcPts val="0"/>
              </a:spcBef>
              <a:spcAft>
                <a:spcPts val="0"/>
              </a:spcAft>
              <a:buSzPts val="2800"/>
              <a:buNone/>
              <a:defRPr sz="1800"/>
            </a:lvl5pPr>
            <a:lvl6pPr lvl="5" algn="l">
              <a:lnSpc>
                <a:spcPct val="100000"/>
              </a:lnSpc>
              <a:spcBef>
                <a:spcPts val="0"/>
              </a:spcBef>
              <a:spcAft>
                <a:spcPts val="0"/>
              </a:spcAft>
              <a:buSzPts val="2800"/>
              <a:buNone/>
              <a:defRPr sz="1800"/>
            </a:lvl6pPr>
            <a:lvl7pPr lvl="6" algn="l">
              <a:lnSpc>
                <a:spcPct val="100000"/>
              </a:lnSpc>
              <a:spcBef>
                <a:spcPts val="0"/>
              </a:spcBef>
              <a:spcAft>
                <a:spcPts val="0"/>
              </a:spcAft>
              <a:buSzPts val="2800"/>
              <a:buNone/>
              <a:defRPr sz="1800"/>
            </a:lvl7pPr>
            <a:lvl8pPr lvl="7" algn="l">
              <a:lnSpc>
                <a:spcPct val="100000"/>
              </a:lnSpc>
              <a:spcBef>
                <a:spcPts val="0"/>
              </a:spcBef>
              <a:spcAft>
                <a:spcPts val="0"/>
              </a:spcAft>
              <a:buSzPts val="2800"/>
              <a:buNone/>
              <a:defRPr sz="1800"/>
            </a:lvl8pPr>
            <a:lvl9pPr lvl="8" algn="l">
              <a:lnSpc>
                <a:spcPct val="100000"/>
              </a:lnSpc>
              <a:spcBef>
                <a:spcPts val="0"/>
              </a:spcBef>
              <a:spcAft>
                <a:spcPts val="0"/>
              </a:spcAft>
              <a:buSzPts val="2800"/>
              <a:buNone/>
              <a:defRPr sz="1800"/>
            </a:lvl9pPr>
          </a:lstStyle>
          <a:p/>
        </p:txBody>
      </p:sp>
      <p:pic>
        <p:nvPicPr>
          <p:cNvPr id="39" name="Google Shape;39;p5"/>
          <p:cNvPicPr preferRelativeResize="0"/>
          <p:nvPr/>
        </p:nvPicPr>
        <p:blipFill rotWithShape="1">
          <a:blip r:embed="rId2">
            <a:alphaModFix/>
          </a:blip>
          <a:srcRect b="0" l="0" r="0" t="0"/>
          <a:stretch/>
        </p:blipFill>
        <p:spPr>
          <a:xfrm>
            <a:off x="223025" y="621425"/>
            <a:ext cx="999700" cy="2401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0" name="Shape 40"/>
        <p:cNvGrpSpPr/>
        <p:nvPr/>
      </p:nvGrpSpPr>
      <p:grpSpPr>
        <a:xfrm>
          <a:off x="0" y="0"/>
          <a:ext cx="0" cy="0"/>
          <a:chOff x="0" y="0"/>
          <a:chExt cx="0" cy="0"/>
        </a:xfrm>
      </p:grpSpPr>
      <p:sp>
        <p:nvSpPr>
          <p:cNvPr id="41" name="Google Shape;41;p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400"/>
              <a:buNone/>
              <a:defRPr sz="4400"/>
            </a:lvl1pPr>
            <a:lvl2pPr lvl="1" algn="ctr">
              <a:lnSpc>
                <a:spcPct val="100000"/>
              </a:lnSpc>
              <a:spcBef>
                <a:spcPts val="0"/>
              </a:spcBef>
              <a:spcAft>
                <a:spcPts val="0"/>
              </a:spcAft>
              <a:buSzPts val="4400"/>
              <a:buNone/>
              <a:defRPr sz="4400"/>
            </a:lvl2pPr>
            <a:lvl3pPr lvl="2" algn="ctr">
              <a:lnSpc>
                <a:spcPct val="100000"/>
              </a:lnSpc>
              <a:spcBef>
                <a:spcPts val="0"/>
              </a:spcBef>
              <a:spcAft>
                <a:spcPts val="0"/>
              </a:spcAft>
              <a:buSzPts val="4400"/>
              <a:buNone/>
              <a:defRPr sz="4400"/>
            </a:lvl3pPr>
            <a:lvl4pPr lvl="3" algn="ctr">
              <a:lnSpc>
                <a:spcPct val="100000"/>
              </a:lnSpc>
              <a:spcBef>
                <a:spcPts val="0"/>
              </a:spcBef>
              <a:spcAft>
                <a:spcPts val="0"/>
              </a:spcAft>
              <a:buSzPts val="4400"/>
              <a:buNone/>
              <a:defRPr sz="4400"/>
            </a:lvl4pPr>
            <a:lvl5pPr lvl="4" algn="ctr">
              <a:lnSpc>
                <a:spcPct val="100000"/>
              </a:lnSpc>
              <a:spcBef>
                <a:spcPts val="0"/>
              </a:spcBef>
              <a:spcAft>
                <a:spcPts val="0"/>
              </a:spcAft>
              <a:buSzPts val="4400"/>
              <a:buNone/>
              <a:defRPr sz="4400"/>
            </a:lvl5pPr>
            <a:lvl6pPr lvl="5" algn="ctr">
              <a:lnSpc>
                <a:spcPct val="100000"/>
              </a:lnSpc>
              <a:spcBef>
                <a:spcPts val="0"/>
              </a:spcBef>
              <a:spcAft>
                <a:spcPts val="0"/>
              </a:spcAft>
              <a:buSzPts val="4400"/>
              <a:buNone/>
              <a:defRPr sz="4400"/>
            </a:lvl6pPr>
            <a:lvl7pPr lvl="6" algn="ctr">
              <a:lnSpc>
                <a:spcPct val="100000"/>
              </a:lnSpc>
              <a:spcBef>
                <a:spcPts val="0"/>
              </a:spcBef>
              <a:spcAft>
                <a:spcPts val="0"/>
              </a:spcAft>
              <a:buSzPts val="4400"/>
              <a:buNone/>
              <a:defRPr sz="4400"/>
            </a:lvl7pPr>
            <a:lvl8pPr lvl="7" algn="ctr">
              <a:lnSpc>
                <a:spcPct val="100000"/>
              </a:lnSpc>
              <a:spcBef>
                <a:spcPts val="0"/>
              </a:spcBef>
              <a:spcAft>
                <a:spcPts val="0"/>
              </a:spcAft>
              <a:buSzPts val="4400"/>
              <a:buNone/>
              <a:defRPr sz="4400"/>
            </a:lvl8pPr>
            <a:lvl9pPr lvl="8" algn="ctr">
              <a:lnSpc>
                <a:spcPct val="100000"/>
              </a:lnSpc>
              <a:spcBef>
                <a:spcPts val="0"/>
              </a:spcBef>
              <a:spcAft>
                <a:spcPts val="0"/>
              </a:spcAft>
              <a:buSzPts val="4400"/>
              <a:buNone/>
              <a:defRPr sz="4400"/>
            </a:lvl9pPr>
          </a:lstStyle>
          <a:p/>
        </p:txBody>
      </p:sp>
      <p:sp>
        <p:nvSpPr>
          <p:cNvPr id="42" name="Google Shape;42;p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4" name="Shape 44"/>
        <p:cNvGrpSpPr/>
        <p:nvPr/>
      </p:nvGrpSpPr>
      <p:grpSpPr>
        <a:xfrm>
          <a:off x="0" y="0"/>
          <a:ext cx="0" cy="0"/>
          <a:chOff x="0" y="0"/>
          <a:chExt cx="0" cy="0"/>
        </a:xfrm>
      </p:grpSpPr>
      <p:sp>
        <p:nvSpPr>
          <p:cNvPr id="45" name="Google Shape;45;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7" name="Google Shape;47;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14.png"/><Relationship Id="rId4" Type="http://schemas.openxmlformats.org/officeDocument/2006/relationships/image" Target="../media/image9.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5818E"/>
        </a:solidFill>
      </p:bgPr>
    </p:bg>
    <p:spTree>
      <p:nvGrpSpPr>
        <p:cNvPr id="51" name="Shape 51"/>
        <p:cNvGrpSpPr/>
        <p:nvPr/>
      </p:nvGrpSpPr>
      <p:grpSpPr>
        <a:xfrm>
          <a:off x="0" y="0"/>
          <a:ext cx="0" cy="0"/>
          <a:chOff x="0" y="0"/>
          <a:chExt cx="0" cy="0"/>
        </a:xfrm>
      </p:grpSpPr>
      <p:sp>
        <p:nvSpPr>
          <p:cNvPr id="52" name="Google Shape;52;p8"/>
          <p:cNvSpPr/>
          <p:nvPr/>
        </p:nvSpPr>
        <p:spPr>
          <a:xfrm>
            <a:off x="0" y="0"/>
            <a:ext cx="9144000" cy="5143500"/>
          </a:xfrm>
          <a:prstGeom prst="rect">
            <a:avLst/>
          </a:prstGeom>
          <a:gradFill>
            <a:gsLst>
              <a:gs pos="0">
                <a:srgbClr val="01426A">
                  <a:alpha val="24313"/>
                </a:srgbClr>
              </a:gs>
              <a:gs pos="74000">
                <a:srgbClr val="01426A">
                  <a:alpha val="0"/>
                </a:srgbClr>
              </a:gs>
              <a:gs pos="100000">
                <a:srgbClr val="01426A">
                  <a:alpha val="0"/>
                </a:srgbClr>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a:off x="0" y="0"/>
            <a:ext cx="360000" cy="5143500"/>
          </a:xfrm>
          <a:prstGeom prst="rect">
            <a:avLst/>
          </a:prstGeom>
          <a:solidFill>
            <a:srgbClr val="0142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8784000" y="540000"/>
            <a:ext cx="360000" cy="180000"/>
          </a:xfrm>
          <a:prstGeom prst="rect">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5" name="Google Shape;55;p8"/>
          <p:cNvGrpSpPr/>
          <p:nvPr/>
        </p:nvGrpSpPr>
        <p:grpSpPr>
          <a:xfrm>
            <a:off x="10147775" y="0"/>
            <a:ext cx="540000" cy="3240000"/>
            <a:chOff x="10147775" y="0"/>
            <a:chExt cx="540000" cy="3240000"/>
          </a:xfrm>
        </p:grpSpPr>
        <p:sp>
          <p:nvSpPr>
            <p:cNvPr id="56" name="Google Shape;56;p8"/>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8"/>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8"/>
          <p:cNvSpPr/>
          <p:nvPr/>
        </p:nvSpPr>
        <p:spPr>
          <a:xfrm>
            <a:off x="8424000" y="720000"/>
            <a:ext cx="360000" cy="180000"/>
          </a:xfrm>
          <a:prstGeom prst="rect">
            <a:avLst/>
          </a:prstGeom>
          <a:solidFill>
            <a:srgbClr val="007B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7704000" y="0"/>
            <a:ext cx="360000" cy="180000"/>
          </a:xfrm>
          <a:prstGeom prst="rect">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6984000" y="360000"/>
            <a:ext cx="360000" cy="180000"/>
          </a:xfrm>
          <a:prstGeom prst="rect">
            <a:avLst/>
          </a:prstGeom>
          <a:solidFill>
            <a:srgbClr val="007B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8"/>
          <p:cNvSpPr/>
          <p:nvPr/>
        </p:nvSpPr>
        <p:spPr>
          <a:xfrm>
            <a:off x="8064000" y="1440000"/>
            <a:ext cx="360000" cy="180000"/>
          </a:xfrm>
          <a:prstGeom prst="rect">
            <a:avLst/>
          </a:prstGeom>
          <a:solidFill>
            <a:srgbClr val="FFCD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8"/>
          <p:cNvSpPr/>
          <p:nvPr/>
        </p:nvSpPr>
        <p:spPr>
          <a:xfrm>
            <a:off x="8424000" y="1620000"/>
            <a:ext cx="360000" cy="180000"/>
          </a:xfrm>
          <a:prstGeom prst="rect">
            <a:avLst/>
          </a:prstGeom>
          <a:solidFill>
            <a:srgbClr val="007B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txBox="1"/>
          <p:nvPr/>
        </p:nvSpPr>
        <p:spPr>
          <a:xfrm>
            <a:off x="1199700" y="1549825"/>
            <a:ext cx="6864300" cy="2120100"/>
          </a:xfrm>
          <a:prstGeom prst="rect">
            <a:avLst/>
          </a:prstGeom>
          <a:noFill/>
          <a:ln>
            <a:noFill/>
          </a:ln>
        </p:spPr>
        <p:txBody>
          <a:bodyPr anchorCtr="0" anchor="t" bIns="91425" lIns="91425" spcFirstLastPara="1" rIns="91425" wrap="square" tIns="91425">
            <a:noAutofit/>
          </a:bodyPr>
          <a:lstStyle/>
          <a:p>
            <a:pPr indent="0" lvl="0" marL="0" rtl="0" algn="ctr">
              <a:lnSpc>
                <a:spcPct val="80000"/>
              </a:lnSpc>
              <a:spcBef>
                <a:spcPts val="0"/>
              </a:spcBef>
              <a:spcAft>
                <a:spcPts val="0"/>
              </a:spcAft>
              <a:buNone/>
            </a:pPr>
            <a:r>
              <a:rPr b="1" lang="pt-BR" sz="5000">
                <a:solidFill>
                  <a:srgbClr val="D9A35E"/>
                </a:solidFill>
                <a:latin typeface="Nunito"/>
                <a:ea typeface="Nunito"/>
                <a:cs typeface="Nunito"/>
                <a:sym typeface="Nunito"/>
              </a:rPr>
              <a:t>Cartilha </a:t>
            </a:r>
            <a:endParaRPr b="1" sz="5000">
              <a:solidFill>
                <a:srgbClr val="D9A35E"/>
              </a:solidFill>
              <a:latin typeface="Nunito"/>
              <a:ea typeface="Nunito"/>
              <a:cs typeface="Nunito"/>
              <a:sym typeface="Nunito"/>
            </a:endParaRPr>
          </a:p>
          <a:p>
            <a:pPr indent="0" lvl="0" marL="0" rtl="0" algn="ctr">
              <a:lnSpc>
                <a:spcPct val="80000"/>
              </a:lnSpc>
              <a:spcBef>
                <a:spcPts val="0"/>
              </a:spcBef>
              <a:spcAft>
                <a:spcPts val="0"/>
              </a:spcAft>
              <a:buNone/>
            </a:pPr>
            <a:r>
              <a:rPr b="1" lang="pt-BR" sz="5000">
                <a:solidFill>
                  <a:srgbClr val="D9A35E"/>
                </a:solidFill>
                <a:latin typeface="Nunito"/>
                <a:ea typeface="Nunito"/>
                <a:cs typeface="Nunito"/>
                <a:sym typeface="Nunito"/>
              </a:rPr>
              <a:t>Metas </a:t>
            </a:r>
            <a:endParaRPr b="1" sz="5000">
              <a:solidFill>
                <a:srgbClr val="D9A35E"/>
              </a:solidFill>
              <a:latin typeface="Nunito"/>
              <a:ea typeface="Nunito"/>
              <a:cs typeface="Nunito"/>
              <a:sym typeface="Nunito"/>
            </a:endParaRPr>
          </a:p>
          <a:p>
            <a:pPr indent="0" lvl="0" marL="0" rtl="0" algn="ctr">
              <a:lnSpc>
                <a:spcPct val="80000"/>
              </a:lnSpc>
              <a:spcBef>
                <a:spcPts val="0"/>
              </a:spcBef>
              <a:spcAft>
                <a:spcPts val="0"/>
              </a:spcAft>
              <a:buNone/>
            </a:pPr>
            <a:r>
              <a:rPr b="1" lang="pt-BR" sz="5000">
                <a:solidFill>
                  <a:srgbClr val="D9A35E"/>
                </a:solidFill>
                <a:latin typeface="Nunito"/>
                <a:ea typeface="Nunito"/>
                <a:cs typeface="Nunito"/>
                <a:sym typeface="Nunito"/>
              </a:rPr>
              <a:t>2026</a:t>
            </a:r>
            <a:endParaRPr b="1" sz="4600">
              <a:solidFill>
                <a:srgbClr val="D9A35E"/>
              </a:solidFill>
              <a:latin typeface="Nunito"/>
              <a:ea typeface="Nunito"/>
              <a:cs typeface="Nunito"/>
              <a:sym typeface="Nunito"/>
            </a:endParaRPr>
          </a:p>
          <a:p>
            <a:pPr indent="0" lvl="0" marL="0" rtl="0" algn="l">
              <a:lnSpc>
                <a:spcPct val="80000"/>
              </a:lnSpc>
              <a:spcBef>
                <a:spcPts val="0"/>
              </a:spcBef>
              <a:spcAft>
                <a:spcPts val="0"/>
              </a:spcAft>
              <a:buNone/>
            </a:pPr>
            <a:r>
              <a:t/>
            </a:r>
            <a:endParaRPr sz="2000">
              <a:solidFill>
                <a:srgbClr val="D9A35E"/>
              </a:solidFill>
              <a:latin typeface="Montserrat Black"/>
              <a:ea typeface="Montserrat Black"/>
              <a:cs typeface="Montserrat Black"/>
              <a:sym typeface="Montserrat Black"/>
            </a:endParaRPr>
          </a:p>
          <a:p>
            <a:pPr indent="0" lvl="0" marL="0" rtl="0" algn="l">
              <a:lnSpc>
                <a:spcPct val="80000"/>
              </a:lnSpc>
              <a:spcBef>
                <a:spcPts val="0"/>
              </a:spcBef>
              <a:spcAft>
                <a:spcPts val="0"/>
              </a:spcAft>
              <a:buNone/>
            </a:pPr>
            <a:r>
              <a:t/>
            </a:r>
            <a:endParaRPr sz="2000">
              <a:solidFill>
                <a:srgbClr val="FFFFFF"/>
              </a:solidFill>
              <a:latin typeface="Montserrat Black"/>
              <a:ea typeface="Montserrat Black"/>
              <a:cs typeface="Montserrat Black"/>
              <a:sym typeface="Montserrat Black"/>
            </a:endParaRPr>
          </a:p>
          <a:p>
            <a:pPr indent="0" lvl="0" marL="0" rtl="0" algn="r">
              <a:lnSpc>
                <a:spcPct val="80000"/>
              </a:lnSpc>
              <a:spcBef>
                <a:spcPts val="0"/>
              </a:spcBef>
              <a:spcAft>
                <a:spcPts val="0"/>
              </a:spcAft>
              <a:buNone/>
            </a:pPr>
            <a:r>
              <a:t/>
            </a:r>
            <a:endParaRPr sz="2000">
              <a:solidFill>
                <a:srgbClr val="FFFFFF"/>
              </a:solidFill>
              <a:latin typeface="Montserrat"/>
              <a:ea typeface="Montserrat"/>
              <a:cs typeface="Montserrat"/>
              <a:sym typeface="Montserrat"/>
            </a:endParaRPr>
          </a:p>
          <a:p>
            <a:pPr indent="0" lvl="0" marL="0" rtl="0" algn="r">
              <a:lnSpc>
                <a:spcPct val="80000"/>
              </a:lnSpc>
              <a:spcBef>
                <a:spcPts val="0"/>
              </a:spcBef>
              <a:spcAft>
                <a:spcPts val="0"/>
              </a:spcAft>
              <a:buNone/>
            </a:pPr>
            <a:r>
              <a:t/>
            </a:r>
            <a:endParaRPr b="1" sz="1800">
              <a:solidFill>
                <a:srgbClr val="FBDB65"/>
              </a:solidFill>
              <a:latin typeface="Calibri"/>
              <a:ea typeface="Calibri"/>
              <a:cs typeface="Calibri"/>
              <a:sym typeface="Calibri"/>
            </a:endParaRPr>
          </a:p>
        </p:txBody>
      </p:sp>
      <p:pic>
        <p:nvPicPr>
          <p:cNvPr id="68" name="Google Shape;68;p8"/>
          <p:cNvPicPr preferRelativeResize="0"/>
          <p:nvPr/>
        </p:nvPicPr>
        <p:blipFill>
          <a:blip r:embed="rId3">
            <a:alphaModFix/>
          </a:blip>
          <a:stretch>
            <a:fillRect/>
          </a:stretch>
        </p:blipFill>
        <p:spPr>
          <a:xfrm>
            <a:off x="582450" y="52575"/>
            <a:ext cx="4619325" cy="1178025"/>
          </a:xfrm>
          <a:prstGeom prst="rect">
            <a:avLst/>
          </a:prstGeom>
          <a:noFill/>
          <a:ln>
            <a:noFill/>
          </a:ln>
        </p:spPr>
      </p:pic>
      <p:pic>
        <p:nvPicPr>
          <p:cNvPr id="69" name="Google Shape;69;p8"/>
          <p:cNvPicPr preferRelativeResize="0"/>
          <p:nvPr/>
        </p:nvPicPr>
        <p:blipFill rotWithShape="1">
          <a:blip r:embed="rId4">
            <a:alphaModFix/>
          </a:blip>
          <a:srcRect b="71348" l="0" r="12793" t="0"/>
          <a:stretch/>
        </p:blipFill>
        <p:spPr>
          <a:xfrm>
            <a:off x="0" y="0"/>
            <a:ext cx="9144003" cy="1473699"/>
          </a:xfrm>
          <a:prstGeom prst="rect">
            <a:avLst/>
          </a:prstGeom>
          <a:noFill/>
          <a:ln>
            <a:noFill/>
          </a:ln>
        </p:spPr>
      </p:pic>
      <p:pic>
        <p:nvPicPr>
          <p:cNvPr id="70" name="Google Shape;70;p8"/>
          <p:cNvPicPr preferRelativeResize="0"/>
          <p:nvPr/>
        </p:nvPicPr>
        <p:blipFill rotWithShape="1">
          <a:blip r:embed="rId5">
            <a:alphaModFix/>
          </a:blip>
          <a:srcRect b="0" l="30551" r="-63" t="73218"/>
          <a:stretch/>
        </p:blipFill>
        <p:spPr>
          <a:xfrm>
            <a:off x="8450" y="3669799"/>
            <a:ext cx="9144003" cy="14736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7"/>
          <p:cNvSpPr txBox="1"/>
          <p:nvPr>
            <p:ph type="title"/>
          </p:nvPr>
        </p:nvSpPr>
        <p:spPr>
          <a:xfrm>
            <a:off x="1292175" y="538400"/>
            <a:ext cx="7699200" cy="1112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rPr b="1" lang="pt-BR"/>
              <a:t>Julgar mais processos que os distribuídos no ano de 202</a:t>
            </a:r>
            <a:r>
              <a:rPr lang="pt-BR"/>
              <a:t>6</a:t>
            </a:r>
            <a:r>
              <a:rPr b="1" lang="pt-BR"/>
              <a:t>.</a:t>
            </a:r>
            <a:endParaRPr b="1"/>
          </a:p>
        </p:txBody>
      </p:sp>
      <p:grpSp>
        <p:nvGrpSpPr>
          <p:cNvPr id="188" name="Google Shape;188;p17"/>
          <p:cNvGrpSpPr/>
          <p:nvPr/>
        </p:nvGrpSpPr>
        <p:grpSpPr>
          <a:xfrm>
            <a:off x="10147775" y="309175"/>
            <a:ext cx="540000" cy="3240000"/>
            <a:chOff x="10147775" y="0"/>
            <a:chExt cx="540000" cy="3240000"/>
          </a:xfrm>
        </p:grpSpPr>
        <p:sp>
          <p:nvSpPr>
            <p:cNvPr id="189" name="Google Shape;189;p17"/>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7"/>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7"/>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7"/>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7"/>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7"/>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p17"/>
          <p:cNvSpPr txBox="1"/>
          <p:nvPr>
            <p:ph idx="4" type="title"/>
          </p:nvPr>
        </p:nvSpPr>
        <p:spPr>
          <a:xfrm>
            <a:off x="86175" y="10350"/>
            <a:ext cx="2441400" cy="4473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NACIONAL 1</a:t>
            </a:r>
            <a:endParaRPr sz="1800">
              <a:solidFill>
                <a:srgbClr val="FFCD00"/>
              </a:solidFill>
              <a:latin typeface="Montserrat"/>
              <a:ea typeface="Montserrat"/>
              <a:cs typeface="Montserrat"/>
              <a:sym typeface="Montserrat"/>
            </a:endParaRPr>
          </a:p>
        </p:txBody>
      </p:sp>
      <p:sp>
        <p:nvSpPr>
          <p:cNvPr id="196" name="Google Shape;196;p17"/>
          <p:cNvSpPr txBox="1"/>
          <p:nvPr>
            <p:ph idx="2" type="title"/>
          </p:nvPr>
        </p:nvSpPr>
        <p:spPr>
          <a:xfrm>
            <a:off x="311700" y="1621350"/>
            <a:ext cx="8545200" cy="2862900"/>
          </a:xfrm>
          <a:prstGeom prst="rect">
            <a:avLst/>
          </a:prstGeom>
          <a:noFill/>
          <a:ln>
            <a:noFill/>
          </a:ln>
        </p:spPr>
        <p:txBody>
          <a:bodyPr anchorCtr="0" anchor="ctr" bIns="91425" lIns="72000" spcFirstLastPara="1" rIns="0" wrap="square" tIns="91425">
            <a:spAutoFit/>
          </a:bodyPr>
          <a:lstStyle/>
          <a:p>
            <a:pPr indent="0" lvl="0" marL="0" rtl="0" algn="l">
              <a:lnSpc>
                <a:spcPct val="100000"/>
              </a:lnSpc>
              <a:spcBef>
                <a:spcPts val="1000"/>
              </a:spcBef>
              <a:spcAft>
                <a:spcPts val="0"/>
              </a:spcAft>
              <a:buSzPts val="2800"/>
              <a:buNone/>
            </a:pPr>
            <a:r>
              <a:rPr i="1" lang="pt-BR" sz="1500"/>
              <a:t> </a:t>
            </a:r>
            <a:r>
              <a:rPr i="1" lang="pt-BR" sz="1500"/>
              <a:t>Julgar quantidade maior de processos de </a:t>
            </a:r>
            <a:r>
              <a:rPr b="1" i="1" lang="pt-BR" sz="1500"/>
              <a:t>conhecimento</a:t>
            </a:r>
            <a:r>
              <a:rPr i="1" lang="pt-BR" sz="1500"/>
              <a:t> do que os distribuídos de         20/12/2025 a 19/12/2026</a:t>
            </a:r>
            <a:r>
              <a:rPr i="1" lang="pt-BR" sz="1500"/>
              <a:t>, excluídos os suspensos e sobrestados de 20/12/2025 a 19/12/2026</a:t>
            </a:r>
            <a:endParaRPr i="1" sz="1500"/>
          </a:p>
          <a:p>
            <a:pPr indent="0" lvl="0" marL="0" rtl="0" algn="l">
              <a:lnSpc>
                <a:spcPct val="100000"/>
              </a:lnSpc>
              <a:spcBef>
                <a:spcPts val="0"/>
              </a:spcBef>
              <a:spcAft>
                <a:spcPts val="0"/>
              </a:spcAft>
              <a:buSzPts val="2800"/>
              <a:buNone/>
            </a:pPr>
            <a:r>
              <a:t/>
            </a:r>
            <a:endParaRPr i="1" sz="1600"/>
          </a:p>
          <a:p>
            <a:pPr indent="0" lvl="0" marL="457200" rtl="0" algn="l">
              <a:lnSpc>
                <a:spcPct val="100000"/>
              </a:lnSpc>
              <a:spcBef>
                <a:spcPts val="1000"/>
              </a:spcBef>
              <a:spcAft>
                <a:spcPts val="0"/>
              </a:spcAft>
              <a:buSzPts val="2800"/>
              <a:buNone/>
            </a:pPr>
            <a:r>
              <a:t/>
            </a:r>
            <a:endParaRPr i="1" sz="1600"/>
          </a:p>
          <a:p>
            <a:pPr indent="0" lvl="0" marL="0" rtl="0" algn="l">
              <a:lnSpc>
                <a:spcPct val="100000"/>
              </a:lnSpc>
              <a:spcBef>
                <a:spcPts val="1000"/>
              </a:spcBef>
              <a:spcAft>
                <a:spcPts val="0"/>
              </a:spcAft>
              <a:buSzPts val="2800"/>
              <a:buNone/>
            </a:pPr>
            <a:r>
              <a:rPr i="1" lang="pt-BR" sz="1600"/>
              <a:t>    </a:t>
            </a:r>
            <a:endParaRPr i="1" sz="1600"/>
          </a:p>
          <a:p>
            <a:pPr indent="0" lvl="0" marL="0" rtl="0" algn="l">
              <a:lnSpc>
                <a:spcPct val="100000"/>
              </a:lnSpc>
              <a:spcBef>
                <a:spcPts val="1000"/>
              </a:spcBef>
              <a:spcAft>
                <a:spcPts val="0"/>
              </a:spcAft>
              <a:buSzPts val="2800"/>
              <a:buNone/>
            </a:pPr>
            <a:r>
              <a:t/>
            </a:r>
            <a:endParaRPr i="1" sz="1600"/>
          </a:p>
          <a:p>
            <a:pPr indent="0" lvl="0" marL="0" rtl="0" algn="just">
              <a:lnSpc>
                <a:spcPct val="100000"/>
              </a:lnSpc>
              <a:spcBef>
                <a:spcPts val="0"/>
              </a:spcBef>
              <a:spcAft>
                <a:spcPts val="0"/>
              </a:spcAft>
              <a:buSzPts val="2800"/>
              <a:buNone/>
            </a:pPr>
            <a:r>
              <a:t/>
            </a:r>
            <a:endParaRPr i="1" sz="1000"/>
          </a:p>
          <a:p>
            <a:pPr indent="0" lvl="0" marL="0" rtl="0" algn="just">
              <a:lnSpc>
                <a:spcPct val="100000"/>
              </a:lnSpc>
              <a:spcBef>
                <a:spcPts val="0"/>
              </a:spcBef>
              <a:spcAft>
                <a:spcPts val="0"/>
              </a:spcAft>
              <a:buSzPts val="2800"/>
              <a:buNone/>
            </a:pPr>
            <a:r>
              <a:rPr i="1" lang="pt-BR" sz="1500"/>
              <a:t>Finalidade: Aferir o percentual de processos julgados em relação ao </a:t>
            </a:r>
            <a:endParaRPr i="1" sz="1500"/>
          </a:p>
          <a:p>
            <a:pPr indent="0" lvl="0" marL="0" rtl="0" algn="just">
              <a:lnSpc>
                <a:spcPct val="100000"/>
              </a:lnSpc>
              <a:spcBef>
                <a:spcPts val="0"/>
              </a:spcBef>
              <a:spcAft>
                <a:spcPts val="0"/>
              </a:spcAft>
              <a:buSzPts val="2800"/>
              <a:buNone/>
            </a:pPr>
            <a:r>
              <a:rPr i="1" lang="pt-BR" sz="1500"/>
              <a:t>número de processos distribuídos no período de referência, de</a:t>
            </a:r>
            <a:endParaRPr i="1" sz="1500"/>
          </a:p>
          <a:p>
            <a:pPr indent="0" lvl="0" marL="0" rtl="0" algn="just">
              <a:lnSpc>
                <a:spcPct val="100000"/>
              </a:lnSpc>
              <a:spcBef>
                <a:spcPts val="0"/>
              </a:spcBef>
              <a:spcAft>
                <a:spcPts val="0"/>
              </a:spcAft>
              <a:buSzPts val="2800"/>
              <a:buNone/>
            </a:pPr>
            <a:r>
              <a:rPr i="1" lang="pt-BR" sz="1500"/>
              <a:t>modo a diminuir o acervo processual.</a:t>
            </a:r>
            <a:endParaRPr i="1" sz="1500"/>
          </a:p>
        </p:txBody>
      </p:sp>
      <p:sp>
        <p:nvSpPr>
          <p:cNvPr id="197" name="Google Shape;197;p17"/>
          <p:cNvSpPr txBox="1"/>
          <p:nvPr>
            <p:ph idx="3" type="title"/>
          </p:nvPr>
        </p:nvSpPr>
        <p:spPr>
          <a:xfrm>
            <a:off x="992375" y="4601413"/>
            <a:ext cx="6516900" cy="447300"/>
          </a:xfrm>
          <a:prstGeom prst="rect">
            <a:avLst/>
          </a:prstGeom>
          <a:noFill/>
          <a:ln>
            <a:noFill/>
          </a:ln>
        </p:spPr>
        <p:txBody>
          <a:bodyPr anchorCtr="0" anchor="ctr" bIns="54000" lIns="90000" spcFirstLastPara="1" rIns="54000" wrap="square" tIns="54000">
            <a:noAutofit/>
          </a:bodyPr>
          <a:lstStyle/>
          <a:p>
            <a:pPr indent="0" lvl="0" marL="0" rtl="0" algn="r">
              <a:lnSpc>
                <a:spcPct val="100000"/>
              </a:lnSpc>
              <a:spcBef>
                <a:spcPts val="0"/>
              </a:spcBef>
              <a:spcAft>
                <a:spcPts val="0"/>
              </a:spcAft>
              <a:buSzPts val="1300"/>
              <a:buNone/>
            </a:pPr>
            <a:r>
              <a:rPr lang="pt-BR" sz="1500">
                <a:latin typeface="Montserrat"/>
                <a:ea typeface="Montserrat"/>
                <a:cs typeface="Montserrat"/>
                <a:sym typeface="Montserrat"/>
              </a:rPr>
              <a:t>Objetivo Estratégico: Garantir a duração razoável do processo</a:t>
            </a:r>
            <a:endParaRPr sz="1500">
              <a:latin typeface="Montserrat"/>
              <a:ea typeface="Montserrat"/>
              <a:cs typeface="Montserrat"/>
              <a:sym typeface="Montserrat"/>
            </a:endParaRPr>
          </a:p>
        </p:txBody>
      </p:sp>
      <p:sp>
        <p:nvSpPr>
          <p:cNvPr id="198" name="Google Shape;198;p17"/>
          <p:cNvSpPr/>
          <p:nvPr/>
        </p:nvSpPr>
        <p:spPr>
          <a:xfrm>
            <a:off x="6053050" y="2207525"/>
            <a:ext cx="2803800" cy="940500"/>
          </a:xfrm>
          <a:prstGeom prst="wedgeRectCallout">
            <a:avLst>
              <a:gd fmla="val -75779" name="adj1"/>
              <a:gd fmla="val -71948" name="adj2"/>
            </a:avLst>
          </a:prstGeom>
          <a:solidFill>
            <a:srgbClr val="FFFFFF">
              <a:alpha val="65490"/>
            </a:srgbClr>
          </a:solid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pt-BR" sz="1200" u="sng" cap="none" strike="noStrike">
                <a:solidFill>
                  <a:srgbClr val="666666"/>
                </a:solidFill>
                <a:latin typeface="Montserrat"/>
                <a:ea typeface="Montserrat"/>
                <a:cs typeface="Montserrat"/>
                <a:sym typeface="Montserrat"/>
              </a:rPr>
              <a:t>Conhecimento:</a:t>
            </a:r>
            <a:r>
              <a:rPr b="1" i="0" lang="pt-BR" sz="1200" u="none" cap="none" strike="noStrike">
                <a:solidFill>
                  <a:srgbClr val="666666"/>
                </a:solidFill>
                <a:latin typeface="Montserrat"/>
                <a:ea typeface="Montserrat"/>
                <a:cs typeface="Montserrat"/>
                <a:sym typeface="Montserrat"/>
              </a:rPr>
              <a:t> fase processual que encerra quando é publicada a Sentença ou o Acórdão, sem que seja apresentado Recurso</a:t>
            </a:r>
            <a:r>
              <a:rPr b="0" i="0" lang="pt-BR" sz="1200" u="none" cap="none" strike="noStrike">
                <a:solidFill>
                  <a:srgbClr val="666666"/>
                </a:solidFill>
                <a:latin typeface="Montserrat"/>
                <a:ea typeface="Montserrat"/>
                <a:cs typeface="Montserrat"/>
                <a:sym typeface="Montserrat"/>
              </a:rPr>
              <a:t>.</a:t>
            </a:r>
            <a:endParaRPr b="0" i="0" sz="1200" u="none" cap="none" strike="noStrike">
              <a:solidFill>
                <a:srgbClr val="666666"/>
              </a:solidFill>
              <a:latin typeface="Montserrat"/>
              <a:ea typeface="Montserrat"/>
              <a:cs typeface="Montserrat"/>
              <a:sym typeface="Montserrat"/>
            </a:endParaRPr>
          </a:p>
        </p:txBody>
      </p:sp>
      <p:sp>
        <p:nvSpPr>
          <p:cNvPr id="199" name="Google Shape;199;p17"/>
          <p:cNvSpPr/>
          <p:nvPr/>
        </p:nvSpPr>
        <p:spPr>
          <a:xfrm>
            <a:off x="7220150" y="1333700"/>
            <a:ext cx="1717500" cy="232800"/>
          </a:xfrm>
          <a:prstGeom prst="wedgeRectCallout">
            <a:avLst>
              <a:gd fmla="val -44530" name="adj1"/>
              <a:gd fmla="val 129242" name="adj2"/>
            </a:avLst>
          </a:prstGeom>
          <a:solidFill>
            <a:srgbClr val="FFFFFF">
              <a:alpha val="65490"/>
            </a:srgbClr>
          </a:solid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pt-BR" sz="1100" u="none" cap="none" strike="noStrike">
                <a:solidFill>
                  <a:srgbClr val="666666"/>
                </a:solidFill>
                <a:latin typeface="Montserrat"/>
                <a:ea typeface="Montserrat"/>
                <a:cs typeface="Montserrat"/>
                <a:sym typeface="Montserrat"/>
              </a:rPr>
              <a:t>Processos novos</a:t>
            </a:r>
            <a:endParaRPr b="1" i="0" sz="1100" u="none" cap="none" strike="noStrike">
              <a:solidFill>
                <a:srgbClr val="666666"/>
              </a:solidFill>
              <a:latin typeface="Montserrat"/>
              <a:ea typeface="Montserrat"/>
              <a:cs typeface="Montserrat"/>
              <a:sym typeface="Montserrat"/>
            </a:endParaRPr>
          </a:p>
        </p:txBody>
      </p:sp>
      <p:sp>
        <p:nvSpPr>
          <p:cNvPr id="200" name="Google Shape;200;p17"/>
          <p:cNvSpPr/>
          <p:nvPr/>
        </p:nvSpPr>
        <p:spPr>
          <a:xfrm>
            <a:off x="0" y="4696200"/>
            <a:ext cx="9144000" cy="447300"/>
          </a:xfrm>
          <a:prstGeom prst="rect">
            <a:avLst/>
          </a:prstGeom>
          <a:solidFill>
            <a:srgbClr val="01426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pt-BR" sz="1600" u="none" cap="none" strike="noStrike">
                <a:solidFill>
                  <a:srgbClr val="FFCD00"/>
                </a:solidFill>
                <a:latin typeface="Montserrat"/>
                <a:ea typeface="Montserrat"/>
                <a:cs typeface="Montserrat"/>
                <a:sym typeface="Montserrat"/>
              </a:rPr>
              <a:t>Objetivo Estratégico: Garantir a duração razoável do processo</a:t>
            </a:r>
            <a:endParaRPr b="1" i="0" sz="1600" u="none" cap="none" strike="noStrike">
              <a:solidFill>
                <a:srgbClr val="FFCD00"/>
              </a:solidFill>
              <a:latin typeface="Montserrat"/>
              <a:ea typeface="Montserrat"/>
              <a:cs typeface="Montserrat"/>
              <a:sym typeface="Montserrat"/>
            </a:endParaRPr>
          </a:p>
        </p:txBody>
      </p:sp>
      <p:sp>
        <p:nvSpPr>
          <p:cNvPr id="201" name="Google Shape;201;p17"/>
          <p:cNvSpPr txBox="1"/>
          <p:nvPr/>
        </p:nvSpPr>
        <p:spPr>
          <a:xfrm>
            <a:off x="238675" y="2398950"/>
            <a:ext cx="5435100" cy="1028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i="1" lang="pt-BR" sz="1200">
                <a:solidFill>
                  <a:srgbClr val="01426A"/>
                </a:solidFill>
              </a:rPr>
              <a:t>- </a:t>
            </a:r>
            <a:r>
              <a:rPr i="1" lang="pt-BR" sz="1200">
                <a:solidFill>
                  <a:srgbClr val="01426A"/>
                </a:solidFill>
              </a:rPr>
              <a:t>A meta será cumprida se o percentual de cumprimento for igual ou maior que 100%.</a:t>
            </a:r>
            <a:endParaRPr i="1" sz="1200">
              <a:solidFill>
                <a:srgbClr val="01426A"/>
              </a:solidFill>
            </a:endParaRPr>
          </a:p>
          <a:p>
            <a:pPr indent="0" lvl="0" marL="0" rtl="0" algn="just">
              <a:spcBef>
                <a:spcPts val="0"/>
              </a:spcBef>
              <a:spcAft>
                <a:spcPts val="0"/>
              </a:spcAft>
              <a:buNone/>
            </a:pPr>
            <a:r>
              <a:rPr i="1" lang="pt-BR" sz="1200">
                <a:solidFill>
                  <a:srgbClr val="01426A"/>
                </a:solidFill>
              </a:rPr>
              <a:t>- O percentual de cumprimento for inferior a 100%, mas o indicador Taxa de</a:t>
            </a:r>
            <a:endParaRPr i="1" sz="1200">
              <a:solidFill>
                <a:srgbClr val="01426A"/>
              </a:solidFill>
            </a:endParaRPr>
          </a:p>
          <a:p>
            <a:pPr indent="0" lvl="0" marL="0" rtl="0" algn="just">
              <a:spcBef>
                <a:spcPts val="0"/>
              </a:spcBef>
              <a:spcAft>
                <a:spcPts val="0"/>
              </a:spcAft>
              <a:buNone/>
            </a:pPr>
            <a:r>
              <a:rPr i="1" lang="pt-BR" sz="1200">
                <a:solidFill>
                  <a:srgbClr val="01426A"/>
                </a:solidFill>
              </a:rPr>
              <a:t>Congestionamento Líquida na Fase de Conhecimento do Justiça em Números, em 2026, for menor que 40%.</a:t>
            </a:r>
            <a:endParaRPr i="1" sz="1200">
              <a:solidFill>
                <a:srgbClr val="01426A"/>
              </a:solidFill>
            </a:endParaRPr>
          </a:p>
          <a:p>
            <a:pPr indent="0" lvl="0" marL="0" rtl="0" algn="just">
              <a:spcBef>
                <a:spcPts val="0"/>
              </a:spcBef>
              <a:spcAft>
                <a:spcPts val="0"/>
              </a:spcAft>
              <a:buNone/>
            </a:pPr>
            <a:r>
              <a:t/>
            </a:r>
            <a:endParaRPr i="1" sz="1000">
              <a:solidFill>
                <a:srgbClr val="01426A"/>
              </a:solidFill>
            </a:endParaRPr>
          </a:p>
        </p:txBody>
      </p:sp>
      <p:sp>
        <p:nvSpPr>
          <p:cNvPr id="202" name="Google Shape;202;p17"/>
          <p:cNvSpPr txBox="1"/>
          <p:nvPr/>
        </p:nvSpPr>
        <p:spPr>
          <a:xfrm>
            <a:off x="7806950" y="538400"/>
            <a:ext cx="1130700" cy="102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203" name="Google Shape;203;p17"/>
          <p:cNvPicPr preferRelativeResize="0"/>
          <p:nvPr/>
        </p:nvPicPr>
        <p:blipFill>
          <a:blip r:embed="rId3">
            <a:alphaModFix/>
          </a:blip>
          <a:stretch>
            <a:fillRect/>
          </a:stretch>
        </p:blipFill>
        <p:spPr>
          <a:xfrm>
            <a:off x="86187" y="525543"/>
            <a:ext cx="1130701" cy="1137819"/>
          </a:xfrm>
          <a:prstGeom prst="rect">
            <a:avLst/>
          </a:prstGeom>
          <a:noFill/>
          <a:ln>
            <a:noFill/>
          </a:ln>
        </p:spPr>
      </p:pic>
      <p:grpSp>
        <p:nvGrpSpPr>
          <p:cNvPr id="204" name="Google Shape;204;p17"/>
          <p:cNvGrpSpPr/>
          <p:nvPr/>
        </p:nvGrpSpPr>
        <p:grpSpPr>
          <a:xfrm>
            <a:off x="7509273" y="3287074"/>
            <a:ext cx="1346515" cy="1175311"/>
            <a:chOff x="7433878" y="2513090"/>
            <a:chExt cx="1198500" cy="1043700"/>
          </a:xfrm>
        </p:grpSpPr>
        <p:sp>
          <p:nvSpPr>
            <p:cNvPr id="205" name="Google Shape;205;p17"/>
            <p:cNvSpPr/>
            <p:nvPr/>
          </p:nvSpPr>
          <p:spPr>
            <a:xfrm>
              <a:off x="7433878" y="2513090"/>
              <a:ext cx="1198500" cy="1043700"/>
            </a:xfrm>
            <a:prstGeom prst="rect">
              <a:avLst/>
            </a:prstGeom>
            <a:solidFill>
              <a:srgbClr val="FFFFFF">
                <a:alpha val="65490"/>
              </a:srgbClr>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Meta </a:t>
              </a:r>
              <a:r>
                <a:rPr b="1" lang="pt-BR">
                  <a:solidFill>
                    <a:srgbClr val="0067A0"/>
                  </a:solidFill>
                  <a:latin typeface="Montserrat"/>
                  <a:ea typeface="Montserrat"/>
                  <a:cs typeface="Montserrat"/>
                  <a:sym typeface="Montserrat"/>
                </a:rPr>
                <a:t>para:</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1º grau</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2º grau</a:t>
              </a:r>
              <a:endParaRPr b="1" i="0" sz="1400" u="none" cap="none" strike="noStrike">
                <a:solidFill>
                  <a:srgbClr val="0067A0"/>
                </a:solidFill>
                <a:latin typeface="Montserrat"/>
                <a:ea typeface="Montserrat"/>
                <a:cs typeface="Montserrat"/>
                <a:sym typeface="Montserrat"/>
              </a:endParaRPr>
            </a:p>
          </p:txBody>
        </p:sp>
        <p:sp>
          <p:nvSpPr>
            <p:cNvPr id="206" name="Google Shape;206;p17"/>
            <p:cNvSpPr/>
            <p:nvPr/>
          </p:nvSpPr>
          <p:spPr>
            <a:xfrm>
              <a:off x="8249764" y="2928001"/>
              <a:ext cx="263700" cy="249600"/>
            </a:xfrm>
            <a:prstGeom prst="ellipse">
              <a:avLst/>
            </a:prstGeom>
            <a:solidFill>
              <a:schemeClr val="dk1"/>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7"/>
            <p:cNvSpPr/>
            <p:nvPr/>
          </p:nvSpPr>
          <p:spPr>
            <a:xfrm>
              <a:off x="8249765" y="3206679"/>
              <a:ext cx="263700" cy="2496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grpSp>
        <p:nvGrpSpPr>
          <p:cNvPr id="212" name="Google Shape;212;p18"/>
          <p:cNvGrpSpPr/>
          <p:nvPr/>
        </p:nvGrpSpPr>
        <p:grpSpPr>
          <a:xfrm>
            <a:off x="10147775" y="309175"/>
            <a:ext cx="540000" cy="3240000"/>
            <a:chOff x="10147775" y="0"/>
            <a:chExt cx="540000" cy="3240000"/>
          </a:xfrm>
        </p:grpSpPr>
        <p:sp>
          <p:nvSpPr>
            <p:cNvPr id="213" name="Google Shape;213;p18"/>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8"/>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8"/>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8"/>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8"/>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8"/>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9" name="Google Shape;219;p18"/>
          <p:cNvSpPr txBox="1"/>
          <p:nvPr>
            <p:ph type="title"/>
          </p:nvPr>
        </p:nvSpPr>
        <p:spPr>
          <a:xfrm>
            <a:off x="1462675" y="457650"/>
            <a:ext cx="7379700" cy="1120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rPr b="1" lang="pt-BR"/>
              <a:t>Julgar processos mais antigos</a:t>
            </a:r>
            <a:endParaRPr b="1"/>
          </a:p>
        </p:txBody>
      </p:sp>
      <p:sp>
        <p:nvSpPr>
          <p:cNvPr id="220" name="Google Shape;220;p18"/>
          <p:cNvSpPr txBox="1"/>
          <p:nvPr>
            <p:ph idx="4" type="title"/>
          </p:nvPr>
        </p:nvSpPr>
        <p:spPr>
          <a:xfrm>
            <a:off x="86175" y="10350"/>
            <a:ext cx="24414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NACIONAL 2</a:t>
            </a:r>
            <a:endParaRPr sz="1800">
              <a:solidFill>
                <a:srgbClr val="FFCD00"/>
              </a:solidFill>
              <a:latin typeface="Montserrat"/>
              <a:ea typeface="Montserrat"/>
              <a:cs typeface="Montserrat"/>
              <a:sym typeface="Montserrat"/>
            </a:endParaRPr>
          </a:p>
        </p:txBody>
      </p:sp>
      <p:sp>
        <p:nvSpPr>
          <p:cNvPr id="221" name="Google Shape;221;p18"/>
          <p:cNvSpPr txBox="1"/>
          <p:nvPr>
            <p:ph idx="2" type="title"/>
          </p:nvPr>
        </p:nvSpPr>
        <p:spPr>
          <a:xfrm>
            <a:off x="368850" y="1753038"/>
            <a:ext cx="8406300" cy="2709600"/>
          </a:xfrm>
          <a:prstGeom prst="rect">
            <a:avLst/>
          </a:prstGeom>
          <a:noFill/>
          <a:ln>
            <a:noFill/>
          </a:ln>
        </p:spPr>
        <p:txBody>
          <a:bodyPr anchorCtr="0" anchor="t" bIns="91425" lIns="72000" spcFirstLastPara="1" rIns="0" wrap="square" tIns="91425">
            <a:noAutofit/>
          </a:bodyPr>
          <a:lstStyle/>
          <a:p>
            <a:pPr indent="0" lvl="0" marL="0" rtl="0" algn="l">
              <a:lnSpc>
                <a:spcPct val="100000"/>
              </a:lnSpc>
              <a:spcBef>
                <a:spcPts val="0"/>
              </a:spcBef>
              <a:spcAft>
                <a:spcPts val="0"/>
              </a:spcAft>
              <a:buSzPts val="2800"/>
              <a:buNone/>
            </a:pPr>
            <a:r>
              <a:t/>
            </a:r>
            <a:endParaRPr i="1" sz="800">
              <a:latin typeface="Montserrat"/>
              <a:ea typeface="Montserrat"/>
              <a:cs typeface="Montserrat"/>
              <a:sym typeface="Montserrat"/>
            </a:endParaRPr>
          </a:p>
          <a:p>
            <a:pPr indent="0" lvl="0" marL="0" rtl="0" algn="l">
              <a:lnSpc>
                <a:spcPct val="100000"/>
              </a:lnSpc>
              <a:spcBef>
                <a:spcPts val="0"/>
              </a:spcBef>
              <a:spcAft>
                <a:spcPts val="0"/>
              </a:spcAft>
              <a:buSzPts val="2800"/>
              <a:buNone/>
            </a:pPr>
            <a:r>
              <a:rPr i="1" lang="pt-BR" sz="1500"/>
              <a:t>Identificar e j</a:t>
            </a:r>
            <a:r>
              <a:rPr i="1" lang="pt-BR" sz="1500">
                <a:solidFill>
                  <a:srgbClr val="01426A"/>
                </a:solidFill>
              </a:rPr>
              <a:t>ulgar, </a:t>
            </a:r>
            <a:r>
              <a:rPr i="1" lang="pt-BR" sz="1500"/>
              <a:t>até 31/12/</a:t>
            </a:r>
            <a:r>
              <a:rPr i="1" lang="pt-BR" sz="1500">
                <a:solidFill>
                  <a:srgbClr val="01426A"/>
                </a:solidFill>
              </a:rPr>
              <a:t>202</a:t>
            </a:r>
            <a:r>
              <a:rPr i="1" lang="pt-BR" sz="1500"/>
              <a:t>6</a:t>
            </a:r>
            <a:r>
              <a:rPr i="1" lang="pt-BR" sz="1500">
                <a:solidFill>
                  <a:srgbClr val="01426A"/>
                </a:solidFill>
              </a:rPr>
              <a:t>, desconsiderados os processos que estiverem suspensos ao final de 2026 ou que forem dessobrestados durante o ano de 2026, pelo menos 9</a:t>
            </a:r>
            <a:r>
              <a:rPr i="1" lang="pt-BR" sz="1500"/>
              <a:t>4</a:t>
            </a:r>
            <a:r>
              <a:rPr i="1" lang="pt-BR" sz="1500">
                <a:solidFill>
                  <a:srgbClr val="01426A"/>
                </a:solidFill>
              </a:rPr>
              <a:t>% dos processos distribuídos até 31/12/20</a:t>
            </a:r>
            <a:r>
              <a:rPr i="1" lang="pt-BR" sz="1500"/>
              <a:t>24, nos 1º e 2º graus, e 99% dos processos pendentes de conhecimento de julgamento há mais de 5 anos (2021).</a:t>
            </a:r>
            <a:endParaRPr i="1" sz="1500"/>
          </a:p>
          <a:p>
            <a:pPr indent="0" lvl="0" marL="0" rtl="0" algn="l">
              <a:lnSpc>
                <a:spcPct val="100000"/>
              </a:lnSpc>
              <a:spcBef>
                <a:spcPts val="0"/>
              </a:spcBef>
              <a:spcAft>
                <a:spcPts val="0"/>
              </a:spcAft>
              <a:buSzPts val="2800"/>
              <a:buNone/>
            </a:pPr>
            <a:r>
              <a:t/>
            </a:r>
            <a:endParaRPr i="1" sz="1500"/>
          </a:p>
          <a:p>
            <a:pPr indent="0" lvl="0" marL="0" rtl="0" algn="l">
              <a:lnSpc>
                <a:spcPct val="100000"/>
              </a:lnSpc>
              <a:spcBef>
                <a:spcPts val="0"/>
              </a:spcBef>
              <a:spcAft>
                <a:spcPts val="0"/>
              </a:spcAft>
              <a:buSzPts val="2800"/>
              <a:buNone/>
            </a:pPr>
            <a:r>
              <a:t/>
            </a:r>
            <a:endParaRPr i="1" sz="1700"/>
          </a:p>
          <a:p>
            <a:pPr indent="0" lvl="0" marL="0" rtl="0" algn="just">
              <a:lnSpc>
                <a:spcPct val="100000"/>
              </a:lnSpc>
              <a:spcBef>
                <a:spcPts val="0"/>
              </a:spcBef>
              <a:spcAft>
                <a:spcPts val="0"/>
              </a:spcAft>
              <a:buSzPts val="2800"/>
              <a:buNone/>
            </a:pPr>
            <a:r>
              <a:rPr i="1" lang="pt-BR" sz="1500"/>
              <a:t>Finalidade: Aferir os percentuais de processos antigos julgados em </a:t>
            </a:r>
            <a:endParaRPr i="1" sz="1500"/>
          </a:p>
          <a:p>
            <a:pPr indent="0" lvl="0" marL="0" rtl="0" algn="just">
              <a:lnSpc>
                <a:spcPct val="100000"/>
              </a:lnSpc>
              <a:spcBef>
                <a:spcPts val="0"/>
              </a:spcBef>
              <a:spcAft>
                <a:spcPts val="0"/>
              </a:spcAft>
              <a:buSzPts val="2800"/>
              <a:buNone/>
            </a:pPr>
            <a:r>
              <a:rPr i="1" lang="pt-BR" sz="1500"/>
              <a:t>relação ao número de processos antigos distribuídos até os períodos </a:t>
            </a:r>
            <a:endParaRPr i="1" sz="1500"/>
          </a:p>
          <a:p>
            <a:pPr indent="0" lvl="0" marL="0" rtl="0" algn="just">
              <a:lnSpc>
                <a:spcPct val="100000"/>
              </a:lnSpc>
              <a:spcBef>
                <a:spcPts val="0"/>
              </a:spcBef>
              <a:spcAft>
                <a:spcPts val="0"/>
              </a:spcAft>
              <a:buSzPts val="2800"/>
              <a:buNone/>
            </a:pPr>
            <a:r>
              <a:rPr i="1" lang="pt-BR" sz="1500"/>
              <a:t>de referência, de modo a diminuir o acervo processual.</a:t>
            </a:r>
            <a:endParaRPr i="1" sz="1500"/>
          </a:p>
          <a:p>
            <a:pPr indent="0" lvl="0" marL="0" rtl="0" algn="just">
              <a:lnSpc>
                <a:spcPct val="100000"/>
              </a:lnSpc>
              <a:spcBef>
                <a:spcPts val="0"/>
              </a:spcBef>
              <a:spcAft>
                <a:spcPts val="0"/>
              </a:spcAft>
              <a:buSzPts val="2800"/>
              <a:buNone/>
            </a:pPr>
            <a:r>
              <a:t/>
            </a:r>
            <a:endParaRPr i="1" sz="1500"/>
          </a:p>
          <a:p>
            <a:pPr indent="0" lvl="0" marL="0" rtl="0" algn="l">
              <a:lnSpc>
                <a:spcPct val="100000"/>
              </a:lnSpc>
              <a:spcBef>
                <a:spcPts val="0"/>
              </a:spcBef>
              <a:spcAft>
                <a:spcPts val="0"/>
              </a:spcAft>
              <a:buSzPts val="2800"/>
              <a:buNone/>
            </a:pPr>
            <a:r>
              <a:t/>
            </a:r>
            <a:endParaRPr i="1" sz="1500">
              <a:latin typeface="Montserrat"/>
              <a:ea typeface="Montserrat"/>
              <a:cs typeface="Montserrat"/>
              <a:sym typeface="Montserrat"/>
            </a:endParaRPr>
          </a:p>
        </p:txBody>
      </p:sp>
      <p:grpSp>
        <p:nvGrpSpPr>
          <p:cNvPr id="222" name="Google Shape;222;p18"/>
          <p:cNvGrpSpPr/>
          <p:nvPr/>
        </p:nvGrpSpPr>
        <p:grpSpPr>
          <a:xfrm>
            <a:off x="7428623" y="3287199"/>
            <a:ext cx="1346515" cy="1175311"/>
            <a:chOff x="7433878" y="2513090"/>
            <a:chExt cx="1198500" cy="1043700"/>
          </a:xfrm>
        </p:grpSpPr>
        <p:sp>
          <p:nvSpPr>
            <p:cNvPr id="223" name="Google Shape;223;p18"/>
            <p:cNvSpPr/>
            <p:nvPr/>
          </p:nvSpPr>
          <p:spPr>
            <a:xfrm>
              <a:off x="7433878" y="2513090"/>
              <a:ext cx="1198500" cy="1043700"/>
            </a:xfrm>
            <a:prstGeom prst="rect">
              <a:avLst/>
            </a:prstGeom>
            <a:solidFill>
              <a:srgbClr val="FFFFFF">
                <a:alpha val="65490"/>
              </a:srgbClr>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Meta </a:t>
              </a:r>
              <a:r>
                <a:rPr b="1" lang="pt-BR">
                  <a:solidFill>
                    <a:srgbClr val="0067A0"/>
                  </a:solidFill>
                  <a:latin typeface="Montserrat"/>
                  <a:ea typeface="Montserrat"/>
                  <a:cs typeface="Montserrat"/>
                  <a:sym typeface="Montserrat"/>
                </a:rPr>
                <a:t>para:</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1º grau</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2º grau</a:t>
              </a:r>
              <a:endParaRPr b="1" i="0" sz="1400" u="none" cap="none" strike="noStrike">
                <a:solidFill>
                  <a:srgbClr val="0067A0"/>
                </a:solidFill>
                <a:latin typeface="Montserrat"/>
                <a:ea typeface="Montserrat"/>
                <a:cs typeface="Montserrat"/>
                <a:sym typeface="Montserrat"/>
              </a:endParaRPr>
            </a:p>
          </p:txBody>
        </p:sp>
        <p:sp>
          <p:nvSpPr>
            <p:cNvPr id="224" name="Google Shape;224;p18"/>
            <p:cNvSpPr/>
            <p:nvPr/>
          </p:nvSpPr>
          <p:spPr>
            <a:xfrm>
              <a:off x="8249764" y="2928001"/>
              <a:ext cx="263700" cy="249600"/>
            </a:xfrm>
            <a:prstGeom prst="ellipse">
              <a:avLst/>
            </a:prstGeom>
            <a:solidFill>
              <a:schemeClr val="dk1"/>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8"/>
            <p:cNvSpPr/>
            <p:nvPr/>
          </p:nvSpPr>
          <p:spPr>
            <a:xfrm>
              <a:off x="8249765" y="3206679"/>
              <a:ext cx="263700" cy="2496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 name="Google Shape;226;p18"/>
          <p:cNvSpPr/>
          <p:nvPr/>
        </p:nvSpPr>
        <p:spPr>
          <a:xfrm>
            <a:off x="0" y="4760925"/>
            <a:ext cx="9144000" cy="394800"/>
          </a:xfrm>
          <a:prstGeom prst="rect">
            <a:avLst/>
          </a:prstGeom>
          <a:solidFill>
            <a:srgbClr val="01426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pt-BR" sz="1600" u="none" cap="none" strike="noStrike">
                <a:solidFill>
                  <a:srgbClr val="FFCD00"/>
                </a:solidFill>
                <a:latin typeface="Montserrat"/>
                <a:ea typeface="Montserrat"/>
                <a:cs typeface="Montserrat"/>
                <a:sym typeface="Montserrat"/>
              </a:rPr>
              <a:t>Objetivo Estratégico: Garantir a duração razoável do processo</a:t>
            </a:r>
            <a:endParaRPr b="0" i="0" sz="1400" u="none" cap="none" strike="noStrike">
              <a:solidFill>
                <a:srgbClr val="000000"/>
              </a:solidFill>
              <a:latin typeface="Arial"/>
              <a:ea typeface="Arial"/>
              <a:cs typeface="Arial"/>
              <a:sym typeface="Arial"/>
            </a:endParaRPr>
          </a:p>
        </p:txBody>
      </p:sp>
      <p:pic>
        <p:nvPicPr>
          <p:cNvPr id="227" name="Google Shape;227;p18"/>
          <p:cNvPicPr preferRelativeResize="0"/>
          <p:nvPr/>
        </p:nvPicPr>
        <p:blipFill>
          <a:blip r:embed="rId3">
            <a:alphaModFix/>
          </a:blip>
          <a:stretch>
            <a:fillRect/>
          </a:stretch>
        </p:blipFill>
        <p:spPr>
          <a:xfrm>
            <a:off x="86175" y="511487"/>
            <a:ext cx="1120575" cy="1120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pSp>
        <p:nvGrpSpPr>
          <p:cNvPr id="232" name="Google Shape;232;p19"/>
          <p:cNvGrpSpPr/>
          <p:nvPr/>
        </p:nvGrpSpPr>
        <p:grpSpPr>
          <a:xfrm>
            <a:off x="10147775" y="309175"/>
            <a:ext cx="540000" cy="3240000"/>
            <a:chOff x="10147775" y="0"/>
            <a:chExt cx="540000" cy="3240000"/>
          </a:xfrm>
        </p:grpSpPr>
        <p:sp>
          <p:nvSpPr>
            <p:cNvPr id="233" name="Google Shape;233;p19"/>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9"/>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9"/>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9"/>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9"/>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9"/>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9" name="Google Shape;239;p19"/>
          <p:cNvSpPr txBox="1"/>
          <p:nvPr>
            <p:ph type="title"/>
          </p:nvPr>
        </p:nvSpPr>
        <p:spPr>
          <a:xfrm>
            <a:off x="311700" y="499750"/>
            <a:ext cx="8520600" cy="1108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rPr lang="pt-BR"/>
              <a:t>              Estimular a conciliação</a:t>
            </a:r>
            <a:endParaRPr/>
          </a:p>
        </p:txBody>
      </p:sp>
      <p:sp>
        <p:nvSpPr>
          <p:cNvPr id="240" name="Google Shape;240;p19"/>
          <p:cNvSpPr txBox="1"/>
          <p:nvPr>
            <p:ph idx="4" type="title"/>
          </p:nvPr>
        </p:nvSpPr>
        <p:spPr>
          <a:xfrm>
            <a:off x="86175" y="10350"/>
            <a:ext cx="24414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NACIONAL 3</a:t>
            </a:r>
            <a:endParaRPr sz="1800">
              <a:solidFill>
                <a:srgbClr val="FFCD00"/>
              </a:solidFill>
              <a:latin typeface="Montserrat"/>
              <a:ea typeface="Montserrat"/>
              <a:cs typeface="Montserrat"/>
              <a:sym typeface="Montserrat"/>
            </a:endParaRPr>
          </a:p>
        </p:txBody>
      </p:sp>
      <p:sp>
        <p:nvSpPr>
          <p:cNvPr id="241" name="Google Shape;241;p19"/>
          <p:cNvSpPr txBox="1"/>
          <p:nvPr>
            <p:ph idx="2" type="title"/>
          </p:nvPr>
        </p:nvSpPr>
        <p:spPr>
          <a:xfrm>
            <a:off x="311700" y="1868850"/>
            <a:ext cx="4983300" cy="11922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i="1" lang="pt-BR" sz="1500"/>
              <a:t>Aumentar o índice de conciliação na fase de conhecimento em 0,5 ponto percentual em relação à média do biênio 2023/2024 ou alcançar, no mínimo, 38% de conciliação.</a:t>
            </a:r>
            <a:endParaRPr b="1" i="1"/>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a:p>
            <a:pPr indent="0" lvl="0" marL="0" rtl="0" algn="l">
              <a:lnSpc>
                <a:spcPct val="100000"/>
              </a:lnSpc>
              <a:spcBef>
                <a:spcPts val="0"/>
              </a:spcBef>
              <a:spcAft>
                <a:spcPts val="0"/>
              </a:spcAft>
              <a:buSzPts val="2800"/>
              <a:buNone/>
            </a:pPr>
            <a:r>
              <a:t/>
            </a:r>
            <a:endParaRPr/>
          </a:p>
        </p:txBody>
      </p:sp>
      <p:pic>
        <p:nvPicPr>
          <p:cNvPr id="242" name="Google Shape;242;p19"/>
          <p:cNvPicPr preferRelativeResize="0"/>
          <p:nvPr/>
        </p:nvPicPr>
        <p:blipFill rotWithShape="1">
          <a:blip r:embed="rId3">
            <a:alphaModFix/>
          </a:blip>
          <a:srcRect b="0" l="0" r="0" t="0"/>
          <a:stretch/>
        </p:blipFill>
        <p:spPr>
          <a:xfrm>
            <a:off x="5629650" y="1531500"/>
            <a:ext cx="2917800" cy="1638725"/>
          </a:xfrm>
          <a:prstGeom prst="rect">
            <a:avLst/>
          </a:prstGeom>
          <a:noFill/>
          <a:ln>
            <a:noFill/>
          </a:ln>
        </p:spPr>
      </p:pic>
      <p:grpSp>
        <p:nvGrpSpPr>
          <p:cNvPr id="243" name="Google Shape;243;p19"/>
          <p:cNvGrpSpPr/>
          <p:nvPr/>
        </p:nvGrpSpPr>
        <p:grpSpPr>
          <a:xfrm>
            <a:off x="7375633" y="3324515"/>
            <a:ext cx="1300076" cy="1108208"/>
            <a:chOff x="7532800" y="2329125"/>
            <a:chExt cx="1254900" cy="1112100"/>
          </a:xfrm>
        </p:grpSpPr>
        <p:sp>
          <p:nvSpPr>
            <p:cNvPr id="244" name="Google Shape;244;p19"/>
            <p:cNvSpPr/>
            <p:nvPr/>
          </p:nvSpPr>
          <p:spPr>
            <a:xfrm>
              <a:off x="7532800" y="2329125"/>
              <a:ext cx="1254900" cy="1112100"/>
            </a:xfrm>
            <a:prstGeom prst="rect">
              <a:avLst/>
            </a:prstGeom>
            <a:solidFill>
              <a:srgbClr val="FFFFFF">
                <a:alpha val="65490"/>
              </a:srgbClr>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Meta </a:t>
              </a:r>
              <a:r>
                <a:rPr b="1" lang="pt-BR">
                  <a:solidFill>
                    <a:srgbClr val="0067A0"/>
                  </a:solidFill>
                  <a:latin typeface="Montserrat"/>
                  <a:ea typeface="Montserrat"/>
                  <a:cs typeface="Montserrat"/>
                  <a:sym typeface="Montserrat"/>
                </a:rPr>
                <a:t>para:</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1º grau</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2º grau</a:t>
              </a:r>
              <a:endParaRPr b="1" i="0" sz="1400" u="none" cap="none" strike="noStrike">
                <a:solidFill>
                  <a:srgbClr val="0067A0"/>
                </a:solidFill>
                <a:latin typeface="Montserrat"/>
                <a:ea typeface="Montserrat"/>
                <a:cs typeface="Montserrat"/>
                <a:sym typeface="Montserrat"/>
              </a:endParaRPr>
            </a:p>
          </p:txBody>
        </p:sp>
        <p:sp>
          <p:nvSpPr>
            <p:cNvPr id="245" name="Google Shape;245;p19"/>
            <p:cNvSpPr/>
            <p:nvPr/>
          </p:nvSpPr>
          <p:spPr>
            <a:xfrm>
              <a:off x="8405354" y="2741965"/>
              <a:ext cx="319500" cy="319500"/>
            </a:xfrm>
            <a:prstGeom prst="ellipse">
              <a:avLst/>
            </a:prstGeom>
            <a:solidFill>
              <a:schemeClr val="dk1"/>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9"/>
            <p:cNvSpPr/>
            <p:nvPr/>
          </p:nvSpPr>
          <p:spPr>
            <a:xfrm>
              <a:off x="8405354" y="3086739"/>
              <a:ext cx="319500" cy="319500"/>
            </a:xfrm>
            <a:prstGeom prst="ellipse">
              <a:avLst/>
            </a:prstGeom>
            <a:solidFill>
              <a:srgbClr val="FFFFFF">
                <a:alpha val="65490"/>
              </a:srgb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7" name="Google Shape;247;p19"/>
          <p:cNvSpPr/>
          <p:nvPr/>
        </p:nvSpPr>
        <p:spPr>
          <a:xfrm>
            <a:off x="0" y="4696200"/>
            <a:ext cx="9144000" cy="447300"/>
          </a:xfrm>
          <a:prstGeom prst="rect">
            <a:avLst/>
          </a:prstGeom>
          <a:solidFill>
            <a:srgbClr val="01426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9"/>
          <p:cNvSpPr txBox="1"/>
          <p:nvPr/>
        </p:nvSpPr>
        <p:spPr>
          <a:xfrm>
            <a:off x="0" y="4770825"/>
            <a:ext cx="8958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9"/>
          <p:cNvSpPr txBox="1"/>
          <p:nvPr/>
        </p:nvSpPr>
        <p:spPr>
          <a:xfrm>
            <a:off x="0" y="4739025"/>
            <a:ext cx="91440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pt-BR" sz="1500" u="none" cap="none" strike="noStrike">
                <a:solidFill>
                  <a:srgbClr val="FBDB65"/>
                </a:solidFill>
                <a:latin typeface="Montserrat"/>
                <a:ea typeface="Montserrat"/>
                <a:cs typeface="Montserrat"/>
                <a:sym typeface="Montserrat"/>
              </a:rPr>
              <a:t>      </a:t>
            </a:r>
            <a:r>
              <a:rPr b="1" i="0" lang="pt-BR" sz="1500" u="none" cap="none" strike="noStrike">
                <a:solidFill>
                  <a:srgbClr val="FFCD00"/>
                </a:solidFill>
                <a:latin typeface="Montserrat"/>
                <a:ea typeface="Montserrat"/>
                <a:cs typeface="Montserrat"/>
                <a:sym typeface="Montserrat"/>
              </a:rPr>
              <a:t> Objetivo Estratégico:  Assegurar o tratamento adequado dos conflitos trabalhistas</a:t>
            </a:r>
            <a:endParaRPr b="0" i="0" sz="1500" u="none" cap="none" strike="noStrike">
              <a:solidFill>
                <a:srgbClr val="FFCD00"/>
              </a:solidFill>
              <a:latin typeface="Montserrat"/>
              <a:ea typeface="Montserrat"/>
              <a:cs typeface="Montserrat"/>
              <a:sym typeface="Montserrat"/>
            </a:endParaRPr>
          </a:p>
        </p:txBody>
      </p:sp>
      <p:sp>
        <p:nvSpPr>
          <p:cNvPr id="250" name="Google Shape;250;p19"/>
          <p:cNvSpPr txBox="1"/>
          <p:nvPr/>
        </p:nvSpPr>
        <p:spPr>
          <a:xfrm>
            <a:off x="311700" y="3324525"/>
            <a:ext cx="6419100" cy="1108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0" i="1" lang="pt-BR" sz="1500" u="none" cap="none" strike="noStrike">
                <a:solidFill>
                  <a:srgbClr val="01426A"/>
                </a:solidFill>
                <a:latin typeface="Arial"/>
                <a:ea typeface="Arial"/>
                <a:cs typeface="Arial"/>
                <a:sym typeface="Arial"/>
              </a:rPr>
              <a:t>Finalidade: Aferir o percentual de processos solucionados por conciliação em relação ao total de processos solucionados, com vistas a reduzir a demanda judicial por meio da adoção de soluções consensuais para os conflitos.</a:t>
            </a:r>
            <a:endParaRPr b="0" i="1" sz="1500" u="none" cap="none" strike="noStrike">
              <a:solidFill>
                <a:srgbClr val="01426A"/>
              </a:solidFill>
              <a:latin typeface="Arial"/>
              <a:ea typeface="Arial"/>
              <a:cs typeface="Arial"/>
              <a:sym typeface="Arial"/>
            </a:endParaRPr>
          </a:p>
        </p:txBody>
      </p:sp>
      <p:pic>
        <p:nvPicPr>
          <p:cNvPr id="251" name="Google Shape;251;p19"/>
          <p:cNvPicPr preferRelativeResize="0"/>
          <p:nvPr/>
        </p:nvPicPr>
        <p:blipFill>
          <a:blip r:embed="rId4">
            <a:alphaModFix/>
          </a:blip>
          <a:stretch>
            <a:fillRect/>
          </a:stretch>
        </p:blipFill>
        <p:spPr>
          <a:xfrm>
            <a:off x="36745" y="499749"/>
            <a:ext cx="1115202" cy="11082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grpSp>
        <p:nvGrpSpPr>
          <p:cNvPr id="256" name="Google Shape;256;p20"/>
          <p:cNvGrpSpPr/>
          <p:nvPr/>
        </p:nvGrpSpPr>
        <p:grpSpPr>
          <a:xfrm>
            <a:off x="10147775" y="309175"/>
            <a:ext cx="540000" cy="3240000"/>
            <a:chOff x="10147775" y="0"/>
            <a:chExt cx="540000" cy="3240000"/>
          </a:xfrm>
        </p:grpSpPr>
        <p:sp>
          <p:nvSpPr>
            <p:cNvPr id="257" name="Google Shape;257;p20"/>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20"/>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20"/>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20"/>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20"/>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20"/>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 name="Google Shape;263;p20"/>
          <p:cNvSpPr txBox="1"/>
          <p:nvPr>
            <p:ph type="title"/>
          </p:nvPr>
        </p:nvSpPr>
        <p:spPr>
          <a:xfrm>
            <a:off x="1417825" y="767375"/>
            <a:ext cx="7414500" cy="75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Reduzir a taxa de congestionamento líquida</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t/>
            </a:r>
            <a:endParaRPr/>
          </a:p>
        </p:txBody>
      </p:sp>
      <p:sp>
        <p:nvSpPr>
          <p:cNvPr id="264" name="Google Shape;264;p20"/>
          <p:cNvSpPr txBox="1"/>
          <p:nvPr>
            <p:ph idx="4" type="title"/>
          </p:nvPr>
        </p:nvSpPr>
        <p:spPr>
          <a:xfrm>
            <a:off x="91525" y="0"/>
            <a:ext cx="24414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NACIONAL 5</a:t>
            </a:r>
            <a:endParaRPr sz="1800">
              <a:solidFill>
                <a:srgbClr val="FFCD00"/>
              </a:solidFill>
              <a:latin typeface="Montserrat"/>
              <a:ea typeface="Montserrat"/>
              <a:cs typeface="Montserrat"/>
              <a:sym typeface="Montserrat"/>
            </a:endParaRPr>
          </a:p>
        </p:txBody>
      </p:sp>
      <p:sp>
        <p:nvSpPr>
          <p:cNvPr id="265" name="Google Shape;265;p20"/>
          <p:cNvSpPr txBox="1"/>
          <p:nvPr>
            <p:ph idx="2" type="title"/>
          </p:nvPr>
        </p:nvSpPr>
        <p:spPr>
          <a:xfrm>
            <a:off x="396875" y="1563625"/>
            <a:ext cx="8520600" cy="17679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i="1" lang="pt-BR" sz="1500"/>
              <a:t>Reduzir em 0,5 ponto percentual a taxa de </a:t>
            </a:r>
            <a:r>
              <a:rPr b="1" i="1" lang="pt-BR" sz="1500"/>
              <a:t>congestionamento líquida*</a:t>
            </a:r>
            <a:r>
              <a:rPr i="1" lang="pt-BR" sz="1500"/>
              <a:t>, exceto execuções fiscais, em relação a 2025, ou alcançar taxas de, no máximo, 40% na fase de conhecimento e 45% na fase de execução.</a:t>
            </a:r>
            <a:endParaRPr i="1" sz="1500"/>
          </a:p>
          <a:p>
            <a:pPr indent="0" lvl="0" marL="0" rtl="0" algn="just">
              <a:lnSpc>
                <a:spcPct val="100000"/>
              </a:lnSpc>
              <a:spcBef>
                <a:spcPts val="0"/>
              </a:spcBef>
              <a:spcAft>
                <a:spcPts val="0"/>
              </a:spcAft>
              <a:buSzPts val="2800"/>
              <a:buNone/>
            </a:pPr>
            <a:r>
              <a:t/>
            </a:r>
            <a:endParaRPr i="1" sz="1000"/>
          </a:p>
          <a:p>
            <a:pPr indent="0" lvl="0" marL="0" rtl="0" algn="just">
              <a:lnSpc>
                <a:spcPct val="100000"/>
              </a:lnSpc>
              <a:spcBef>
                <a:spcPts val="0"/>
              </a:spcBef>
              <a:spcAft>
                <a:spcPts val="0"/>
              </a:spcAft>
              <a:buSzPts val="2800"/>
              <a:buNone/>
            </a:pPr>
            <a:r>
              <a:t/>
            </a:r>
            <a:endParaRPr i="1" sz="500"/>
          </a:p>
          <a:p>
            <a:pPr indent="0" lvl="0" marL="0" rtl="0" algn="just">
              <a:lnSpc>
                <a:spcPct val="100000"/>
              </a:lnSpc>
              <a:spcBef>
                <a:spcPts val="0"/>
              </a:spcBef>
              <a:spcAft>
                <a:spcPts val="0"/>
              </a:spcAft>
              <a:buSzPts val="2800"/>
              <a:buNone/>
            </a:pPr>
            <a:r>
              <a:rPr i="1" lang="pt-BR" sz="1500"/>
              <a:t>Finalidade: Aferir o percentual de processos que, no período de 12 meses, permaneceu em tramitação sem solução definitiva. São desconsiderados os processos suspensos, sobrestados ou em arquivo provisório e as execuções fiscais.</a:t>
            </a:r>
            <a:endParaRPr b="1" i="1" sz="900">
              <a:latin typeface="Montserrat"/>
              <a:ea typeface="Montserrat"/>
              <a:cs typeface="Montserrat"/>
              <a:sym typeface="Montserrat"/>
            </a:endParaRPr>
          </a:p>
          <a:p>
            <a:pPr indent="0" lvl="0" marL="0" rtl="0" algn="just">
              <a:lnSpc>
                <a:spcPct val="100000"/>
              </a:lnSpc>
              <a:spcBef>
                <a:spcPts val="0"/>
              </a:spcBef>
              <a:spcAft>
                <a:spcPts val="0"/>
              </a:spcAft>
              <a:buSzPts val="2800"/>
              <a:buNone/>
            </a:pPr>
            <a:r>
              <a:t/>
            </a:r>
            <a:endParaRPr b="1" i="1" sz="1200">
              <a:solidFill>
                <a:srgbClr val="01426A"/>
              </a:solidFill>
              <a:latin typeface="Montserrat"/>
              <a:ea typeface="Montserrat"/>
              <a:cs typeface="Montserrat"/>
              <a:sym typeface="Montserrat"/>
            </a:endParaRPr>
          </a:p>
          <a:p>
            <a:pPr indent="0" lvl="0" marL="0" rtl="0" algn="l">
              <a:lnSpc>
                <a:spcPct val="100000"/>
              </a:lnSpc>
              <a:spcBef>
                <a:spcPts val="0"/>
              </a:spcBef>
              <a:spcAft>
                <a:spcPts val="0"/>
              </a:spcAft>
              <a:buSzPts val="2800"/>
              <a:buNone/>
            </a:pPr>
            <a:r>
              <a:t/>
            </a:r>
            <a:endParaRPr/>
          </a:p>
        </p:txBody>
      </p:sp>
      <p:grpSp>
        <p:nvGrpSpPr>
          <p:cNvPr id="266" name="Google Shape;266;p20"/>
          <p:cNvGrpSpPr/>
          <p:nvPr/>
        </p:nvGrpSpPr>
        <p:grpSpPr>
          <a:xfrm>
            <a:off x="7595425" y="3369680"/>
            <a:ext cx="1236900" cy="1173000"/>
            <a:chOff x="7651275" y="3001825"/>
            <a:chExt cx="1236900" cy="1173000"/>
          </a:xfrm>
        </p:grpSpPr>
        <p:sp>
          <p:nvSpPr>
            <p:cNvPr id="267" name="Google Shape;267;p20"/>
            <p:cNvSpPr/>
            <p:nvPr/>
          </p:nvSpPr>
          <p:spPr>
            <a:xfrm>
              <a:off x="7651275" y="3001825"/>
              <a:ext cx="1236900" cy="1173000"/>
            </a:xfrm>
            <a:prstGeom prst="rect">
              <a:avLst/>
            </a:prstGeom>
            <a:solidFill>
              <a:srgbClr val="FFFFFF">
                <a:alpha val="65490"/>
              </a:srgbClr>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Meta </a:t>
              </a:r>
              <a:r>
                <a:rPr b="1" lang="pt-BR">
                  <a:solidFill>
                    <a:srgbClr val="0067A0"/>
                  </a:solidFill>
                  <a:latin typeface="Montserrat"/>
                  <a:ea typeface="Montserrat"/>
                  <a:cs typeface="Montserrat"/>
                  <a:sym typeface="Montserrat"/>
                </a:rPr>
                <a:t>para:</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1º grau</a:t>
              </a:r>
              <a:endParaRPr b="1" i="0" sz="1400"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400"/>
                <a:buFont typeface="Arial"/>
                <a:buNone/>
              </a:pPr>
              <a:r>
                <a:rPr b="1" i="0" lang="pt-BR" sz="1400" u="none" cap="none" strike="noStrike">
                  <a:solidFill>
                    <a:srgbClr val="0067A0"/>
                  </a:solidFill>
                  <a:latin typeface="Montserrat"/>
                  <a:ea typeface="Montserrat"/>
                  <a:cs typeface="Montserrat"/>
                  <a:sym typeface="Montserrat"/>
                </a:rPr>
                <a:t>2º grau</a:t>
              </a:r>
              <a:endParaRPr b="1" i="0" sz="1400" u="none" cap="none" strike="noStrike">
                <a:solidFill>
                  <a:srgbClr val="0067A0"/>
                </a:solidFill>
                <a:latin typeface="Montserrat"/>
                <a:ea typeface="Montserrat"/>
                <a:cs typeface="Montserrat"/>
                <a:sym typeface="Montserrat"/>
              </a:endParaRPr>
            </a:p>
          </p:txBody>
        </p:sp>
        <p:sp>
          <p:nvSpPr>
            <p:cNvPr id="268" name="Google Shape;268;p20"/>
            <p:cNvSpPr/>
            <p:nvPr/>
          </p:nvSpPr>
          <p:spPr>
            <a:xfrm>
              <a:off x="8495150" y="3428575"/>
              <a:ext cx="319500" cy="319500"/>
            </a:xfrm>
            <a:prstGeom prst="ellipse">
              <a:avLst/>
            </a:prstGeom>
            <a:solidFill>
              <a:schemeClr val="dk1"/>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20"/>
            <p:cNvSpPr/>
            <p:nvPr/>
          </p:nvSpPr>
          <p:spPr>
            <a:xfrm>
              <a:off x="8495150" y="3788445"/>
              <a:ext cx="319500" cy="3195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0" name="Google Shape;270;p20"/>
          <p:cNvSpPr/>
          <p:nvPr/>
        </p:nvSpPr>
        <p:spPr>
          <a:xfrm>
            <a:off x="244100" y="3369650"/>
            <a:ext cx="7086600" cy="1173000"/>
          </a:xfrm>
          <a:prstGeom prst="wedgeRectCallout">
            <a:avLst>
              <a:gd fmla="val -24113" name="adj1"/>
              <a:gd fmla="val -49531" name="adj2"/>
            </a:avLst>
          </a:prstGeom>
          <a:noFill/>
          <a:ln cap="flat" cmpd="sng" w="19050">
            <a:solidFill>
              <a:srgbClr val="FFCD00"/>
            </a:solidFill>
            <a:prstDash val="solid"/>
            <a:round/>
            <a:headEnd len="sm" w="sm" type="none"/>
            <a:tailEnd len="sm" w="sm" type="none"/>
          </a:ln>
        </p:spPr>
        <p:txBody>
          <a:bodyPr anchorCtr="0" anchor="ctr" bIns="91425" lIns="91425" spcFirstLastPara="1" rIns="91425" wrap="square" tIns="91425">
            <a:noAutofit/>
          </a:bodyPr>
          <a:lstStyle/>
          <a:p>
            <a:pPr indent="-166199" lvl="0" marL="179999" marR="0" rtl="0" algn="l">
              <a:lnSpc>
                <a:spcPct val="115000"/>
              </a:lnSpc>
              <a:spcBef>
                <a:spcPts val="0"/>
              </a:spcBef>
              <a:spcAft>
                <a:spcPts val="0"/>
              </a:spcAft>
              <a:buClr>
                <a:srgbClr val="666666"/>
              </a:buClr>
              <a:buSzPts val="1200"/>
              <a:buFont typeface="Montserrat"/>
              <a:buChar char="●"/>
            </a:pPr>
            <a:r>
              <a:rPr b="1" i="0" lang="pt-BR" sz="1200" u="none" cap="none" strike="noStrike">
                <a:solidFill>
                  <a:srgbClr val="666666"/>
                </a:solidFill>
                <a:latin typeface="Montserrat"/>
                <a:ea typeface="Montserrat"/>
                <a:cs typeface="Montserrat"/>
                <a:sym typeface="Montserrat"/>
              </a:rPr>
              <a:t>A </a:t>
            </a:r>
            <a:r>
              <a:rPr b="1" i="0" lang="pt-BR" sz="1200" u="sng" cap="none" strike="noStrike">
                <a:solidFill>
                  <a:srgbClr val="666666"/>
                </a:solidFill>
                <a:latin typeface="Montserrat"/>
                <a:ea typeface="Montserrat"/>
                <a:cs typeface="Montserrat"/>
                <a:sym typeface="Montserrat"/>
              </a:rPr>
              <a:t>taxa de congestionamento</a:t>
            </a:r>
            <a:r>
              <a:rPr b="1" i="0" lang="pt-BR" sz="1200" u="none" cap="none" strike="noStrike">
                <a:solidFill>
                  <a:srgbClr val="666666"/>
                </a:solidFill>
                <a:latin typeface="Montserrat"/>
                <a:ea typeface="Montserrat"/>
                <a:cs typeface="Montserrat"/>
                <a:sym typeface="Montserrat"/>
              </a:rPr>
              <a:t> mede o percentual de processos que ficaram parados sem solução, em relação ao total tramitado no período de um ano. Quanto maior o índice, mais difícil será para o tribunal em lidar com seu estoque de processos.</a:t>
            </a:r>
            <a:endParaRPr b="1" i="0" sz="1200" u="none" cap="none" strike="noStrike">
              <a:solidFill>
                <a:srgbClr val="666666"/>
              </a:solidFill>
              <a:latin typeface="Montserrat"/>
              <a:ea typeface="Montserrat"/>
              <a:cs typeface="Montserrat"/>
              <a:sym typeface="Montserrat"/>
            </a:endParaRPr>
          </a:p>
          <a:p>
            <a:pPr indent="-166199" lvl="0" marL="179999" marR="0" rtl="0" algn="l">
              <a:lnSpc>
                <a:spcPct val="115000"/>
              </a:lnSpc>
              <a:spcBef>
                <a:spcPts val="0"/>
              </a:spcBef>
              <a:spcAft>
                <a:spcPts val="0"/>
              </a:spcAft>
              <a:buClr>
                <a:srgbClr val="666666"/>
              </a:buClr>
              <a:buSzPts val="1200"/>
              <a:buFont typeface="Montserrat"/>
              <a:buChar char="●"/>
            </a:pPr>
            <a:r>
              <a:rPr b="1" i="0" lang="pt-BR" sz="1200" u="none" cap="none" strike="noStrike">
                <a:solidFill>
                  <a:srgbClr val="666666"/>
                </a:solidFill>
                <a:latin typeface="Montserrat"/>
                <a:ea typeface="Montserrat"/>
                <a:cs typeface="Montserrat"/>
                <a:sym typeface="Montserrat"/>
              </a:rPr>
              <a:t>A </a:t>
            </a:r>
            <a:r>
              <a:rPr b="1" i="0" lang="pt-BR" sz="1200" u="sng" cap="none" strike="noStrike">
                <a:solidFill>
                  <a:srgbClr val="666666"/>
                </a:solidFill>
                <a:latin typeface="Montserrat"/>
                <a:ea typeface="Montserrat"/>
                <a:cs typeface="Montserrat"/>
                <a:sym typeface="Montserrat"/>
              </a:rPr>
              <a:t>taxa de congestionamento líquida</a:t>
            </a:r>
            <a:r>
              <a:rPr b="1" i="0" lang="pt-BR" sz="1200" u="none" cap="none" strike="noStrike">
                <a:solidFill>
                  <a:srgbClr val="666666"/>
                </a:solidFill>
                <a:latin typeface="Montserrat"/>
                <a:ea typeface="Montserrat"/>
                <a:cs typeface="Montserrat"/>
                <a:sym typeface="Montserrat"/>
              </a:rPr>
              <a:t>, por sua vez, é calculada retirando do acervo os processos suspensos, sobrestados ou em arquivo provisório.</a:t>
            </a:r>
            <a:endParaRPr b="1" i="0" sz="1200" u="none" cap="none" strike="noStrike">
              <a:solidFill>
                <a:srgbClr val="666666"/>
              </a:solidFill>
              <a:latin typeface="Montserrat"/>
              <a:ea typeface="Montserrat"/>
              <a:cs typeface="Montserrat"/>
              <a:sym typeface="Montserrat"/>
            </a:endParaRPr>
          </a:p>
        </p:txBody>
      </p:sp>
      <p:sp>
        <p:nvSpPr>
          <p:cNvPr id="271" name="Google Shape;271;p20"/>
          <p:cNvSpPr/>
          <p:nvPr/>
        </p:nvSpPr>
        <p:spPr>
          <a:xfrm>
            <a:off x="0" y="4752825"/>
            <a:ext cx="9144000" cy="447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20"/>
          <p:cNvSpPr txBox="1"/>
          <p:nvPr/>
        </p:nvSpPr>
        <p:spPr>
          <a:xfrm>
            <a:off x="49800" y="4760925"/>
            <a:ext cx="90444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pt-BR" sz="1600" u="none" cap="none" strike="noStrike">
                <a:solidFill>
                  <a:srgbClr val="FFCD00"/>
                </a:solidFill>
                <a:latin typeface="Montserrat"/>
                <a:ea typeface="Montserrat"/>
                <a:cs typeface="Montserrat"/>
                <a:sym typeface="Montserrat"/>
              </a:rPr>
              <a:t>Objetivo Estratégico: Garantir a duração razoável do processo</a:t>
            </a:r>
            <a:endParaRPr b="0" i="0" sz="1400" u="none" cap="none" strike="noStrike">
              <a:solidFill>
                <a:srgbClr val="000000"/>
              </a:solidFill>
              <a:latin typeface="Arial"/>
              <a:ea typeface="Arial"/>
              <a:cs typeface="Arial"/>
              <a:sym typeface="Arial"/>
            </a:endParaRPr>
          </a:p>
        </p:txBody>
      </p:sp>
      <p:pic>
        <p:nvPicPr>
          <p:cNvPr id="273" name="Google Shape;273;p20"/>
          <p:cNvPicPr preferRelativeResize="0"/>
          <p:nvPr/>
        </p:nvPicPr>
        <p:blipFill>
          <a:blip r:embed="rId3">
            <a:alphaModFix/>
          </a:blip>
          <a:stretch>
            <a:fillRect/>
          </a:stretch>
        </p:blipFill>
        <p:spPr>
          <a:xfrm>
            <a:off x="46275" y="485425"/>
            <a:ext cx="1028275" cy="10400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grpSp>
        <p:nvGrpSpPr>
          <p:cNvPr id="278" name="Google Shape;278;p21"/>
          <p:cNvGrpSpPr/>
          <p:nvPr/>
        </p:nvGrpSpPr>
        <p:grpSpPr>
          <a:xfrm>
            <a:off x="10147775" y="309175"/>
            <a:ext cx="540000" cy="3240000"/>
            <a:chOff x="10147775" y="0"/>
            <a:chExt cx="540000" cy="3240000"/>
          </a:xfrm>
        </p:grpSpPr>
        <p:sp>
          <p:nvSpPr>
            <p:cNvPr id="279" name="Google Shape;279;p21"/>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21"/>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21"/>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1"/>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21"/>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21"/>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5" name="Google Shape;285;p21"/>
          <p:cNvSpPr txBox="1"/>
          <p:nvPr>
            <p:ph type="title"/>
          </p:nvPr>
        </p:nvSpPr>
        <p:spPr>
          <a:xfrm>
            <a:off x="164550" y="847725"/>
            <a:ext cx="8856600" cy="2490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                  Estimular a Inovação n</a:t>
            </a:r>
            <a:r>
              <a:rPr b="1" lang="pt-BR"/>
              <a:t>o Poder Judiciário</a:t>
            </a:r>
            <a:endParaRPr b="1"/>
          </a:p>
          <a:p>
            <a:pPr indent="0" lvl="0" marL="0" rtl="0" algn="l">
              <a:lnSpc>
                <a:spcPct val="100000"/>
              </a:lnSpc>
              <a:spcBef>
                <a:spcPts val="0"/>
              </a:spcBef>
              <a:spcAft>
                <a:spcPts val="0"/>
              </a:spcAft>
              <a:buSzPts val="2100"/>
              <a:buNone/>
            </a:pPr>
            <a:r>
              <a:t/>
            </a:r>
            <a:endParaRPr sz="1400"/>
          </a:p>
          <a:p>
            <a:pPr indent="0" lvl="0" marL="0" rtl="0" algn="just">
              <a:lnSpc>
                <a:spcPct val="100000"/>
              </a:lnSpc>
              <a:spcBef>
                <a:spcPts val="800"/>
              </a:spcBef>
              <a:spcAft>
                <a:spcPts val="0"/>
              </a:spcAft>
              <a:buSzPts val="2100"/>
              <a:buNone/>
            </a:pPr>
            <a:r>
              <a:rPr b="0" i="1" lang="pt-BR" sz="1500"/>
              <a:t>Desenvolve</a:t>
            </a:r>
            <a:r>
              <a:rPr b="0" i="1" lang="pt-BR" sz="1500">
                <a:solidFill>
                  <a:srgbClr val="01426A"/>
                </a:solidFill>
              </a:rPr>
              <a:t>r, no ano de 202</a:t>
            </a:r>
            <a:r>
              <a:rPr b="0" i="1" lang="pt-BR" sz="1500"/>
              <a:t>6</a:t>
            </a:r>
            <a:r>
              <a:rPr b="0" i="1" lang="pt-BR" sz="1500">
                <a:solidFill>
                  <a:srgbClr val="01426A"/>
                </a:solidFill>
              </a:rPr>
              <a:t>, </a:t>
            </a:r>
            <a:r>
              <a:rPr b="0" i="1" lang="pt-BR" sz="1500"/>
              <a:t>dois</a:t>
            </a:r>
            <a:r>
              <a:rPr b="0" i="1" lang="pt-BR" sz="1500">
                <a:solidFill>
                  <a:srgbClr val="01426A"/>
                </a:solidFill>
              </a:rPr>
              <a:t> projetos </a:t>
            </a:r>
            <a:r>
              <a:rPr b="0" i="1" lang="pt-BR" sz="1500">
                <a:solidFill>
                  <a:srgbClr val="01426A"/>
                </a:solidFill>
              </a:rPr>
              <a:t>inovadores, um com foco na melhoria dos serviços judiciais (atividade finalística), e um com foco na melhoria organizacional (processos internos), relacionados a um dos Macrodesafios da Estratégia Nacional, a partir dos Laboratórios de Inovação de ao menos duas instituições públicas.</a:t>
            </a:r>
            <a:endParaRPr b="0" i="1" sz="1500">
              <a:solidFill>
                <a:srgbClr val="01426A"/>
              </a:solidFill>
            </a:endParaRPr>
          </a:p>
          <a:p>
            <a:pPr indent="0" lvl="0" marL="0" rtl="0" algn="just">
              <a:lnSpc>
                <a:spcPct val="100000"/>
              </a:lnSpc>
              <a:spcBef>
                <a:spcPts val="800"/>
              </a:spcBef>
              <a:spcAft>
                <a:spcPts val="0"/>
              </a:spcAft>
              <a:buSzPts val="2100"/>
              <a:buNone/>
            </a:pPr>
            <a:r>
              <a:rPr b="0" i="1" lang="pt-BR" sz="1400"/>
              <a:t>Finalidade: Identificar o nível de implantação da gestão da inovação, segundo a Resolução CNJ</a:t>
            </a:r>
            <a:endParaRPr b="0" i="1" sz="1400"/>
          </a:p>
          <a:p>
            <a:pPr indent="0" lvl="0" marL="0" rtl="0" algn="just">
              <a:lnSpc>
                <a:spcPct val="100000"/>
              </a:lnSpc>
              <a:spcBef>
                <a:spcPts val="0"/>
              </a:spcBef>
              <a:spcAft>
                <a:spcPts val="0"/>
              </a:spcAft>
              <a:buSzPts val="2100"/>
              <a:buNone/>
            </a:pPr>
            <a:r>
              <a:rPr b="0" i="1" lang="pt-BR" sz="1400"/>
              <a:t>nº 395, de 7 de junho de 2021, considerando a instituição de laboratório de inovação ou espaço similar, a elaboração, o envio ao CNJ e a execução de plano de ação inovador; bem como a realização de ação voltada aos Objetivos de Desenvolvimento Sustentável - ODS, da Agenda 2030.</a:t>
            </a:r>
            <a:endParaRPr b="0" i="1" sz="1500"/>
          </a:p>
          <a:p>
            <a:pPr indent="0" lvl="0" marL="0" rtl="0" algn="just">
              <a:lnSpc>
                <a:spcPct val="100000"/>
              </a:lnSpc>
              <a:spcBef>
                <a:spcPts val="800"/>
              </a:spcBef>
              <a:spcAft>
                <a:spcPts val="0"/>
              </a:spcAft>
              <a:buSzPts val="2100"/>
              <a:buNone/>
            </a:pPr>
            <a:r>
              <a:t/>
            </a:r>
            <a:endParaRPr b="0" i="1" sz="1500"/>
          </a:p>
          <a:p>
            <a:pPr indent="0" lvl="0" marL="0" rtl="0" algn="just">
              <a:lnSpc>
                <a:spcPct val="100000"/>
              </a:lnSpc>
              <a:spcBef>
                <a:spcPts val="800"/>
              </a:spcBef>
              <a:spcAft>
                <a:spcPts val="0"/>
              </a:spcAft>
              <a:buSzPts val="2100"/>
              <a:buNone/>
            </a:pPr>
            <a:r>
              <a:t/>
            </a:r>
            <a:endParaRPr b="0" i="1" sz="1500"/>
          </a:p>
          <a:p>
            <a:pPr indent="0" lvl="0" marL="0" rtl="0" algn="just">
              <a:lnSpc>
                <a:spcPct val="100000"/>
              </a:lnSpc>
              <a:spcBef>
                <a:spcPts val="800"/>
              </a:spcBef>
              <a:spcAft>
                <a:spcPts val="0"/>
              </a:spcAft>
              <a:buSzPts val="2100"/>
              <a:buNone/>
            </a:pPr>
            <a:r>
              <a:t/>
            </a:r>
            <a:endParaRPr b="0" i="1" sz="1500"/>
          </a:p>
          <a:p>
            <a:pPr indent="0" lvl="0" marL="0" rtl="0" algn="just">
              <a:lnSpc>
                <a:spcPct val="100000"/>
              </a:lnSpc>
              <a:spcBef>
                <a:spcPts val="800"/>
              </a:spcBef>
              <a:spcAft>
                <a:spcPts val="0"/>
              </a:spcAft>
              <a:buSzPts val="2100"/>
              <a:buNone/>
            </a:pPr>
            <a:r>
              <a:t/>
            </a:r>
            <a:endParaRPr b="0" i="1" sz="1500"/>
          </a:p>
          <a:p>
            <a:pPr indent="0" lvl="0" marL="0" rtl="0" algn="just">
              <a:lnSpc>
                <a:spcPct val="100000"/>
              </a:lnSpc>
              <a:spcBef>
                <a:spcPts val="800"/>
              </a:spcBef>
              <a:spcAft>
                <a:spcPts val="0"/>
              </a:spcAft>
              <a:buSzPts val="2100"/>
              <a:buNone/>
            </a:pPr>
            <a:r>
              <a:t/>
            </a:r>
            <a:endParaRPr b="0" i="1" sz="1500"/>
          </a:p>
          <a:p>
            <a:pPr indent="0" lvl="0" marL="0" rtl="0" algn="l">
              <a:lnSpc>
                <a:spcPct val="100000"/>
              </a:lnSpc>
              <a:spcBef>
                <a:spcPts val="800"/>
              </a:spcBef>
              <a:spcAft>
                <a:spcPts val="0"/>
              </a:spcAft>
              <a:buSzPts val="2100"/>
              <a:buNone/>
            </a:pPr>
            <a:r>
              <a:t/>
            </a:r>
            <a:endParaRPr i="1" sz="1500">
              <a:solidFill>
                <a:srgbClr val="01426A"/>
              </a:solidFill>
              <a:highlight>
                <a:srgbClr val="CFE2F3"/>
              </a:highlight>
              <a:latin typeface="Montserrat"/>
              <a:ea typeface="Montserrat"/>
              <a:cs typeface="Montserrat"/>
              <a:sym typeface="Montserrat"/>
            </a:endParaRPr>
          </a:p>
        </p:txBody>
      </p:sp>
      <p:sp>
        <p:nvSpPr>
          <p:cNvPr id="286" name="Google Shape;286;p21"/>
          <p:cNvSpPr txBox="1"/>
          <p:nvPr>
            <p:ph idx="4" type="title"/>
          </p:nvPr>
        </p:nvSpPr>
        <p:spPr>
          <a:xfrm>
            <a:off x="86175" y="10350"/>
            <a:ext cx="24414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NACIONAL 9</a:t>
            </a:r>
            <a:endParaRPr sz="1800">
              <a:solidFill>
                <a:srgbClr val="FF0000"/>
              </a:solidFill>
              <a:latin typeface="Montserrat"/>
              <a:ea typeface="Montserrat"/>
              <a:cs typeface="Montserrat"/>
              <a:sym typeface="Montserrat"/>
            </a:endParaRPr>
          </a:p>
        </p:txBody>
      </p:sp>
      <p:pic>
        <p:nvPicPr>
          <p:cNvPr id="287" name="Google Shape;287;p21"/>
          <p:cNvPicPr preferRelativeResize="0"/>
          <p:nvPr/>
        </p:nvPicPr>
        <p:blipFill rotWithShape="1">
          <a:blip r:embed="rId3">
            <a:alphaModFix/>
          </a:blip>
          <a:srcRect b="0" l="0" r="0" t="0"/>
          <a:stretch/>
        </p:blipFill>
        <p:spPr>
          <a:xfrm>
            <a:off x="2070075" y="3510450"/>
            <a:ext cx="4734380" cy="1041325"/>
          </a:xfrm>
          <a:prstGeom prst="rect">
            <a:avLst/>
          </a:prstGeom>
          <a:noFill/>
          <a:ln>
            <a:noFill/>
          </a:ln>
        </p:spPr>
      </p:pic>
      <p:sp>
        <p:nvSpPr>
          <p:cNvPr id="288" name="Google Shape;288;p21"/>
          <p:cNvSpPr/>
          <p:nvPr/>
        </p:nvSpPr>
        <p:spPr>
          <a:xfrm>
            <a:off x="0" y="4652400"/>
            <a:ext cx="9144000" cy="527100"/>
          </a:xfrm>
          <a:prstGeom prst="rect">
            <a:avLst/>
          </a:prstGeom>
          <a:solidFill>
            <a:srgbClr val="01426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21"/>
          <p:cNvSpPr txBox="1"/>
          <p:nvPr/>
        </p:nvSpPr>
        <p:spPr>
          <a:xfrm>
            <a:off x="20850" y="4664925"/>
            <a:ext cx="91440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pt-BR" sz="1600" u="none" cap="none" strike="noStrike">
                <a:solidFill>
                  <a:srgbClr val="FFCD00"/>
                </a:solidFill>
                <a:latin typeface="Montserrat"/>
                <a:ea typeface="Montserrat"/>
                <a:cs typeface="Montserrat"/>
                <a:sym typeface="Montserrat"/>
              </a:rPr>
              <a:t>Objetivo Estratégico: Promover o trabalho decente e a sustentabilidade</a:t>
            </a:r>
            <a:endParaRPr b="1" i="0" sz="1600" u="none" cap="none" strike="noStrike">
              <a:solidFill>
                <a:srgbClr val="FFCD00"/>
              </a:solidFill>
              <a:latin typeface="Montserrat"/>
              <a:ea typeface="Montserrat"/>
              <a:cs typeface="Montserrat"/>
              <a:sym typeface="Montserrat"/>
            </a:endParaRPr>
          </a:p>
        </p:txBody>
      </p:sp>
      <p:pic>
        <p:nvPicPr>
          <p:cNvPr id="290" name="Google Shape;290;p21"/>
          <p:cNvPicPr preferRelativeResize="0"/>
          <p:nvPr/>
        </p:nvPicPr>
        <p:blipFill>
          <a:blip r:embed="rId4">
            <a:alphaModFix/>
          </a:blip>
          <a:stretch>
            <a:fillRect/>
          </a:stretch>
        </p:blipFill>
        <p:spPr>
          <a:xfrm>
            <a:off x="86175" y="496225"/>
            <a:ext cx="1033474" cy="104132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22"/>
          <p:cNvGrpSpPr/>
          <p:nvPr/>
        </p:nvGrpSpPr>
        <p:grpSpPr>
          <a:xfrm>
            <a:off x="10147775" y="309175"/>
            <a:ext cx="540000" cy="3240000"/>
            <a:chOff x="10147775" y="0"/>
            <a:chExt cx="540000" cy="3240000"/>
          </a:xfrm>
        </p:grpSpPr>
        <p:sp>
          <p:nvSpPr>
            <p:cNvPr id="296" name="Google Shape;296;p22"/>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22"/>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22"/>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22"/>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22"/>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22"/>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2" name="Google Shape;302;p22"/>
          <p:cNvSpPr txBox="1"/>
          <p:nvPr>
            <p:ph type="title"/>
          </p:nvPr>
        </p:nvSpPr>
        <p:spPr>
          <a:xfrm>
            <a:off x="311700" y="555188"/>
            <a:ext cx="8635200" cy="420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                   Promover a Saúde de Magistrados e Servidores</a:t>
            </a:r>
            <a:endParaRPr/>
          </a:p>
          <a:p>
            <a:pPr indent="0" lvl="0" marL="0" rtl="0" algn="l">
              <a:lnSpc>
                <a:spcPct val="100000"/>
              </a:lnSpc>
              <a:spcBef>
                <a:spcPts val="0"/>
              </a:spcBef>
              <a:spcAft>
                <a:spcPts val="0"/>
              </a:spcAft>
              <a:buSzPts val="2100"/>
              <a:buNone/>
            </a:pPr>
            <a:r>
              <a:t/>
            </a:r>
            <a:endParaRPr b="0" i="1" sz="800"/>
          </a:p>
          <a:p>
            <a:pPr indent="0" lvl="0" marL="0" rtl="0" algn="l">
              <a:lnSpc>
                <a:spcPct val="100000"/>
              </a:lnSpc>
              <a:spcBef>
                <a:spcPts val="0"/>
              </a:spcBef>
              <a:spcAft>
                <a:spcPts val="0"/>
              </a:spcAft>
              <a:buSzPts val="2100"/>
              <a:buNone/>
            </a:pPr>
            <a:r>
              <a:t/>
            </a:r>
            <a:endParaRPr b="0" i="1" sz="1100"/>
          </a:p>
          <a:p>
            <a:pPr indent="0" lvl="0" marL="0" rtl="0" algn="l">
              <a:lnSpc>
                <a:spcPct val="100000"/>
              </a:lnSpc>
              <a:spcBef>
                <a:spcPts val="0"/>
              </a:spcBef>
              <a:spcAft>
                <a:spcPts val="0"/>
              </a:spcAft>
              <a:buSzPts val="2100"/>
              <a:buNone/>
            </a:pPr>
            <a:r>
              <a:rPr b="0" i="1" lang="pt-BR" sz="1500">
                <a:solidFill>
                  <a:srgbClr val="01426A"/>
                </a:solidFill>
              </a:rPr>
              <a:t>Instruir, anualmente, o Plano de Qualidade de Vida do tribunal e alcançar em 202</a:t>
            </a:r>
            <a:r>
              <a:rPr b="0" i="1" lang="pt-BR" sz="1500"/>
              <a:t>6</a:t>
            </a:r>
            <a:r>
              <a:rPr b="0" i="1" lang="pt-BR" sz="1500">
                <a:solidFill>
                  <a:srgbClr val="01426A"/>
                </a:solidFill>
              </a:rPr>
              <a:t>:</a:t>
            </a:r>
            <a:endParaRPr b="0" i="1" sz="1500">
              <a:solidFill>
                <a:srgbClr val="01426A"/>
              </a:solidFill>
            </a:endParaRPr>
          </a:p>
          <a:p>
            <a:pPr indent="0" lvl="0" marL="0" rtl="0" algn="l">
              <a:lnSpc>
                <a:spcPct val="100000"/>
              </a:lnSpc>
              <a:spcBef>
                <a:spcPts val="0"/>
              </a:spcBef>
              <a:spcAft>
                <a:spcPts val="0"/>
              </a:spcAft>
              <a:buSzPts val="2100"/>
              <a:buNone/>
            </a:pPr>
            <a:r>
              <a:t/>
            </a:r>
            <a:endParaRPr b="0" i="1" sz="500">
              <a:solidFill>
                <a:srgbClr val="01426A"/>
              </a:solidFill>
            </a:endParaRPr>
          </a:p>
          <a:p>
            <a:pPr indent="0" lvl="0" marL="0" rtl="0" algn="l">
              <a:lnSpc>
                <a:spcPct val="100000"/>
              </a:lnSpc>
              <a:spcBef>
                <a:spcPts val="0"/>
              </a:spcBef>
              <a:spcAft>
                <a:spcPts val="0"/>
              </a:spcAft>
              <a:buSzPts val="2100"/>
              <a:buNone/>
            </a:pPr>
            <a:r>
              <a:rPr b="0" i="1" lang="pt-BR" sz="1300">
                <a:solidFill>
                  <a:srgbClr val="01426A"/>
                </a:solidFill>
              </a:rPr>
              <a:t>   a) a participação de pelo menos 10% do número total de magistrados(as) ativos(as) no TRT e de 15% do número   total de servidores(as) ativos(as) no TRT, considerando o quantitativo total de participantes distintos no conjunto de ações de qualidade de vida planejadas; </a:t>
            </a:r>
            <a:endParaRPr b="0" i="1" sz="1300">
              <a:solidFill>
                <a:srgbClr val="01426A"/>
              </a:solidFill>
            </a:endParaRPr>
          </a:p>
          <a:p>
            <a:pPr indent="0" lvl="0" marL="0" rtl="0" algn="l">
              <a:lnSpc>
                <a:spcPct val="100000"/>
              </a:lnSpc>
              <a:spcBef>
                <a:spcPts val="0"/>
              </a:spcBef>
              <a:spcAft>
                <a:spcPts val="0"/>
              </a:spcAft>
              <a:buSzPts val="2100"/>
              <a:buNone/>
            </a:pPr>
            <a:r>
              <a:t/>
            </a:r>
            <a:endParaRPr b="0" i="1" sz="500">
              <a:solidFill>
                <a:srgbClr val="01426A"/>
              </a:solidFill>
            </a:endParaRPr>
          </a:p>
          <a:p>
            <a:pPr indent="0" lvl="0" marL="0" rtl="0" algn="l">
              <a:lnSpc>
                <a:spcPct val="100000"/>
              </a:lnSpc>
              <a:spcBef>
                <a:spcPts val="0"/>
              </a:spcBef>
              <a:spcAft>
                <a:spcPts val="0"/>
              </a:spcAft>
              <a:buSzPts val="2100"/>
              <a:buNone/>
            </a:pPr>
            <a:r>
              <a:rPr b="0" i="1" lang="pt-BR" sz="1300">
                <a:solidFill>
                  <a:srgbClr val="01426A"/>
                </a:solidFill>
              </a:rPr>
              <a:t>   b) a realização de exames periódicos de saúde em 15% dos(as) magistrados(as) e 15% dos(as) servidores(as); </a:t>
            </a:r>
            <a:endParaRPr b="0" i="1" sz="1300">
              <a:solidFill>
                <a:srgbClr val="01426A"/>
              </a:solidFill>
            </a:endParaRPr>
          </a:p>
          <a:p>
            <a:pPr indent="0" lvl="0" marL="0" rtl="0" algn="l">
              <a:lnSpc>
                <a:spcPct val="100000"/>
              </a:lnSpc>
              <a:spcBef>
                <a:spcPts val="0"/>
              </a:spcBef>
              <a:spcAft>
                <a:spcPts val="0"/>
              </a:spcAft>
              <a:buSzPts val="2100"/>
              <a:buNone/>
            </a:pPr>
            <a:r>
              <a:t/>
            </a:r>
            <a:endParaRPr b="0" i="1" sz="500">
              <a:solidFill>
                <a:srgbClr val="01426A"/>
              </a:solidFill>
            </a:endParaRPr>
          </a:p>
          <a:p>
            <a:pPr indent="0" lvl="0" marL="0" rtl="0" algn="l">
              <a:lnSpc>
                <a:spcPct val="100000"/>
              </a:lnSpc>
              <a:spcBef>
                <a:spcPts val="0"/>
              </a:spcBef>
              <a:spcAft>
                <a:spcPts val="0"/>
              </a:spcAft>
              <a:buSzPts val="2100"/>
              <a:buNone/>
            </a:pPr>
            <a:r>
              <a:rPr b="0" i="1" lang="pt-BR" sz="1300">
                <a:solidFill>
                  <a:srgbClr val="01426A"/>
                </a:solidFill>
              </a:rPr>
              <a:t>   c) a promoção de pelo menos 3 (três) ações com vistas a reduzir a incidência de casos de uma das cinco doenças mais frequentes constatadas nos exames periódicos de saúde do ano anterior ou de uma das cinco maiores causas de absenteísmo do ano anterior; </a:t>
            </a:r>
            <a:endParaRPr b="0" i="1" sz="1300">
              <a:solidFill>
                <a:srgbClr val="01426A"/>
              </a:solidFill>
            </a:endParaRPr>
          </a:p>
          <a:p>
            <a:pPr indent="0" lvl="0" marL="0" rtl="0" algn="l">
              <a:lnSpc>
                <a:spcPct val="100000"/>
              </a:lnSpc>
              <a:spcBef>
                <a:spcPts val="0"/>
              </a:spcBef>
              <a:spcAft>
                <a:spcPts val="0"/>
              </a:spcAft>
              <a:buSzPts val="2100"/>
              <a:buNone/>
            </a:pPr>
            <a:r>
              <a:t/>
            </a:r>
            <a:endParaRPr b="0" i="1" sz="500">
              <a:solidFill>
                <a:srgbClr val="01426A"/>
              </a:solidFill>
            </a:endParaRPr>
          </a:p>
          <a:p>
            <a:pPr indent="0" lvl="0" marL="0" rtl="0" algn="l">
              <a:lnSpc>
                <a:spcPct val="100000"/>
              </a:lnSpc>
              <a:spcBef>
                <a:spcPts val="0"/>
              </a:spcBef>
              <a:spcAft>
                <a:spcPts val="0"/>
              </a:spcAft>
              <a:buSzPts val="2100"/>
              <a:buNone/>
            </a:pPr>
            <a:r>
              <a:rPr b="0" i="1" lang="pt-BR" sz="1300">
                <a:solidFill>
                  <a:srgbClr val="01426A"/>
                </a:solidFill>
              </a:rPr>
              <a:t>   d) a promoção de pelo menos 1 (uma) ação em que participem terceirizados(as), estagiários(as) e aprendizes.</a:t>
            </a:r>
            <a:endParaRPr b="0" i="1" sz="1300">
              <a:solidFill>
                <a:srgbClr val="01426A"/>
              </a:solidFill>
            </a:endParaRPr>
          </a:p>
          <a:p>
            <a:pPr indent="0" lvl="0" marL="0" rtl="0" algn="l">
              <a:lnSpc>
                <a:spcPct val="100000"/>
              </a:lnSpc>
              <a:spcBef>
                <a:spcPts val="0"/>
              </a:spcBef>
              <a:spcAft>
                <a:spcPts val="0"/>
              </a:spcAft>
              <a:buSzPts val="2100"/>
              <a:buNone/>
            </a:pPr>
            <a:r>
              <a:t/>
            </a:r>
            <a:endParaRPr b="0" i="1" sz="600">
              <a:solidFill>
                <a:srgbClr val="01426A"/>
              </a:solidFill>
            </a:endParaRPr>
          </a:p>
          <a:p>
            <a:pPr indent="0" lvl="0" marL="0" rtl="0" algn="l">
              <a:lnSpc>
                <a:spcPct val="100000"/>
              </a:lnSpc>
              <a:spcBef>
                <a:spcPts val="0"/>
              </a:spcBef>
              <a:spcAft>
                <a:spcPts val="0"/>
              </a:spcAft>
              <a:buSzPts val="2100"/>
              <a:buNone/>
            </a:pPr>
            <a:r>
              <a:t/>
            </a:r>
            <a:endParaRPr b="0" i="1" sz="800">
              <a:solidFill>
                <a:srgbClr val="01426A"/>
              </a:solidFill>
            </a:endParaRPr>
          </a:p>
          <a:p>
            <a:pPr indent="0" lvl="0" marL="0" rtl="0" algn="just">
              <a:lnSpc>
                <a:spcPct val="100000"/>
              </a:lnSpc>
              <a:spcBef>
                <a:spcPts val="0"/>
              </a:spcBef>
              <a:spcAft>
                <a:spcPts val="0"/>
              </a:spcAft>
              <a:buSzPts val="2100"/>
              <a:buNone/>
            </a:pPr>
            <a:r>
              <a:rPr b="0" i="1" lang="pt-BR" sz="1500"/>
              <a:t>Finalidade: Aferir o percentual de servidores e magistrados que realizaram exames periódicos no ano e contabilizar o número de ações executadas com o intuito de reduzir casos de doenças mais frequentes ou que contribuem em maior grau para o absenteísmo, com vistas a promover a saúde de magistrados e servidores.</a:t>
            </a:r>
            <a:endParaRPr b="0" i="1" sz="1500"/>
          </a:p>
          <a:p>
            <a:pPr indent="0" lvl="0" marL="0" rtl="0" algn="just">
              <a:lnSpc>
                <a:spcPct val="100000"/>
              </a:lnSpc>
              <a:spcBef>
                <a:spcPts val="0"/>
              </a:spcBef>
              <a:spcAft>
                <a:spcPts val="0"/>
              </a:spcAft>
              <a:buSzPts val="2100"/>
              <a:buNone/>
            </a:pPr>
            <a:r>
              <a:t/>
            </a:r>
            <a:endParaRPr b="0" i="1" sz="1500"/>
          </a:p>
          <a:p>
            <a:pPr indent="0" lvl="0" marL="0" rtl="0" algn="just">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a:p>
        </p:txBody>
      </p:sp>
      <p:sp>
        <p:nvSpPr>
          <p:cNvPr id="303" name="Google Shape;303;p22"/>
          <p:cNvSpPr txBox="1"/>
          <p:nvPr>
            <p:ph idx="4" type="title"/>
          </p:nvPr>
        </p:nvSpPr>
        <p:spPr>
          <a:xfrm>
            <a:off x="86175" y="10350"/>
            <a:ext cx="81345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ESPECÍFICA 1 DA JUSTIÇA DO TRABALHO</a:t>
            </a:r>
            <a:endParaRPr sz="1800">
              <a:solidFill>
                <a:srgbClr val="FFCD00"/>
              </a:solidFill>
              <a:latin typeface="Montserrat"/>
              <a:ea typeface="Montserrat"/>
              <a:cs typeface="Montserrat"/>
              <a:sym typeface="Montserrat"/>
            </a:endParaRPr>
          </a:p>
        </p:txBody>
      </p:sp>
      <p:sp>
        <p:nvSpPr>
          <p:cNvPr id="304" name="Google Shape;304;p22"/>
          <p:cNvSpPr/>
          <p:nvPr/>
        </p:nvSpPr>
        <p:spPr>
          <a:xfrm>
            <a:off x="0" y="4830675"/>
            <a:ext cx="9144000" cy="447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2"/>
          <p:cNvSpPr txBox="1"/>
          <p:nvPr/>
        </p:nvSpPr>
        <p:spPr>
          <a:xfrm>
            <a:off x="86175" y="4830675"/>
            <a:ext cx="9057900" cy="415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1" i="0" lang="pt-BR" sz="1500" u="none" cap="none" strike="noStrike">
                <a:solidFill>
                  <a:srgbClr val="FFCD00"/>
                </a:solidFill>
                <a:latin typeface="Montserrat"/>
                <a:ea typeface="Montserrat"/>
                <a:cs typeface="Montserrat"/>
                <a:sym typeface="Montserrat"/>
              </a:rPr>
              <a:t>  Objetivo Estratégico: Incrementar modelo de gestão de pessoas em âmbito nacional</a:t>
            </a:r>
            <a:endParaRPr b="1" i="0" sz="1500" u="none" cap="none" strike="noStrike">
              <a:solidFill>
                <a:srgbClr val="FFCD00"/>
              </a:solidFill>
              <a:latin typeface="Montserrat"/>
              <a:ea typeface="Montserrat"/>
              <a:cs typeface="Montserrat"/>
              <a:sym typeface="Montserrat"/>
            </a:endParaRPr>
          </a:p>
        </p:txBody>
      </p:sp>
      <p:pic>
        <p:nvPicPr>
          <p:cNvPr id="306" name="Google Shape;306;p22"/>
          <p:cNvPicPr preferRelativeResize="0"/>
          <p:nvPr/>
        </p:nvPicPr>
        <p:blipFill rotWithShape="1">
          <a:blip r:embed="rId3">
            <a:alphaModFix/>
          </a:blip>
          <a:srcRect b="0" l="0" r="0" t="0"/>
          <a:stretch/>
        </p:blipFill>
        <p:spPr>
          <a:xfrm>
            <a:off x="-1" y="468350"/>
            <a:ext cx="1562399" cy="6312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grpSp>
        <p:nvGrpSpPr>
          <p:cNvPr id="311" name="Google Shape;311;p23"/>
          <p:cNvGrpSpPr/>
          <p:nvPr/>
        </p:nvGrpSpPr>
        <p:grpSpPr>
          <a:xfrm>
            <a:off x="10147775" y="309175"/>
            <a:ext cx="540000" cy="3240000"/>
            <a:chOff x="10147775" y="0"/>
            <a:chExt cx="540000" cy="3240000"/>
          </a:xfrm>
        </p:grpSpPr>
        <p:sp>
          <p:nvSpPr>
            <p:cNvPr id="312" name="Google Shape;312;p23"/>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23"/>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23"/>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3"/>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3"/>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3"/>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8" name="Google Shape;318;p23"/>
          <p:cNvSpPr txBox="1"/>
          <p:nvPr>
            <p:ph type="title"/>
          </p:nvPr>
        </p:nvSpPr>
        <p:spPr>
          <a:xfrm>
            <a:off x="396875" y="1521075"/>
            <a:ext cx="8358600" cy="2028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               </a:t>
            </a:r>
            <a:endParaRPr b="0" i="1" sz="1100"/>
          </a:p>
          <a:p>
            <a:pPr indent="0" lvl="0" marL="0" rtl="0" algn="l">
              <a:lnSpc>
                <a:spcPct val="100000"/>
              </a:lnSpc>
              <a:spcBef>
                <a:spcPts val="0"/>
              </a:spcBef>
              <a:spcAft>
                <a:spcPts val="0"/>
              </a:spcAft>
              <a:buSzPts val="2100"/>
              <a:buNone/>
            </a:pPr>
            <a:r>
              <a:rPr b="0" i="1" lang="pt-BR" sz="1500"/>
              <a:t>Aumentar o índice de Promoção da Equidade Racial (IPER) em 5% em relação ao desempenho de 2025, ou alcançar, no mínimo, 50% da pontuação geral do IPER. </a:t>
            </a:r>
            <a:endParaRPr b="0" i="1" sz="1500"/>
          </a:p>
          <a:p>
            <a:pPr indent="0" lvl="0" marL="0" rtl="0" algn="l">
              <a:lnSpc>
                <a:spcPct val="100000"/>
              </a:lnSpc>
              <a:spcBef>
                <a:spcPts val="0"/>
              </a:spcBef>
              <a:spcAft>
                <a:spcPts val="0"/>
              </a:spcAft>
              <a:buSzPts val="2100"/>
              <a:buNone/>
            </a:pPr>
            <a:r>
              <a:t/>
            </a:r>
            <a:endParaRPr b="0" i="1" sz="1500"/>
          </a:p>
          <a:p>
            <a:pPr indent="0" lvl="0" marL="0" rtl="0" algn="just">
              <a:spcBef>
                <a:spcPts val="0"/>
              </a:spcBef>
              <a:spcAft>
                <a:spcPts val="0"/>
              </a:spcAft>
              <a:buSzPts val="2100"/>
              <a:buNone/>
            </a:pPr>
            <a:r>
              <a:rPr b="0" i="1" lang="pt-BR" sz="1500"/>
              <a:t>Finalidade: Mensurar o resultado e o nível de comprometimento dos Tribunais Regionais do Trabalho na realização de ações que visem ao combate ao racismo e à eliminação de desigualdades e discriminações raciais. </a:t>
            </a:r>
            <a:endParaRPr b="0" i="1" sz="1500"/>
          </a:p>
          <a:p>
            <a:pPr indent="0" lvl="0" marL="0" rtl="0" algn="l">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b="0" i="1" sz="600">
              <a:solidFill>
                <a:srgbClr val="01426A"/>
              </a:solidFill>
            </a:endParaRPr>
          </a:p>
          <a:p>
            <a:pPr indent="0" lvl="0" marL="0" rtl="0" algn="l">
              <a:lnSpc>
                <a:spcPct val="100000"/>
              </a:lnSpc>
              <a:spcBef>
                <a:spcPts val="0"/>
              </a:spcBef>
              <a:spcAft>
                <a:spcPts val="0"/>
              </a:spcAft>
              <a:buSzPts val="2100"/>
              <a:buNone/>
            </a:pPr>
            <a:r>
              <a:t/>
            </a:r>
            <a:endParaRPr b="0" i="1" sz="800">
              <a:solidFill>
                <a:srgbClr val="01426A"/>
              </a:solidFill>
            </a:endParaRPr>
          </a:p>
          <a:p>
            <a:pPr indent="0" lvl="0" marL="0" rtl="0" algn="just">
              <a:spcBef>
                <a:spcPts val="0"/>
              </a:spcBef>
              <a:spcAft>
                <a:spcPts val="0"/>
              </a:spcAft>
              <a:buClr>
                <a:srgbClr val="000000"/>
              </a:buClr>
              <a:buSzPts val="2100"/>
              <a:buFont typeface="Arial"/>
              <a:buNone/>
            </a:pPr>
            <a:r>
              <a:t/>
            </a:r>
            <a:endParaRPr b="0" i="1" sz="1500"/>
          </a:p>
          <a:p>
            <a:pPr indent="0" lvl="0" marL="0" rtl="0" algn="just">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a:p>
        </p:txBody>
      </p:sp>
      <p:sp>
        <p:nvSpPr>
          <p:cNvPr id="319" name="Google Shape;319;p23"/>
          <p:cNvSpPr txBox="1"/>
          <p:nvPr>
            <p:ph idx="4" type="title"/>
          </p:nvPr>
        </p:nvSpPr>
        <p:spPr>
          <a:xfrm>
            <a:off x="86175" y="10350"/>
            <a:ext cx="81345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ESPECÍFICA 2 DA JUSTIÇA DO TRABALHO</a:t>
            </a:r>
            <a:endParaRPr sz="1800">
              <a:solidFill>
                <a:srgbClr val="FFCD00"/>
              </a:solidFill>
              <a:latin typeface="Montserrat"/>
              <a:ea typeface="Montserrat"/>
              <a:cs typeface="Montserrat"/>
              <a:sym typeface="Montserrat"/>
            </a:endParaRPr>
          </a:p>
        </p:txBody>
      </p:sp>
      <p:sp>
        <p:nvSpPr>
          <p:cNvPr id="320" name="Google Shape;320;p23"/>
          <p:cNvSpPr/>
          <p:nvPr/>
        </p:nvSpPr>
        <p:spPr>
          <a:xfrm>
            <a:off x="0" y="4830675"/>
            <a:ext cx="9144000" cy="447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3"/>
          <p:cNvSpPr txBox="1"/>
          <p:nvPr/>
        </p:nvSpPr>
        <p:spPr>
          <a:xfrm>
            <a:off x="86175" y="4830675"/>
            <a:ext cx="90579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CD00"/>
                </a:solidFill>
                <a:latin typeface="Montserrat"/>
                <a:ea typeface="Montserrat"/>
                <a:cs typeface="Montserrat"/>
                <a:sym typeface="Montserrat"/>
              </a:rPr>
              <a:t>  Objetivo Estratégico: </a:t>
            </a:r>
            <a:r>
              <a:rPr b="1" lang="pt-BR" sz="1500">
                <a:solidFill>
                  <a:srgbClr val="FFCD00"/>
                </a:solidFill>
                <a:latin typeface="Montserrat"/>
                <a:ea typeface="Montserrat"/>
                <a:cs typeface="Montserrat"/>
                <a:sym typeface="Montserrat"/>
              </a:rPr>
              <a:t>Incrementar modelo de gestão de pessoas em âmbito nacional</a:t>
            </a:r>
            <a:endParaRPr b="1" i="0" sz="1500" u="none" cap="none" strike="noStrike">
              <a:solidFill>
                <a:srgbClr val="FFCD00"/>
              </a:solidFill>
              <a:latin typeface="Montserrat"/>
              <a:ea typeface="Montserrat"/>
              <a:cs typeface="Montserrat"/>
              <a:sym typeface="Montserrat"/>
            </a:endParaRPr>
          </a:p>
        </p:txBody>
      </p:sp>
      <p:pic>
        <p:nvPicPr>
          <p:cNvPr id="322" name="Google Shape;322;p23"/>
          <p:cNvPicPr preferRelativeResize="0"/>
          <p:nvPr/>
        </p:nvPicPr>
        <p:blipFill rotWithShape="1">
          <a:blip r:embed="rId3">
            <a:alphaModFix/>
          </a:blip>
          <a:srcRect b="0" l="0" r="0" t="0"/>
          <a:stretch/>
        </p:blipFill>
        <p:spPr>
          <a:xfrm>
            <a:off x="-1" y="468350"/>
            <a:ext cx="1562399" cy="631284"/>
          </a:xfrm>
          <a:prstGeom prst="rect">
            <a:avLst/>
          </a:prstGeom>
          <a:noFill/>
          <a:ln>
            <a:noFill/>
          </a:ln>
        </p:spPr>
      </p:pic>
      <p:sp>
        <p:nvSpPr>
          <p:cNvPr id="323" name="Google Shape;323;p23"/>
          <p:cNvSpPr txBox="1"/>
          <p:nvPr/>
        </p:nvSpPr>
        <p:spPr>
          <a:xfrm>
            <a:off x="1780950" y="515550"/>
            <a:ext cx="6894600" cy="94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2100"/>
              <a:buFont typeface="Arial"/>
              <a:buNone/>
            </a:pPr>
            <a:r>
              <a:rPr b="1" lang="pt-BR" sz="2100">
                <a:solidFill>
                  <a:srgbClr val="01426A"/>
                </a:solidFill>
              </a:rPr>
              <a:t> Índice de Promoção da Equidade Racial da Justiça        do Trabalho - IPERJT</a:t>
            </a:r>
            <a:endParaRPr b="1" sz="2100">
              <a:solidFill>
                <a:srgbClr val="01426A"/>
              </a:solidFill>
            </a:endParaRPr>
          </a:p>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grpSp>
        <p:nvGrpSpPr>
          <p:cNvPr id="328" name="Google Shape;328;p24"/>
          <p:cNvGrpSpPr/>
          <p:nvPr/>
        </p:nvGrpSpPr>
        <p:grpSpPr>
          <a:xfrm>
            <a:off x="10147775" y="309175"/>
            <a:ext cx="540000" cy="3240000"/>
            <a:chOff x="10147775" y="0"/>
            <a:chExt cx="540000" cy="3240000"/>
          </a:xfrm>
        </p:grpSpPr>
        <p:sp>
          <p:nvSpPr>
            <p:cNvPr id="329" name="Google Shape;329;p24"/>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24"/>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24"/>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4"/>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24"/>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24"/>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5" name="Google Shape;335;p24"/>
          <p:cNvSpPr txBox="1"/>
          <p:nvPr>
            <p:ph type="title"/>
          </p:nvPr>
        </p:nvSpPr>
        <p:spPr>
          <a:xfrm>
            <a:off x="396875" y="686800"/>
            <a:ext cx="8278800" cy="4074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                   </a:t>
            </a:r>
            <a:r>
              <a:rPr lang="pt-BR"/>
              <a:t>Aumentar o Índice de Execuções Extintas</a:t>
            </a:r>
            <a:endParaRPr/>
          </a:p>
          <a:p>
            <a:pPr indent="0" lvl="0" marL="0" rtl="0" algn="l">
              <a:lnSpc>
                <a:spcPct val="100000"/>
              </a:lnSpc>
              <a:spcBef>
                <a:spcPts val="0"/>
              </a:spcBef>
              <a:spcAft>
                <a:spcPts val="0"/>
              </a:spcAft>
              <a:buSzPts val="2100"/>
              <a:buNone/>
            </a:pPr>
            <a:r>
              <a:t/>
            </a:r>
            <a:endParaRPr/>
          </a:p>
          <a:p>
            <a:pPr indent="0" lvl="0" marL="0" rtl="0" algn="l">
              <a:lnSpc>
                <a:spcPct val="100000"/>
              </a:lnSpc>
              <a:spcBef>
                <a:spcPts val="0"/>
              </a:spcBef>
              <a:spcAft>
                <a:spcPts val="0"/>
              </a:spcAft>
              <a:buSzPts val="2100"/>
              <a:buNone/>
            </a:pPr>
            <a:r>
              <a:t/>
            </a:r>
            <a:endParaRPr b="0" i="1" sz="800"/>
          </a:p>
          <a:p>
            <a:pPr indent="0" lvl="0" marL="0" rtl="0" algn="l">
              <a:lnSpc>
                <a:spcPct val="100000"/>
              </a:lnSpc>
              <a:spcBef>
                <a:spcPts val="0"/>
              </a:spcBef>
              <a:spcAft>
                <a:spcPts val="0"/>
              </a:spcAft>
              <a:buSzPts val="2100"/>
              <a:buNone/>
            </a:pPr>
            <a:r>
              <a:t/>
            </a:r>
            <a:endParaRPr b="0" i="1" sz="1100"/>
          </a:p>
          <a:p>
            <a:pPr indent="0" lvl="0" marL="0" rtl="0" algn="l">
              <a:lnSpc>
                <a:spcPct val="100000"/>
              </a:lnSpc>
              <a:spcBef>
                <a:spcPts val="0"/>
              </a:spcBef>
              <a:spcAft>
                <a:spcPts val="0"/>
              </a:spcAft>
              <a:buSzPts val="2100"/>
              <a:buNone/>
            </a:pPr>
            <a:r>
              <a:rPr b="0" i="1" lang="pt-BR" sz="1500"/>
              <a:t>Aumentar o índice de execuções extintas por satisfação da obrigação em 0,5 ponto percentual em relação à média do biênio anterior ou alcançar, no mínimo, 80% de execuções extintas por esse fundamento, excluídas as execuções fiscais.</a:t>
            </a:r>
            <a:endParaRPr b="0" i="1" sz="1500"/>
          </a:p>
          <a:p>
            <a:pPr indent="0" lvl="0" marL="0" rtl="0" algn="l">
              <a:lnSpc>
                <a:spcPct val="100000"/>
              </a:lnSpc>
              <a:spcBef>
                <a:spcPts val="0"/>
              </a:spcBef>
              <a:spcAft>
                <a:spcPts val="0"/>
              </a:spcAft>
              <a:buSzPts val="2100"/>
              <a:buNone/>
            </a:pPr>
            <a:r>
              <a:t/>
            </a:r>
            <a:endParaRPr b="0" i="1" sz="1500"/>
          </a:p>
          <a:p>
            <a:pPr indent="0" lvl="0" marL="0" rtl="0" algn="just">
              <a:spcBef>
                <a:spcPts val="0"/>
              </a:spcBef>
              <a:spcAft>
                <a:spcPts val="0"/>
              </a:spcAft>
              <a:buSzPts val="2100"/>
              <a:buNone/>
            </a:pPr>
            <a:r>
              <a:rPr b="0" i="1" lang="pt-BR" sz="1500"/>
              <a:t>Finalidade: Aferir o percentual de execuções extintas por satisfação da obrigação em relação ao total de execuções extintas no período de referência, de modo a melhorar a qualidade do resultado das execuções.</a:t>
            </a:r>
            <a:endParaRPr b="0" i="1" sz="1500"/>
          </a:p>
          <a:p>
            <a:pPr indent="0" lvl="0" marL="0" rtl="0" algn="l">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b="0" i="1" sz="600">
              <a:solidFill>
                <a:srgbClr val="01426A"/>
              </a:solidFill>
            </a:endParaRPr>
          </a:p>
          <a:p>
            <a:pPr indent="0" lvl="0" marL="0" rtl="0" algn="l">
              <a:lnSpc>
                <a:spcPct val="100000"/>
              </a:lnSpc>
              <a:spcBef>
                <a:spcPts val="0"/>
              </a:spcBef>
              <a:spcAft>
                <a:spcPts val="0"/>
              </a:spcAft>
              <a:buSzPts val="2100"/>
              <a:buNone/>
            </a:pPr>
            <a:r>
              <a:t/>
            </a:r>
            <a:endParaRPr b="0" i="1" sz="800">
              <a:solidFill>
                <a:srgbClr val="01426A"/>
              </a:solidFill>
            </a:endParaRPr>
          </a:p>
          <a:p>
            <a:pPr indent="0" lvl="0" marL="0" rtl="0" algn="just">
              <a:lnSpc>
                <a:spcPct val="100000"/>
              </a:lnSpc>
              <a:spcBef>
                <a:spcPts val="0"/>
              </a:spcBef>
              <a:spcAft>
                <a:spcPts val="0"/>
              </a:spcAft>
              <a:buSzPts val="2100"/>
              <a:buNone/>
            </a:pPr>
            <a:r>
              <a:t/>
            </a:r>
            <a:endParaRPr b="0" i="1" sz="1500"/>
          </a:p>
          <a:p>
            <a:pPr indent="0" lvl="0" marL="0" rtl="0" algn="just">
              <a:spcBef>
                <a:spcPts val="0"/>
              </a:spcBef>
              <a:spcAft>
                <a:spcPts val="0"/>
              </a:spcAft>
              <a:buClr>
                <a:srgbClr val="000000"/>
              </a:buClr>
              <a:buSzPts val="2100"/>
              <a:buFont typeface="Arial"/>
              <a:buNone/>
            </a:pPr>
            <a:r>
              <a:t/>
            </a:r>
            <a:endParaRPr b="0" i="1" sz="1500"/>
          </a:p>
          <a:p>
            <a:pPr indent="0" lvl="0" marL="0" rtl="0" algn="l">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a:p>
        </p:txBody>
      </p:sp>
      <p:sp>
        <p:nvSpPr>
          <p:cNvPr id="336" name="Google Shape;336;p24"/>
          <p:cNvSpPr txBox="1"/>
          <p:nvPr>
            <p:ph idx="4" type="title"/>
          </p:nvPr>
        </p:nvSpPr>
        <p:spPr>
          <a:xfrm>
            <a:off x="86175" y="10350"/>
            <a:ext cx="81345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ESPECÍFICA 3 DA JUSTIÇA DO TRABALHO</a:t>
            </a:r>
            <a:endParaRPr sz="1800">
              <a:solidFill>
                <a:srgbClr val="FFCD00"/>
              </a:solidFill>
              <a:latin typeface="Montserrat"/>
              <a:ea typeface="Montserrat"/>
              <a:cs typeface="Montserrat"/>
              <a:sym typeface="Montserrat"/>
            </a:endParaRPr>
          </a:p>
        </p:txBody>
      </p:sp>
      <p:sp>
        <p:nvSpPr>
          <p:cNvPr id="337" name="Google Shape;337;p24"/>
          <p:cNvSpPr/>
          <p:nvPr/>
        </p:nvSpPr>
        <p:spPr>
          <a:xfrm>
            <a:off x="0" y="4830675"/>
            <a:ext cx="9144000" cy="447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24"/>
          <p:cNvSpPr txBox="1"/>
          <p:nvPr/>
        </p:nvSpPr>
        <p:spPr>
          <a:xfrm>
            <a:off x="86175" y="4830675"/>
            <a:ext cx="90579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CD00"/>
                </a:solidFill>
                <a:latin typeface="Montserrat"/>
                <a:ea typeface="Montserrat"/>
                <a:cs typeface="Montserrat"/>
                <a:sym typeface="Montserrat"/>
              </a:rPr>
              <a:t>  Objetivo Estratégico: </a:t>
            </a:r>
            <a:r>
              <a:rPr b="1" lang="pt-BR" sz="1600">
                <a:solidFill>
                  <a:srgbClr val="FFCD00"/>
                </a:solidFill>
                <a:latin typeface="Montserrat"/>
                <a:ea typeface="Montserrat"/>
                <a:cs typeface="Montserrat"/>
                <a:sym typeface="Montserrat"/>
              </a:rPr>
              <a:t>Garantir a duração razoável do processo</a:t>
            </a:r>
            <a:endParaRPr b="1" i="0" sz="1500" u="none" cap="none" strike="noStrike">
              <a:solidFill>
                <a:srgbClr val="FFCD00"/>
              </a:solidFill>
              <a:latin typeface="Montserrat"/>
              <a:ea typeface="Montserrat"/>
              <a:cs typeface="Montserrat"/>
              <a:sym typeface="Montserrat"/>
            </a:endParaRPr>
          </a:p>
        </p:txBody>
      </p:sp>
      <p:pic>
        <p:nvPicPr>
          <p:cNvPr id="339" name="Google Shape;339;p24"/>
          <p:cNvPicPr preferRelativeResize="0"/>
          <p:nvPr/>
        </p:nvPicPr>
        <p:blipFill rotWithShape="1">
          <a:blip r:embed="rId3">
            <a:alphaModFix/>
          </a:blip>
          <a:srcRect b="0" l="0" r="0" t="0"/>
          <a:stretch/>
        </p:blipFill>
        <p:spPr>
          <a:xfrm>
            <a:off x="-1" y="468350"/>
            <a:ext cx="1562399" cy="63128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grpSp>
        <p:nvGrpSpPr>
          <p:cNvPr id="344" name="Google Shape;344;p25"/>
          <p:cNvGrpSpPr/>
          <p:nvPr/>
        </p:nvGrpSpPr>
        <p:grpSpPr>
          <a:xfrm>
            <a:off x="10147775" y="309175"/>
            <a:ext cx="540000" cy="3240000"/>
            <a:chOff x="10147775" y="0"/>
            <a:chExt cx="540000" cy="3240000"/>
          </a:xfrm>
        </p:grpSpPr>
        <p:sp>
          <p:nvSpPr>
            <p:cNvPr id="345" name="Google Shape;345;p25"/>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25"/>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25"/>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25"/>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25"/>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5"/>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1" name="Google Shape;351;p25"/>
          <p:cNvSpPr txBox="1"/>
          <p:nvPr>
            <p:ph type="title"/>
          </p:nvPr>
        </p:nvSpPr>
        <p:spPr>
          <a:xfrm>
            <a:off x="311700" y="555188"/>
            <a:ext cx="8635200" cy="4206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                   </a:t>
            </a:r>
            <a:r>
              <a:rPr lang="pt-BR"/>
              <a:t>Implantar Comitê Executivo Estadual </a:t>
            </a:r>
            <a:endParaRPr/>
          </a:p>
          <a:p>
            <a:pPr indent="0" lvl="0" marL="0" rtl="0" algn="l">
              <a:lnSpc>
                <a:spcPct val="100000"/>
              </a:lnSpc>
              <a:spcBef>
                <a:spcPts val="0"/>
              </a:spcBef>
              <a:spcAft>
                <a:spcPts val="0"/>
              </a:spcAft>
              <a:buSzPts val="2100"/>
              <a:buNone/>
            </a:pPr>
            <a:r>
              <a:t/>
            </a:r>
            <a:endParaRPr sz="1600"/>
          </a:p>
          <a:p>
            <a:pPr indent="0" lvl="0" marL="0" rtl="0" algn="l">
              <a:lnSpc>
                <a:spcPct val="100000"/>
              </a:lnSpc>
              <a:spcBef>
                <a:spcPts val="0"/>
              </a:spcBef>
              <a:spcAft>
                <a:spcPts val="0"/>
              </a:spcAft>
              <a:buSzPts val="2100"/>
              <a:buNone/>
            </a:pPr>
            <a:r>
              <a:t/>
            </a:r>
            <a:endParaRPr b="0" i="1" sz="1100"/>
          </a:p>
          <a:p>
            <a:pPr indent="0" lvl="0" marL="0" rtl="0" algn="just">
              <a:lnSpc>
                <a:spcPct val="100000"/>
              </a:lnSpc>
              <a:spcBef>
                <a:spcPts val="0"/>
              </a:spcBef>
              <a:spcAft>
                <a:spcPts val="0"/>
              </a:spcAft>
              <a:buSzPts val="2100"/>
              <a:buNone/>
            </a:pPr>
            <a:r>
              <a:rPr b="0" i="1" lang="pt-BR" sz="1500"/>
              <a:t>1. Implantar, em cada estado, Comitê Executivo Estadual composto por representantes de cada um dos ramos do Poder Judiciário, conforme previsto no art. 7º da Resolução CNJ nº 350/2020. </a:t>
            </a:r>
            <a:endParaRPr b="0" i="1" sz="1500"/>
          </a:p>
          <a:p>
            <a:pPr indent="0" lvl="0" marL="0" rtl="0" algn="just">
              <a:lnSpc>
                <a:spcPct val="100000"/>
              </a:lnSpc>
              <a:spcBef>
                <a:spcPts val="0"/>
              </a:spcBef>
              <a:spcAft>
                <a:spcPts val="0"/>
              </a:spcAft>
              <a:buSzPts val="2100"/>
              <a:buNone/>
            </a:pPr>
            <a:r>
              <a:t/>
            </a:r>
            <a:endParaRPr b="0" i="1" sz="1200"/>
          </a:p>
          <a:p>
            <a:pPr indent="0" lvl="0" marL="0" rtl="0" algn="just">
              <a:lnSpc>
                <a:spcPct val="100000"/>
              </a:lnSpc>
              <a:spcBef>
                <a:spcPts val="0"/>
              </a:spcBef>
              <a:spcAft>
                <a:spcPts val="0"/>
              </a:spcAft>
              <a:buSzPts val="2100"/>
              <a:buNone/>
            </a:pPr>
            <a:r>
              <a:rPr b="0" i="1" lang="pt-BR" sz="1500"/>
              <a:t>2. Celebrar pelo menos 1 (um) acordo com instituições parceiras para a prevenção e a resolução consensual de litígios.</a:t>
            </a:r>
            <a:endParaRPr b="0" i="1" sz="1500"/>
          </a:p>
          <a:p>
            <a:pPr indent="0" lvl="0" marL="0" rtl="0" algn="just">
              <a:lnSpc>
                <a:spcPct val="100000"/>
              </a:lnSpc>
              <a:spcBef>
                <a:spcPts val="0"/>
              </a:spcBef>
              <a:spcAft>
                <a:spcPts val="0"/>
              </a:spcAft>
              <a:buSzPts val="2100"/>
              <a:buNone/>
            </a:pPr>
            <a:r>
              <a:t/>
            </a:r>
            <a:endParaRPr b="0" i="1" sz="1500"/>
          </a:p>
          <a:p>
            <a:pPr indent="0" lvl="0" marL="0" rtl="0" algn="just">
              <a:spcBef>
                <a:spcPts val="0"/>
              </a:spcBef>
              <a:spcAft>
                <a:spcPts val="0"/>
              </a:spcAft>
              <a:buClr>
                <a:srgbClr val="000000"/>
              </a:buClr>
              <a:buSzPts val="2100"/>
              <a:buFont typeface="Arial"/>
              <a:buNone/>
            </a:pPr>
            <a:r>
              <a:rPr b="0" i="1" lang="pt-BR" sz="1500"/>
              <a:t>Finalidade: Fomentar a institucionalização e a efetividade da cooperação judiciária nacional no âmbito dos Tribunais Regionais do Trabalho, nos termos da Resolução CNJ nº 350/2020, abrangendo tanto as funções jurisdicionais quanto as atividades administrativas. O objetivo é consolidar uma jurisdição colaborativa, baseada na atuação coordenada entre a Justiça do Trabalho e os demais órgãos do Poder Judiciário e na cooperação interinstitucional, de modo a fortalecer a governança judicial, ampliar o diálogo institucional, reduzir entraves procedimentais, elevar a eficiência administrativa e jurisdicional e estimular soluções consensuais e preventivas de conflitos. </a:t>
            </a:r>
            <a:endParaRPr b="0" i="1" sz="1500"/>
          </a:p>
          <a:p>
            <a:pPr indent="0" lvl="0" marL="0" rtl="0" algn="just">
              <a:spcBef>
                <a:spcPts val="0"/>
              </a:spcBef>
              <a:spcAft>
                <a:spcPts val="0"/>
              </a:spcAft>
              <a:buClr>
                <a:srgbClr val="000000"/>
              </a:buClr>
              <a:buSzPts val="2100"/>
              <a:buFont typeface="Arial"/>
              <a:buNone/>
            </a:pPr>
            <a:r>
              <a:t/>
            </a:r>
            <a:endParaRPr b="0" i="1" sz="1500"/>
          </a:p>
          <a:p>
            <a:pPr indent="0" lvl="0" marL="0" rtl="0" algn="l">
              <a:lnSpc>
                <a:spcPct val="100000"/>
              </a:lnSpc>
              <a:spcBef>
                <a:spcPts val="0"/>
              </a:spcBef>
              <a:spcAft>
                <a:spcPts val="0"/>
              </a:spcAft>
              <a:buSzPts val="2100"/>
              <a:buNone/>
            </a:pPr>
            <a:r>
              <a:t/>
            </a:r>
            <a:endParaRPr/>
          </a:p>
        </p:txBody>
      </p:sp>
      <p:sp>
        <p:nvSpPr>
          <p:cNvPr id="352" name="Google Shape;352;p25"/>
          <p:cNvSpPr txBox="1"/>
          <p:nvPr>
            <p:ph idx="4" type="title"/>
          </p:nvPr>
        </p:nvSpPr>
        <p:spPr>
          <a:xfrm>
            <a:off x="86175" y="10350"/>
            <a:ext cx="81345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ESPECÍFICA 4 DA JUSTIÇA DO TRABALHO</a:t>
            </a:r>
            <a:endParaRPr sz="1800">
              <a:solidFill>
                <a:srgbClr val="FFCD00"/>
              </a:solidFill>
              <a:latin typeface="Montserrat"/>
              <a:ea typeface="Montserrat"/>
              <a:cs typeface="Montserrat"/>
              <a:sym typeface="Montserrat"/>
            </a:endParaRPr>
          </a:p>
        </p:txBody>
      </p:sp>
      <p:sp>
        <p:nvSpPr>
          <p:cNvPr id="353" name="Google Shape;353;p25"/>
          <p:cNvSpPr/>
          <p:nvPr/>
        </p:nvSpPr>
        <p:spPr>
          <a:xfrm>
            <a:off x="0" y="4830675"/>
            <a:ext cx="9144000" cy="447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5"/>
          <p:cNvSpPr txBox="1"/>
          <p:nvPr/>
        </p:nvSpPr>
        <p:spPr>
          <a:xfrm>
            <a:off x="86175" y="4830675"/>
            <a:ext cx="9057900" cy="4155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500"/>
              <a:buFont typeface="Arial"/>
              <a:buNone/>
            </a:pPr>
            <a:r>
              <a:rPr b="1" i="0" lang="pt-BR" sz="1500" u="none" cap="none" strike="noStrike">
                <a:solidFill>
                  <a:srgbClr val="FFCD00"/>
                </a:solidFill>
                <a:latin typeface="Montserrat"/>
                <a:ea typeface="Montserrat"/>
                <a:cs typeface="Montserrat"/>
                <a:sym typeface="Montserrat"/>
              </a:rPr>
              <a:t>  Objetivo Estratégico: </a:t>
            </a:r>
            <a:r>
              <a:rPr b="1" lang="pt-BR" sz="1500">
                <a:solidFill>
                  <a:srgbClr val="FFCD00"/>
                </a:solidFill>
                <a:latin typeface="Montserrat"/>
                <a:ea typeface="Montserrat"/>
                <a:cs typeface="Montserrat"/>
                <a:sym typeface="Montserrat"/>
              </a:rPr>
              <a:t>Assegurar o tratamento adequado dos conflitos trabalhistas</a:t>
            </a:r>
            <a:endParaRPr b="1" i="0" sz="1500" u="none" cap="none" strike="noStrike">
              <a:solidFill>
                <a:srgbClr val="FFCD00"/>
              </a:solidFill>
              <a:latin typeface="Montserrat"/>
              <a:ea typeface="Montserrat"/>
              <a:cs typeface="Montserrat"/>
              <a:sym typeface="Montserrat"/>
            </a:endParaRPr>
          </a:p>
        </p:txBody>
      </p:sp>
      <p:pic>
        <p:nvPicPr>
          <p:cNvPr id="355" name="Google Shape;355;p25"/>
          <p:cNvPicPr preferRelativeResize="0"/>
          <p:nvPr/>
        </p:nvPicPr>
        <p:blipFill rotWithShape="1">
          <a:blip r:embed="rId3">
            <a:alphaModFix/>
          </a:blip>
          <a:srcRect b="0" l="0" r="0" t="0"/>
          <a:stretch/>
        </p:blipFill>
        <p:spPr>
          <a:xfrm>
            <a:off x="-1" y="468350"/>
            <a:ext cx="1562399" cy="63128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grpSp>
        <p:nvGrpSpPr>
          <p:cNvPr id="360" name="Google Shape;360;p26"/>
          <p:cNvGrpSpPr/>
          <p:nvPr/>
        </p:nvGrpSpPr>
        <p:grpSpPr>
          <a:xfrm>
            <a:off x="10147775" y="309175"/>
            <a:ext cx="540000" cy="3240000"/>
            <a:chOff x="10147775" y="0"/>
            <a:chExt cx="540000" cy="3240000"/>
          </a:xfrm>
        </p:grpSpPr>
        <p:sp>
          <p:nvSpPr>
            <p:cNvPr id="361" name="Google Shape;361;p26"/>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6"/>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6"/>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6"/>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6"/>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6"/>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7" name="Google Shape;367;p26"/>
          <p:cNvSpPr txBox="1"/>
          <p:nvPr>
            <p:ph type="title"/>
          </p:nvPr>
        </p:nvSpPr>
        <p:spPr>
          <a:xfrm>
            <a:off x="457650" y="576500"/>
            <a:ext cx="8010300" cy="3380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100"/>
              <a:buNone/>
            </a:pPr>
            <a:r>
              <a:rPr lang="pt-BR"/>
              <a:t>                 Promover os Direitos da Criança e do Adolescente</a:t>
            </a:r>
            <a:endParaRPr/>
          </a:p>
          <a:p>
            <a:pPr indent="0" lvl="0" marL="0" rtl="0" algn="l">
              <a:lnSpc>
                <a:spcPct val="100000"/>
              </a:lnSpc>
              <a:spcBef>
                <a:spcPts val="0"/>
              </a:spcBef>
              <a:spcAft>
                <a:spcPts val="0"/>
              </a:spcAft>
              <a:buSzPts val="2100"/>
              <a:buNone/>
            </a:pPr>
            <a:r>
              <a:t/>
            </a:r>
            <a:endParaRPr b="0" i="1" sz="500"/>
          </a:p>
          <a:p>
            <a:pPr indent="0" lvl="0" marL="0" rtl="0" algn="l">
              <a:lnSpc>
                <a:spcPct val="100000"/>
              </a:lnSpc>
              <a:spcBef>
                <a:spcPts val="0"/>
              </a:spcBef>
              <a:spcAft>
                <a:spcPts val="0"/>
              </a:spcAft>
              <a:buSzPts val="2100"/>
              <a:buNone/>
            </a:pPr>
            <a:r>
              <a:t/>
            </a:r>
            <a:endParaRPr b="0" i="1" sz="800"/>
          </a:p>
          <a:p>
            <a:pPr indent="0" lvl="0" marL="0" rtl="0" algn="just">
              <a:lnSpc>
                <a:spcPct val="100000"/>
              </a:lnSpc>
              <a:spcBef>
                <a:spcPts val="0"/>
              </a:spcBef>
              <a:spcAft>
                <a:spcPts val="0"/>
              </a:spcAft>
              <a:buSzPts val="2100"/>
              <a:buNone/>
            </a:pPr>
            <a:r>
              <a:t/>
            </a:r>
            <a:endParaRPr b="0" i="1" sz="1500"/>
          </a:p>
          <a:p>
            <a:pPr indent="0" lvl="0" marL="0" rtl="0" algn="just">
              <a:lnSpc>
                <a:spcPct val="100000"/>
              </a:lnSpc>
              <a:spcBef>
                <a:spcPts val="0"/>
              </a:spcBef>
              <a:spcAft>
                <a:spcPts val="0"/>
              </a:spcAft>
              <a:buSzPts val="2100"/>
              <a:buNone/>
            </a:pPr>
            <a:r>
              <a:rPr b="0" i="1" lang="pt-BR" sz="1500"/>
              <a:t>Promover, no âmbito do Programa de Combate ao Trabalho Infantil e Estímulo à Aprendizagem, pelo menos uma ação </a:t>
            </a:r>
            <a:r>
              <a:rPr b="0" i="1" lang="pt-BR" sz="1500"/>
              <a:t>atinente ao programa, por meio do estabelecimento de parcerias interinstitucionais.</a:t>
            </a:r>
            <a:endParaRPr b="0" i="1" sz="1500"/>
          </a:p>
          <a:p>
            <a:pPr indent="0" lvl="0" marL="0" rtl="0" algn="l">
              <a:lnSpc>
                <a:spcPct val="100000"/>
              </a:lnSpc>
              <a:spcBef>
                <a:spcPts val="0"/>
              </a:spcBef>
              <a:spcAft>
                <a:spcPts val="0"/>
              </a:spcAft>
              <a:buSzPts val="2100"/>
              <a:buNone/>
            </a:pPr>
            <a:r>
              <a:t/>
            </a:r>
            <a:endParaRPr b="0" i="1" sz="500"/>
          </a:p>
          <a:p>
            <a:pPr indent="0" lvl="0" marL="0" rtl="0" algn="l">
              <a:lnSpc>
                <a:spcPct val="100000"/>
              </a:lnSpc>
              <a:spcBef>
                <a:spcPts val="0"/>
              </a:spcBef>
              <a:spcAft>
                <a:spcPts val="0"/>
              </a:spcAft>
              <a:buSzPts val="2100"/>
              <a:buNone/>
            </a:pPr>
            <a:r>
              <a:t/>
            </a:r>
            <a:endParaRPr b="0" i="1" sz="800"/>
          </a:p>
          <a:p>
            <a:pPr indent="0" lvl="0" marL="0" rtl="0" algn="just">
              <a:lnSpc>
                <a:spcPct val="100000"/>
              </a:lnSpc>
              <a:spcBef>
                <a:spcPts val="0"/>
              </a:spcBef>
              <a:spcAft>
                <a:spcPts val="0"/>
              </a:spcAft>
              <a:buSzPts val="2100"/>
              <a:buNone/>
            </a:pPr>
            <a:r>
              <a:rPr b="0" i="1" lang="pt-BR" sz="1500"/>
              <a:t>Finalidade: Aferir o incentivo ao combate do trabalho infantil, por meio da definição, da execução, do monitoramento e da divulgação dos resultados de plano de ação específico.</a:t>
            </a:r>
            <a:endParaRPr b="0" i="1" sz="1500"/>
          </a:p>
          <a:p>
            <a:pPr indent="0" lvl="0" marL="0" rtl="0" algn="just">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b="0" i="1" sz="1500"/>
          </a:p>
          <a:p>
            <a:pPr indent="0" lvl="0" marL="0" rtl="0" algn="l">
              <a:lnSpc>
                <a:spcPct val="100000"/>
              </a:lnSpc>
              <a:spcBef>
                <a:spcPts val="0"/>
              </a:spcBef>
              <a:spcAft>
                <a:spcPts val="0"/>
              </a:spcAft>
              <a:buSzPts val="2100"/>
              <a:buNone/>
            </a:pPr>
            <a:r>
              <a:t/>
            </a:r>
            <a:endParaRPr/>
          </a:p>
        </p:txBody>
      </p:sp>
      <p:sp>
        <p:nvSpPr>
          <p:cNvPr id="368" name="Google Shape;368;p26"/>
          <p:cNvSpPr/>
          <p:nvPr/>
        </p:nvSpPr>
        <p:spPr>
          <a:xfrm>
            <a:off x="0" y="4696188"/>
            <a:ext cx="9144000" cy="447300"/>
          </a:xfrm>
          <a:prstGeom prst="rect">
            <a:avLst/>
          </a:prstGeom>
          <a:solidFill>
            <a:srgbClr val="07376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26"/>
          <p:cNvSpPr txBox="1"/>
          <p:nvPr/>
        </p:nvSpPr>
        <p:spPr>
          <a:xfrm>
            <a:off x="43050" y="4704300"/>
            <a:ext cx="9057900" cy="4311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600"/>
              <a:buFont typeface="Arial"/>
              <a:buNone/>
            </a:pPr>
            <a:r>
              <a:rPr b="1" i="0" lang="pt-BR" sz="1600" u="none" cap="none" strike="noStrike">
                <a:solidFill>
                  <a:srgbClr val="FFCD00"/>
                </a:solidFill>
                <a:latin typeface="Montserrat"/>
                <a:ea typeface="Montserrat"/>
                <a:cs typeface="Montserrat"/>
                <a:sym typeface="Montserrat"/>
              </a:rPr>
              <a:t>Objetivo Estratégico: Promover o trabalho decente e a sustentabilidade</a:t>
            </a:r>
            <a:endParaRPr b="1" i="0" sz="1600" u="none" cap="none" strike="noStrike">
              <a:solidFill>
                <a:srgbClr val="FFCD00"/>
              </a:solidFill>
              <a:latin typeface="Montserrat"/>
              <a:ea typeface="Montserrat"/>
              <a:cs typeface="Montserrat"/>
              <a:sym typeface="Montserrat"/>
            </a:endParaRPr>
          </a:p>
        </p:txBody>
      </p:sp>
      <p:pic>
        <p:nvPicPr>
          <p:cNvPr id="370" name="Google Shape;370;p26"/>
          <p:cNvPicPr preferRelativeResize="0"/>
          <p:nvPr/>
        </p:nvPicPr>
        <p:blipFill rotWithShape="1">
          <a:blip r:embed="rId3">
            <a:alphaModFix/>
          </a:blip>
          <a:srcRect b="0" l="0" r="0" t="0"/>
          <a:stretch/>
        </p:blipFill>
        <p:spPr>
          <a:xfrm>
            <a:off x="-1" y="468350"/>
            <a:ext cx="1562399" cy="631284"/>
          </a:xfrm>
          <a:prstGeom prst="rect">
            <a:avLst/>
          </a:prstGeom>
          <a:noFill/>
          <a:ln>
            <a:noFill/>
          </a:ln>
        </p:spPr>
      </p:pic>
      <p:sp>
        <p:nvSpPr>
          <p:cNvPr id="371" name="Google Shape;371;p26"/>
          <p:cNvSpPr txBox="1"/>
          <p:nvPr>
            <p:ph idx="4" type="title"/>
          </p:nvPr>
        </p:nvSpPr>
        <p:spPr>
          <a:xfrm>
            <a:off x="86175" y="10350"/>
            <a:ext cx="81345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META ESPECÍFICA 5 DA JUSTIÇA DO TRABALHO</a:t>
            </a:r>
            <a:endParaRPr sz="1800">
              <a:solidFill>
                <a:srgbClr val="FFCD00"/>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grpSp>
        <p:nvGrpSpPr>
          <p:cNvPr id="75" name="Google Shape;75;p9"/>
          <p:cNvGrpSpPr/>
          <p:nvPr/>
        </p:nvGrpSpPr>
        <p:grpSpPr>
          <a:xfrm>
            <a:off x="10147775" y="309175"/>
            <a:ext cx="540000" cy="3240000"/>
            <a:chOff x="10147775" y="0"/>
            <a:chExt cx="540000" cy="3240000"/>
          </a:xfrm>
        </p:grpSpPr>
        <p:sp>
          <p:nvSpPr>
            <p:cNvPr id="76" name="Google Shape;76;p9"/>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9"/>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9"/>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9"/>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9"/>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9"/>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9"/>
          <p:cNvSpPr/>
          <p:nvPr/>
        </p:nvSpPr>
        <p:spPr>
          <a:xfrm>
            <a:off x="3565050" y="744925"/>
            <a:ext cx="4269300" cy="1883700"/>
          </a:xfrm>
          <a:prstGeom prst="cloudCallout">
            <a:avLst>
              <a:gd fmla="val -56440" name="adj1"/>
              <a:gd fmla="val 45456" name="adj2"/>
            </a:avLst>
          </a:prstGeom>
          <a:solidFill>
            <a:srgbClr val="C9DAF8"/>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000"/>
              <a:buFont typeface="Arial"/>
              <a:buNone/>
            </a:pPr>
            <a:r>
              <a:rPr b="1" i="0" lang="pt-BR" sz="2000" u="none" cap="none" strike="noStrike">
                <a:solidFill>
                  <a:srgbClr val="01426A"/>
                </a:solidFill>
                <a:latin typeface="Arial"/>
                <a:ea typeface="Arial"/>
                <a:cs typeface="Arial"/>
                <a:sym typeface="Arial"/>
              </a:rPr>
              <a:t>Para que precisamos de Metas? </a:t>
            </a:r>
            <a:endParaRPr b="1" i="0" sz="2000" u="none" cap="none" strike="noStrike">
              <a:solidFill>
                <a:srgbClr val="01426A"/>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2000"/>
              <a:buFont typeface="Arial"/>
              <a:buNone/>
            </a:pPr>
            <a:r>
              <a:rPr b="1" i="0" lang="pt-BR" sz="2000" u="none" cap="none" strike="noStrike">
                <a:solidFill>
                  <a:srgbClr val="01426A"/>
                </a:solidFill>
                <a:latin typeface="Arial"/>
                <a:ea typeface="Arial"/>
                <a:cs typeface="Arial"/>
                <a:sym typeface="Arial"/>
              </a:rPr>
              <a:t>Como são calculadas?</a:t>
            </a:r>
            <a:endParaRPr b="1" i="0" sz="2000" u="none" cap="none" strike="noStrike">
              <a:solidFill>
                <a:srgbClr val="000000"/>
              </a:solidFill>
              <a:latin typeface="Arial"/>
              <a:ea typeface="Arial"/>
              <a:cs typeface="Arial"/>
              <a:sym typeface="Arial"/>
            </a:endParaRPr>
          </a:p>
        </p:txBody>
      </p:sp>
      <p:pic>
        <p:nvPicPr>
          <p:cNvPr id="83" name="Google Shape;83;p9"/>
          <p:cNvPicPr preferRelativeResize="0"/>
          <p:nvPr/>
        </p:nvPicPr>
        <p:blipFill rotWithShape="1">
          <a:blip r:embed="rId3">
            <a:alphaModFix/>
          </a:blip>
          <a:srcRect b="32473" l="0" r="0" t="0"/>
          <a:stretch/>
        </p:blipFill>
        <p:spPr>
          <a:xfrm>
            <a:off x="998950" y="1670200"/>
            <a:ext cx="2300500" cy="3473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grpSp>
        <p:nvGrpSpPr>
          <p:cNvPr id="376" name="Google Shape;376;p27"/>
          <p:cNvGrpSpPr/>
          <p:nvPr/>
        </p:nvGrpSpPr>
        <p:grpSpPr>
          <a:xfrm>
            <a:off x="10147775" y="309175"/>
            <a:ext cx="540000" cy="3240000"/>
            <a:chOff x="10147775" y="0"/>
            <a:chExt cx="540000" cy="3240000"/>
          </a:xfrm>
        </p:grpSpPr>
        <p:sp>
          <p:nvSpPr>
            <p:cNvPr id="377" name="Google Shape;377;p27"/>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27"/>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27"/>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27"/>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27"/>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27"/>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3" name="Google Shape;383;p27"/>
          <p:cNvSpPr txBox="1"/>
          <p:nvPr>
            <p:ph idx="4" type="title"/>
          </p:nvPr>
        </p:nvSpPr>
        <p:spPr>
          <a:xfrm>
            <a:off x="86175" y="10350"/>
            <a:ext cx="8860800" cy="4473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sz="1800">
                <a:solidFill>
                  <a:srgbClr val="FFCD00"/>
                </a:solidFill>
                <a:latin typeface="Montserrat"/>
                <a:ea typeface="Montserrat"/>
                <a:cs typeface="Montserrat"/>
                <a:sym typeface="Montserrat"/>
              </a:rPr>
              <a:t>NOVOS INDICADORES E METAS DO CSJT PARA ÁREA ADMINISTRATIVA</a:t>
            </a:r>
            <a:endParaRPr sz="1800">
              <a:solidFill>
                <a:srgbClr val="FFCD00"/>
              </a:solidFill>
              <a:latin typeface="Montserrat"/>
              <a:ea typeface="Montserrat"/>
              <a:cs typeface="Montserrat"/>
              <a:sym typeface="Montserrat"/>
            </a:endParaRPr>
          </a:p>
        </p:txBody>
      </p:sp>
      <p:pic>
        <p:nvPicPr>
          <p:cNvPr id="384" name="Google Shape;384;p27"/>
          <p:cNvPicPr preferRelativeResize="0"/>
          <p:nvPr/>
        </p:nvPicPr>
        <p:blipFill>
          <a:blip r:embed="rId3">
            <a:alphaModFix/>
          </a:blip>
          <a:stretch>
            <a:fillRect/>
          </a:stretch>
        </p:blipFill>
        <p:spPr>
          <a:xfrm>
            <a:off x="1217913" y="481775"/>
            <a:ext cx="6597325" cy="4685850"/>
          </a:xfrm>
          <a:prstGeom prst="rect">
            <a:avLst/>
          </a:prstGeom>
          <a:noFill/>
          <a:ln cap="flat" cmpd="sng" w="9525">
            <a:solidFill>
              <a:schemeClr val="dk2"/>
            </a:solidFill>
            <a:prstDash val="solid"/>
            <a:round/>
            <a:headEnd len="sm" w="sm" type="none"/>
            <a:tailEnd len="sm" w="sm" type="none"/>
          </a:ln>
        </p:spPr>
      </p:pic>
      <p:sp>
        <p:nvSpPr>
          <p:cNvPr id="385" name="Google Shape;385;p27"/>
          <p:cNvSpPr txBox="1"/>
          <p:nvPr/>
        </p:nvSpPr>
        <p:spPr>
          <a:xfrm>
            <a:off x="147475" y="481775"/>
            <a:ext cx="934200" cy="447300"/>
          </a:xfrm>
          <a:prstGeom prst="rect">
            <a:avLst/>
          </a:prstGeom>
          <a:solidFill>
            <a:srgbClr val="C8D6DE"/>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highlight>
                <a:srgbClr val="C8D5DE"/>
              </a:highlight>
            </a:endParaRPr>
          </a:p>
          <a:p>
            <a:pPr indent="0" lvl="0" marL="0" rtl="0" algn="l">
              <a:spcBef>
                <a:spcPts val="0"/>
              </a:spcBef>
              <a:spcAft>
                <a:spcPts val="0"/>
              </a:spcAft>
              <a:buNone/>
            </a:pPr>
            <a:r>
              <a:t/>
            </a:r>
            <a:endParaRPr sz="1800">
              <a:solidFill>
                <a:schemeClr val="dk2"/>
              </a:solidFill>
              <a:highlight>
                <a:srgbClr val="C8D5DE"/>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28"/>
          <p:cNvSpPr txBox="1"/>
          <p:nvPr>
            <p:ph type="title"/>
          </p:nvPr>
        </p:nvSpPr>
        <p:spPr>
          <a:xfrm>
            <a:off x="396475" y="1286625"/>
            <a:ext cx="5692500" cy="831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200"/>
              <a:buNone/>
            </a:pPr>
            <a:r>
              <a:rPr b="1" lang="pt-BR" u="sng"/>
              <a:t>Metas do TRT4</a:t>
            </a:r>
            <a:endParaRPr b="1" u="sng"/>
          </a:p>
        </p:txBody>
      </p:sp>
      <p:sp>
        <p:nvSpPr>
          <p:cNvPr id="391" name="Google Shape;391;p28"/>
          <p:cNvSpPr txBox="1"/>
          <p:nvPr>
            <p:ph idx="2" type="title"/>
          </p:nvPr>
        </p:nvSpPr>
        <p:spPr>
          <a:xfrm>
            <a:off x="526775" y="2333175"/>
            <a:ext cx="5615700" cy="19593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i="1" lang="pt-BR" sz="1500">
                <a:solidFill>
                  <a:srgbClr val="01426A"/>
                </a:solidFill>
                <a:latin typeface="Arial"/>
                <a:ea typeface="Arial"/>
                <a:cs typeface="Arial"/>
                <a:sym typeface="Arial"/>
              </a:rPr>
              <a:t>As metas do TRT4 se relacionam com desafios específicos deste Tribunal. São focadas na duração dos processos, um dos pontos em que  desejamos melhorar significativamente.</a:t>
            </a:r>
            <a:endParaRPr i="1" sz="1500">
              <a:solidFill>
                <a:srgbClr val="01426A"/>
              </a:solidFill>
              <a:latin typeface="Arial"/>
              <a:ea typeface="Arial"/>
              <a:cs typeface="Arial"/>
              <a:sym typeface="Arial"/>
            </a:endParaRPr>
          </a:p>
          <a:p>
            <a:pPr indent="0" lvl="0" marL="0" rtl="0" algn="just">
              <a:lnSpc>
                <a:spcPct val="100000"/>
              </a:lnSpc>
              <a:spcBef>
                <a:spcPts val="0"/>
              </a:spcBef>
              <a:spcAft>
                <a:spcPts val="0"/>
              </a:spcAft>
              <a:buSzPts val="2800"/>
              <a:buNone/>
            </a:pPr>
            <a:r>
              <a:t/>
            </a:r>
            <a:endParaRPr i="1" sz="1500">
              <a:solidFill>
                <a:srgbClr val="01426A"/>
              </a:solidFill>
              <a:latin typeface="Arial"/>
              <a:ea typeface="Arial"/>
              <a:cs typeface="Arial"/>
              <a:sym typeface="Arial"/>
            </a:endParaRPr>
          </a:p>
          <a:p>
            <a:pPr indent="0" lvl="0" marL="0" rtl="0" algn="just">
              <a:lnSpc>
                <a:spcPct val="100000"/>
              </a:lnSpc>
              <a:spcBef>
                <a:spcPts val="0"/>
              </a:spcBef>
              <a:spcAft>
                <a:spcPts val="0"/>
              </a:spcAft>
              <a:buSzPts val="2800"/>
              <a:buNone/>
            </a:pPr>
            <a:r>
              <a:rPr i="1" lang="pt-BR" sz="1500">
                <a:solidFill>
                  <a:srgbClr val="01426A"/>
                </a:solidFill>
                <a:latin typeface="Arial"/>
                <a:ea typeface="Arial"/>
                <a:cs typeface="Arial"/>
                <a:sym typeface="Arial"/>
              </a:rPr>
              <a:t>Para o ciclo estratégico de 2021 a 2026 trabalharemos com indicadores referentes à quantidade de processos no Acervo  e  ao Tempo Médio de Tramitação.</a:t>
            </a:r>
            <a:endParaRPr i="1" sz="1500">
              <a:solidFill>
                <a:srgbClr val="01426A"/>
              </a:solidFill>
              <a:latin typeface="Arial"/>
              <a:ea typeface="Arial"/>
              <a:cs typeface="Arial"/>
              <a:sym typeface="Arial"/>
            </a:endParaRPr>
          </a:p>
        </p:txBody>
      </p:sp>
      <p:sp>
        <p:nvSpPr>
          <p:cNvPr id="392" name="Google Shape;392;p28"/>
          <p:cNvSpPr txBox="1"/>
          <p:nvPr>
            <p:ph idx="3" type="title"/>
          </p:nvPr>
        </p:nvSpPr>
        <p:spPr>
          <a:xfrm>
            <a:off x="0" y="10350"/>
            <a:ext cx="3714300" cy="31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a:t>Metas TRT4</a:t>
            </a:r>
            <a:endParaRPr/>
          </a:p>
        </p:txBody>
      </p:sp>
      <p:pic>
        <p:nvPicPr>
          <p:cNvPr id="393" name="Google Shape;393;p28"/>
          <p:cNvPicPr preferRelativeResize="0"/>
          <p:nvPr/>
        </p:nvPicPr>
        <p:blipFill rotWithShape="1">
          <a:blip r:embed="rId3">
            <a:alphaModFix/>
          </a:blip>
          <a:srcRect b="0" l="0" r="0" t="0"/>
          <a:stretch/>
        </p:blipFill>
        <p:spPr>
          <a:xfrm>
            <a:off x="6337200" y="1470050"/>
            <a:ext cx="2536275" cy="2941750"/>
          </a:xfrm>
          <a:prstGeom prst="rect">
            <a:avLst/>
          </a:prstGeom>
          <a:noFill/>
          <a:ln>
            <a:noFill/>
          </a:ln>
        </p:spPr>
      </p:pic>
      <p:pic>
        <p:nvPicPr>
          <p:cNvPr id="394" name="Google Shape;394;p28"/>
          <p:cNvPicPr preferRelativeResize="0"/>
          <p:nvPr/>
        </p:nvPicPr>
        <p:blipFill rotWithShape="1">
          <a:blip r:embed="rId4">
            <a:alphaModFix/>
          </a:blip>
          <a:srcRect b="0" l="0" r="0" t="0"/>
          <a:stretch/>
        </p:blipFill>
        <p:spPr>
          <a:xfrm>
            <a:off x="130200" y="433500"/>
            <a:ext cx="1283325" cy="4673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29"/>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a:t>Meta 4.1 TRT4</a:t>
            </a:r>
            <a:endParaRPr/>
          </a:p>
        </p:txBody>
      </p:sp>
      <p:sp>
        <p:nvSpPr>
          <p:cNvPr id="400" name="Google Shape;400;p29"/>
          <p:cNvSpPr txBox="1"/>
          <p:nvPr>
            <p:ph type="title"/>
          </p:nvPr>
        </p:nvSpPr>
        <p:spPr>
          <a:xfrm>
            <a:off x="235500" y="975725"/>
            <a:ext cx="8520600" cy="1093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em 2,5</a:t>
            </a:r>
            <a:r>
              <a:rPr b="1" lang="pt-BR">
                <a:solidFill>
                  <a:srgbClr val="01426A"/>
                </a:solidFill>
              </a:rPr>
              <a:t>%</a:t>
            </a:r>
            <a:r>
              <a:rPr b="1" lang="pt-BR"/>
              <a:t> a quantidade de processos pendentes de conhecimento observados ao final de 2025 </a:t>
            </a:r>
            <a:endParaRPr b="1"/>
          </a:p>
          <a:p>
            <a:pPr indent="0" lvl="0" marL="0" rtl="0" algn="just">
              <a:lnSpc>
                <a:spcPct val="100000"/>
              </a:lnSpc>
              <a:spcBef>
                <a:spcPts val="0"/>
              </a:spcBef>
              <a:spcAft>
                <a:spcPts val="0"/>
              </a:spcAft>
              <a:buSzPts val="2000"/>
              <a:buNone/>
            </a:pPr>
            <a:r>
              <a:t/>
            </a:r>
            <a:endParaRPr>
              <a:solidFill>
                <a:srgbClr val="01426A"/>
              </a:solidFill>
            </a:endParaRPr>
          </a:p>
          <a:p>
            <a:pPr indent="0" lvl="0" marL="0" rtl="0" algn="just">
              <a:lnSpc>
                <a:spcPct val="100000"/>
              </a:lnSpc>
              <a:spcBef>
                <a:spcPts val="0"/>
              </a:spcBef>
              <a:spcAft>
                <a:spcPts val="0"/>
              </a:spcAft>
              <a:buSzPts val="2000"/>
              <a:buNone/>
            </a:pPr>
            <a:r>
              <a:t/>
            </a:r>
            <a:endParaRPr/>
          </a:p>
          <a:p>
            <a:pPr indent="0" lvl="0" marL="0" rtl="0" algn="just">
              <a:lnSpc>
                <a:spcPct val="100000"/>
              </a:lnSpc>
              <a:spcBef>
                <a:spcPts val="0"/>
              </a:spcBef>
              <a:spcAft>
                <a:spcPts val="0"/>
              </a:spcAft>
              <a:buSzPts val="2000"/>
              <a:buNone/>
            </a:pPr>
            <a:r>
              <a:t/>
            </a:r>
            <a:endParaRPr/>
          </a:p>
        </p:txBody>
      </p:sp>
      <p:sp>
        <p:nvSpPr>
          <p:cNvPr id="401" name="Google Shape;401;p29"/>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 </a:t>
            </a:r>
            <a:endParaRPr/>
          </a:p>
        </p:txBody>
      </p:sp>
      <p:sp>
        <p:nvSpPr>
          <p:cNvPr id="402" name="Google Shape;402;p29"/>
          <p:cNvSpPr txBox="1"/>
          <p:nvPr>
            <p:ph idx="4" type="title"/>
          </p:nvPr>
        </p:nvSpPr>
        <p:spPr>
          <a:xfrm>
            <a:off x="396875" y="2068975"/>
            <a:ext cx="7040700" cy="15246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b="1" i="1" lang="pt-BR" sz="1600"/>
              <a:t>Mas preste atenção:</a:t>
            </a:r>
            <a:endParaRPr b="1" i="1" sz="1600"/>
          </a:p>
          <a:p>
            <a:pPr indent="0" lvl="0" marL="0" rtl="0" algn="just">
              <a:lnSpc>
                <a:spcPct val="100000"/>
              </a:lnSpc>
              <a:spcBef>
                <a:spcPts val="0"/>
              </a:spcBef>
              <a:spcAft>
                <a:spcPts val="0"/>
              </a:spcAft>
              <a:buSzPts val="2800"/>
              <a:buNone/>
            </a:pPr>
            <a:r>
              <a:t/>
            </a:r>
            <a:endParaRPr i="1"/>
          </a:p>
          <a:p>
            <a:pPr indent="0" lvl="0" marL="0" rtl="0" algn="just">
              <a:lnSpc>
                <a:spcPct val="100000"/>
              </a:lnSpc>
              <a:spcBef>
                <a:spcPts val="0"/>
              </a:spcBef>
              <a:spcAft>
                <a:spcPts val="0"/>
              </a:spcAft>
              <a:buSzPts val="2800"/>
              <a:buNone/>
            </a:pPr>
            <a:r>
              <a:rPr i="1" lang="pt-BR" sz="1500"/>
              <a:t>Compõem o quantitativo da meta os processos aguardando a primeira sessão de audiência, os processos aguardando o encerramento da</a:t>
            </a:r>
            <a:r>
              <a:rPr b="1" i="1" lang="pt-BR" sz="1500"/>
              <a:t> </a:t>
            </a:r>
            <a:r>
              <a:rPr b="1" i="1" lang="pt-BR" sz="1500">
                <a:solidFill>
                  <a:srgbClr val="1C4587"/>
                </a:solidFill>
              </a:rPr>
              <a:t>instrução</a:t>
            </a:r>
            <a:r>
              <a:rPr i="1" lang="pt-BR" sz="1500">
                <a:solidFill>
                  <a:srgbClr val="1C4587"/>
                </a:solidFill>
              </a:rPr>
              <a:t>,</a:t>
            </a:r>
            <a:r>
              <a:rPr i="1" lang="pt-BR" sz="1500">
                <a:solidFill>
                  <a:srgbClr val="9900FF"/>
                </a:solidFill>
              </a:rPr>
              <a:t> </a:t>
            </a:r>
            <a:r>
              <a:rPr i="1" lang="pt-BR" sz="1500"/>
              <a:t>e os processos aguardando prolação da sentença. Desse contingente são excluídos os processos suspensos.</a:t>
            </a:r>
            <a:endParaRPr i="1" sz="1500"/>
          </a:p>
        </p:txBody>
      </p:sp>
      <p:sp>
        <p:nvSpPr>
          <p:cNvPr id="403" name="Google Shape;403;p29"/>
          <p:cNvSpPr/>
          <p:nvPr/>
        </p:nvSpPr>
        <p:spPr>
          <a:xfrm>
            <a:off x="3986825" y="3778425"/>
            <a:ext cx="4258500" cy="664800"/>
          </a:xfrm>
          <a:prstGeom prst="wedgeRectCallout">
            <a:avLst>
              <a:gd fmla="val -15423" name="adj1"/>
              <a:gd fmla="val -116001" name="adj2"/>
            </a:avLst>
          </a:prstGeom>
          <a:noFill/>
          <a:ln cap="flat" cmpd="sng" w="19050">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pt-BR" sz="1200" u="none" cap="none" strike="noStrike">
                <a:solidFill>
                  <a:srgbClr val="666666"/>
                </a:solidFill>
                <a:latin typeface="Montserrat"/>
                <a:ea typeface="Montserrat"/>
                <a:cs typeface="Montserrat"/>
                <a:sym typeface="Montserrat"/>
              </a:rPr>
              <a:t>A Instrução é uma fase na qual as provas são colhidas com o objetivo de comprovar aquilo que a parte autora ou a parte ré alegam.</a:t>
            </a:r>
            <a:endParaRPr b="1" i="0" sz="1200" u="none" cap="none" strike="noStrike">
              <a:solidFill>
                <a:srgbClr val="666666"/>
              </a:solidFill>
              <a:latin typeface="Montserrat"/>
              <a:ea typeface="Montserrat"/>
              <a:cs typeface="Montserrat"/>
              <a:sym typeface="Montserrat"/>
            </a:endParaRPr>
          </a:p>
        </p:txBody>
      </p:sp>
      <p:grpSp>
        <p:nvGrpSpPr>
          <p:cNvPr id="404" name="Google Shape;404;p29"/>
          <p:cNvGrpSpPr/>
          <p:nvPr/>
        </p:nvGrpSpPr>
        <p:grpSpPr>
          <a:xfrm>
            <a:off x="7584239" y="2335956"/>
            <a:ext cx="1252432" cy="1093171"/>
            <a:chOff x="7433878" y="2513090"/>
            <a:chExt cx="1198500" cy="1043700"/>
          </a:xfrm>
        </p:grpSpPr>
        <p:sp>
          <p:nvSpPr>
            <p:cNvPr id="405" name="Google Shape;405;p29"/>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06" name="Google Shape;406;p29"/>
            <p:cNvSpPr/>
            <p:nvPr/>
          </p:nvSpPr>
          <p:spPr>
            <a:xfrm>
              <a:off x="8249764" y="2928001"/>
              <a:ext cx="263700" cy="249600"/>
            </a:xfrm>
            <a:prstGeom prst="ellipse">
              <a:avLst/>
            </a:prstGeom>
            <a:solidFill>
              <a:schemeClr val="dk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07" name="Google Shape;407;p29"/>
            <p:cNvSpPr/>
            <p:nvPr/>
          </p:nvSpPr>
          <p:spPr>
            <a:xfrm>
              <a:off x="8249765" y="3206679"/>
              <a:ext cx="263700" cy="249600"/>
            </a:xfrm>
            <a:prstGeom prst="ellipse">
              <a:avLst/>
            </a:prstGeom>
            <a:solidFill>
              <a:schemeClr val="lt1"/>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0"/>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a:t>Meta 4.2 TRT4</a:t>
            </a:r>
            <a:endParaRPr/>
          </a:p>
        </p:txBody>
      </p:sp>
      <p:sp>
        <p:nvSpPr>
          <p:cNvPr id="413" name="Google Shape;413;p30"/>
          <p:cNvSpPr txBox="1"/>
          <p:nvPr>
            <p:ph type="title"/>
          </p:nvPr>
        </p:nvSpPr>
        <p:spPr>
          <a:xfrm>
            <a:off x="235500" y="975725"/>
            <a:ext cx="8520600" cy="710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em 7</a:t>
            </a:r>
            <a:r>
              <a:rPr b="1" lang="pt-BR">
                <a:solidFill>
                  <a:srgbClr val="01426A"/>
                </a:solidFill>
              </a:rPr>
              <a:t>%</a:t>
            </a:r>
            <a:r>
              <a:rPr b="1" lang="pt-BR"/>
              <a:t> o quantitativo de processos em execução observados ao final de 2025 </a:t>
            </a:r>
            <a:endParaRPr b="1"/>
          </a:p>
          <a:p>
            <a:pPr indent="0" lvl="0" marL="0" rtl="0" algn="just">
              <a:lnSpc>
                <a:spcPct val="100000"/>
              </a:lnSpc>
              <a:spcBef>
                <a:spcPts val="0"/>
              </a:spcBef>
              <a:spcAft>
                <a:spcPts val="0"/>
              </a:spcAft>
              <a:buSzPts val="2000"/>
              <a:buNone/>
            </a:pPr>
            <a:r>
              <a:t/>
            </a:r>
            <a:endParaRPr/>
          </a:p>
          <a:p>
            <a:pPr indent="0" lvl="0" marL="0" rtl="0" algn="just">
              <a:lnSpc>
                <a:spcPct val="100000"/>
              </a:lnSpc>
              <a:spcBef>
                <a:spcPts val="0"/>
              </a:spcBef>
              <a:spcAft>
                <a:spcPts val="0"/>
              </a:spcAft>
              <a:buSzPts val="2000"/>
              <a:buNone/>
            </a:pPr>
            <a:r>
              <a:t/>
            </a:r>
            <a:endParaRPr>
              <a:solidFill>
                <a:srgbClr val="01426A"/>
              </a:solidFill>
            </a:endParaRPr>
          </a:p>
          <a:p>
            <a:pPr indent="0" lvl="0" marL="0" rtl="0" algn="l">
              <a:lnSpc>
                <a:spcPct val="100000"/>
              </a:lnSpc>
              <a:spcBef>
                <a:spcPts val="0"/>
              </a:spcBef>
              <a:spcAft>
                <a:spcPts val="0"/>
              </a:spcAft>
              <a:buSzPts val="2000"/>
              <a:buNone/>
            </a:pPr>
            <a:r>
              <a:t/>
            </a:r>
            <a:endParaRPr/>
          </a:p>
          <a:p>
            <a:pPr indent="0" lvl="0" marL="0" rtl="0" algn="l">
              <a:lnSpc>
                <a:spcPct val="100000"/>
              </a:lnSpc>
              <a:spcBef>
                <a:spcPts val="0"/>
              </a:spcBef>
              <a:spcAft>
                <a:spcPts val="0"/>
              </a:spcAft>
              <a:buSzPts val="2000"/>
              <a:buNone/>
            </a:pPr>
            <a:r>
              <a:t/>
            </a:r>
            <a:endParaRPr/>
          </a:p>
        </p:txBody>
      </p:sp>
      <p:sp>
        <p:nvSpPr>
          <p:cNvPr id="414" name="Google Shape;414;p30"/>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415" name="Google Shape;415;p30"/>
          <p:cNvSpPr txBox="1"/>
          <p:nvPr>
            <p:ph idx="4" type="title"/>
          </p:nvPr>
        </p:nvSpPr>
        <p:spPr>
          <a:xfrm>
            <a:off x="396875" y="1934325"/>
            <a:ext cx="6763200" cy="16713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b="1" i="1" lang="pt-BR" sz="1600"/>
              <a:t>Mas preste atenção:</a:t>
            </a:r>
            <a:endParaRPr b="1" i="1" sz="1600"/>
          </a:p>
          <a:p>
            <a:pPr indent="0" lvl="0" marL="0" rtl="0" algn="just">
              <a:lnSpc>
                <a:spcPct val="100000"/>
              </a:lnSpc>
              <a:spcBef>
                <a:spcPts val="0"/>
              </a:spcBef>
              <a:spcAft>
                <a:spcPts val="0"/>
              </a:spcAft>
              <a:buSzPts val="2800"/>
              <a:buNone/>
            </a:pPr>
            <a:r>
              <a:t/>
            </a:r>
            <a:endParaRPr b="1"/>
          </a:p>
          <a:p>
            <a:pPr indent="0" lvl="0" marL="0" rtl="0" algn="just">
              <a:lnSpc>
                <a:spcPct val="100000"/>
              </a:lnSpc>
              <a:spcBef>
                <a:spcPts val="0"/>
              </a:spcBef>
              <a:spcAft>
                <a:spcPts val="0"/>
              </a:spcAft>
              <a:buSzPts val="2800"/>
              <a:buNone/>
            </a:pPr>
            <a:r>
              <a:rPr i="1" lang="pt-BR" sz="1500"/>
              <a:t>Compõem o quantitativo da meta, os processos em trâmite na fase de execução, incluindo os desarquivados para continuação da execução e aqueles recebidos de outros órgãos. São excluídos do contingente os processos suspensos por execução frustrada e os suspensos.</a:t>
            </a:r>
            <a:endParaRPr i="1" sz="1500">
              <a:solidFill>
                <a:srgbClr val="9900FF"/>
              </a:solidFill>
            </a:endParaRPr>
          </a:p>
        </p:txBody>
      </p:sp>
      <p:grpSp>
        <p:nvGrpSpPr>
          <p:cNvPr id="416" name="Google Shape;416;p30"/>
          <p:cNvGrpSpPr/>
          <p:nvPr/>
        </p:nvGrpSpPr>
        <p:grpSpPr>
          <a:xfrm>
            <a:off x="7423264" y="2298131"/>
            <a:ext cx="1252432" cy="1093171"/>
            <a:chOff x="7433878" y="2513090"/>
            <a:chExt cx="1198500" cy="1043700"/>
          </a:xfrm>
        </p:grpSpPr>
        <p:sp>
          <p:nvSpPr>
            <p:cNvPr id="417" name="Google Shape;417;p30"/>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18" name="Google Shape;418;p30"/>
            <p:cNvSpPr/>
            <p:nvPr/>
          </p:nvSpPr>
          <p:spPr>
            <a:xfrm>
              <a:off x="8249764" y="2928001"/>
              <a:ext cx="263700" cy="249600"/>
            </a:xfrm>
            <a:prstGeom prst="ellipse">
              <a:avLst/>
            </a:prstGeom>
            <a:solidFill>
              <a:schemeClr val="dk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19" name="Google Shape;419;p30"/>
            <p:cNvSpPr/>
            <p:nvPr/>
          </p:nvSpPr>
          <p:spPr>
            <a:xfrm>
              <a:off x="8249765" y="3206679"/>
              <a:ext cx="263700" cy="249600"/>
            </a:xfrm>
            <a:prstGeom prst="ellipse">
              <a:avLst/>
            </a:prstGeom>
            <a:solidFill>
              <a:schemeClr val="lt1"/>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3" name="Shape 423"/>
        <p:cNvGrpSpPr/>
        <p:nvPr/>
      </p:nvGrpSpPr>
      <p:grpSpPr>
        <a:xfrm>
          <a:off x="0" y="0"/>
          <a:ext cx="0" cy="0"/>
          <a:chOff x="0" y="0"/>
          <a:chExt cx="0" cy="0"/>
        </a:xfrm>
      </p:grpSpPr>
      <p:sp>
        <p:nvSpPr>
          <p:cNvPr id="424" name="Google Shape;424;p31"/>
          <p:cNvSpPr txBox="1"/>
          <p:nvPr>
            <p:ph type="title"/>
          </p:nvPr>
        </p:nvSpPr>
        <p:spPr>
          <a:xfrm>
            <a:off x="244950" y="1034175"/>
            <a:ext cx="8520600" cy="850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em 2</a:t>
            </a:r>
            <a:r>
              <a:rPr b="1" lang="pt-BR">
                <a:solidFill>
                  <a:srgbClr val="01426A"/>
                </a:solidFill>
              </a:rPr>
              <a:t>%</a:t>
            </a:r>
            <a:r>
              <a:rPr b="1" lang="pt-BR"/>
              <a:t> o quantitativo de processos pendentes de julgamento  observado ao final de 2025</a:t>
            </a:r>
            <a:r>
              <a:rPr lang="pt-BR"/>
              <a:t> </a:t>
            </a:r>
            <a:endParaRPr/>
          </a:p>
          <a:p>
            <a:pPr indent="0" lvl="0" marL="0" rtl="0" algn="just">
              <a:lnSpc>
                <a:spcPct val="100000"/>
              </a:lnSpc>
              <a:spcBef>
                <a:spcPts val="0"/>
              </a:spcBef>
              <a:spcAft>
                <a:spcPts val="0"/>
              </a:spcAft>
              <a:buSzPts val="2000"/>
              <a:buNone/>
            </a:pPr>
            <a:r>
              <a:t/>
            </a:r>
            <a:endParaRPr/>
          </a:p>
          <a:p>
            <a:pPr indent="0" lvl="0" marL="0" rtl="0" algn="just">
              <a:lnSpc>
                <a:spcPct val="100000"/>
              </a:lnSpc>
              <a:spcBef>
                <a:spcPts val="0"/>
              </a:spcBef>
              <a:spcAft>
                <a:spcPts val="0"/>
              </a:spcAft>
              <a:buSzPts val="2000"/>
              <a:buNone/>
            </a:pPr>
            <a:r>
              <a:t/>
            </a:r>
            <a:endParaRPr sz="1600">
              <a:solidFill>
                <a:srgbClr val="01426A"/>
              </a:solidFill>
            </a:endParaRPr>
          </a:p>
          <a:p>
            <a:pPr indent="0" lvl="0" marL="0" rtl="0" algn="l">
              <a:lnSpc>
                <a:spcPct val="100000"/>
              </a:lnSpc>
              <a:spcBef>
                <a:spcPts val="0"/>
              </a:spcBef>
              <a:spcAft>
                <a:spcPts val="0"/>
              </a:spcAft>
              <a:buSzPts val="2000"/>
              <a:buNone/>
            </a:pPr>
            <a:r>
              <a:t/>
            </a:r>
            <a:endParaRPr/>
          </a:p>
        </p:txBody>
      </p:sp>
      <p:sp>
        <p:nvSpPr>
          <p:cNvPr id="425" name="Google Shape;425;p31"/>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a:t>Meta 4.3 TRT4</a:t>
            </a:r>
            <a:endParaRPr/>
          </a:p>
        </p:txBody>
      </p:sp>
      <p:sp>
        <p:nvSpPr>
          <p:cNvPr id="426" name="Google Shape;426;p31"/>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427" name="Google Shape;427;p31"/>
          <p:cNvSpPr txBox="1"/>
          <p:nvPr>
            <p:ph idx="4" type="title"/>
          </p:nvPr>
        </p:nvSpPr>
        <p:spPr>
          <a:xfrm>
            <a:off x="396875" y="2091450"/>
            <a:ext cx="6445200" cy="8502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i="1" lang="pt-BR" sz="1500"/>
              <a:t>Compõem o quantitativo da meta as Ações Originárias, Recursos pendentes de julgamento, e os Recursos internos pendentes de julgamento. Excluem-se os processos suspensos ou sobrestados.</a:t>
            </a:r>
            <a:endParaRPr i="1" sz="1500"/>
          </a:p>
        </p:txBody>
      </p:sp>
      <p:pic>
        <p:nvPicPr>
          <p:cNvPr id="428" name="Google Shape;428;p31"/>
          <p:cNvPicPr preferRelativeResize="0"/>
          <p:nvPr/>
        </p:nvPicPr>
        <p:blipFill rotWithShape="1">
          <a:blip r:embed="rId3">
            <a:alphaModFix/>
          </a:blip>
          <a:srcRect b="0" l="0" r="0" t="0"/>
          <a:stretch/>
        </p:blipFill>
        <p:spPr>
          <a:xfrm>
            <a:off x="2675950" y="3083925"/>
            <a:ext cx="2623127" cy="1745622"/>
          </a:xfrm>
          <a:prstGeom prst="rect">
            <a:avLst/>
          </a:prstGeom>
          <a:noFill/>
          <a:ln>
            <a:noFill/>
          </a:ln>
        </p:spPr>
      </p:pic>
      <p:grpSp>
        <p:nvGrpSpPr>
          <p:cNvPr id="429" name="Google Shape;429;p31"/>
          <p:cNvGrpSpPr/>
          <p:nvPr/>
        </p:nvGrpSpPr>
        <p:grpSpPr>
          <a:xfrm>
            <a:off x="7234364" y="2165756"/>
            <a:ext cx="1252432" cy="1093171"/>
            <a:chOff x="7433878" y="2513090"/>
            <a:chExt cx="1198500" cy="1043700"/>
          </a:xfrm>
        </p:grpSpPr>
        <p:sp>
          <p:nvSpPr>
            <p:cNvPr id="430" name="Google Shape;430;p31"/>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31" name="Google Shape;431;p31"/>
            <p:cNvSpPr/>
            <p:nvPr/>
          </p:nvSpPr>
          <p:spPr>
            <a:xfrm>
              <a:off x="8249764" y="2928001"/>
              <a:ext cx="263700" cy="249600"/>
            </a:xfrm>
            <a:prstGeom prst="ellipse">
              <a:avLst/>
            </a:prstGeom>
            <a:solidFill>
              <a:schemeClr val="lt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32" name="Google Shape;432;p31"/>
            <p:cNvSpPr/>
            <p:nvPr/>
          </p:nvSpPr>
          <p:spPr>
            <a:xfrm>
              <a:off x="8249765" y="3206679"/>
              <a:ext cx="263700" cy="2496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2"/>
          <p:cNvSpPr txBox="1"/>
          <p:nvPr>
            <p:ph type="title"/>
          </p:nvPr>
        </p:nvSpPr>
        <p:spPr>
          <a:xfrm>
            <a:off x="235500" y="1032475"/>
            <a:ext cx="8520600" cy="794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em 1</a:t>
            </a:r>
            <a:r>
              <a:rPr b="1" lang="pt-BR">
                <a:solidFill>
                  <a:srgbClr val="01426A"/>
                </a:solidFill>
              </a:rPr>
              <a:t>%</a:t>
            </a:r>
            <a:r>
              <a:rPr b="1" lang="pt-BR"/>
              <a:t> o quantitativo de recursos de revista pendentes ao final de 2025</a:t>
            </a:r>
            <a:endParaRPr b="1"/>
          </a:p>
        </p:txBody>
      </p:sp>
      <p:sp>
        <p:nvSpPr>
          <p:cNvPr id="438" name="Google Shape;438;p32"/>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600"/>
              <a:buNone/>
            </a:pPr>
            <a:r>
              <a:rPr lang="pt-BR"/>
              <a:t>Meta 4.4 TRT4</a:t>
            </a:r>
            <a:endParaRPr/>
          </a:p>
        </p:txBody>
      </p:sp>
      <p:sp>
        <p:nvSpPr>
          <p:cNvPr id="439" name="Google Shape;439;p32"/>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440" name="Google Shape;440;p32"/>
          <p:cNvSpPr txBox="1"/>
          <p:nvPr>
            <p:ph idx="4" type="title"/>
          </p:nvPr>
        </p:nvSpPr>
        <p:spPr>
          <a:xfrm>
            <a:off x="396875" y="2329125"/>
            <a:ext cx="6541200" cy="739500"/>
          </a:xfrm>
          <a:prstGeom prst="rect">
            <a:avLst/>
          </a:prstGeom>
          <a:noFill/>
          <a:ln>
            <a:noFill/>
          </a:ln>
        </p:spPr>
        <p:txBody>
          <a:bodyPr anchorCtr="0" anchor="t" bIns="91425" lIns="72000" spcFirstLastPara="1" rIns="0" wrap="square" tIns="91425">
            <a:noAutofit/>
          </a:bodyPr>
          <a:lstStyle/>
          <a:p>
            <a:pPr indent="0" lvl="0" marL="0" rtl="0" algn="l">
              <a:lnSpc>
                <a:spcPct val="100000"/>
              </a:lnSpc>
              <a:spcBef>
                <a:spcPts val="0"/>
              </a:spcBef>
              <a:spcAft>
                <a:spcPts val="0"/>
              </a:spcAft>
              <a:buSzPts val="2800"/>
              <a:buNone/>
            </a:pPr>
            <a:r>
              <a:rPr i="1" lang="pt-BR" sz="1500"/>
              <a:t>Compõem o quantitativo da meta os recursos de revista pendentes, </a:t>
            </a:r>
            <a:endParaRPr i="1" sz="1500"/>
          </a:p>
          <a:p>
            <a:pPr indent="0" lvl="0" marL="0" rtl="0" algn="l">
              <a:lnSpc>
                <a:spcPct val="100000"/>
              </a:lnSpc>
              <a:spcBef>
                <a:spcPts val="0"/>
              </a:spcBef>
              <a:spcAft>
                <a:spcPts val="0"/>
              </a:spcAft>
              <a:buSzPts val="2800"/>
              <a:buNone/>
            </a:pPr>
            <a:r>
              <a:rPr i="1" lang="pt-BR" sz="1500"/>
              <a:t>exceto os suspensos e os sobrestados.</a:t>
            </a:r>
            <a:endParaRPr i="1" sz="1500"/>
          </a:p>
        </p:txBody>
      </p:sp>
      <p:grpSp>
        <p:nvGrpSpPr>
          <p:cNvPr id="441" name="Google Shape;441;p32"/>
          <p:cNvGrpSpPr/>
          <p:nvPr/>
        </p:nvGrpSpPr>
        <p:grpSpPr>
          <a:xfrm>
            <a:off x="7064164" y="2152294"/>
            <a:ext cx="1252432" cy="1093171"/>
            <a:chOff x="7433878" y="2513090"/>
            <a:chExt cx="1198500" cy="1043700"/>
          </a:xfrm>
        </p:grpSpPr>
        <p:sp>
          <p:nvSpPr>
            <p:cNvPr id="442" name="Google Shape;442;p32"/>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43" name="Google Shape;443;p32"/>
            <p:cNvSpPr/>
            <p:nvPr/>
          </p:nvSpPr>
          <p:spPr>
            <a:xfrm>
              <a:off x="8249764" y="2928001"/>
              <a:ext cx="263700" cy="249600"/>
            </a:xfrm>
            <a:prstGeom prst="ellipse">
              <a:avLst/>
            </a:prstGeom>
            <a:solidFill>
              <a:schemeClr val="lt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44" name="Google Shape;444;p32"/>
            <p:cNvSpPr/>
            <p:nvPr/>
          </p:nvSpPr>
          <p:spPr>
            <a:xfrm>
              <a:off x="8249765" y="3206679"/>
              <a:ext cx="263700" cy="2496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3"/>
          <p:cNvSpPr txBox="1"/>
          <p:nvPr>
            <p:ph type="title"/>
          </p:nvPr>
        </p:nvSpPr>
        <p:spPr>
          <a:xfrm>
            <a:off x="235500" y="1023000"/>
            <a:ext cx="8520600" cy="9084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Aumentar, até dezembro de 2026, em 7</a:t>
            </a:r>
            <a:r>
              <a:rPr b="1" lang="pt-BR">
                <a:solidFill>
                  <a:srgbClr val="01426A"/>
                </a:solidFill>
              </a:rPr>
              <a:t>%</a:t>
            </a:r>
            <a:r>
              <a:rPr b="1" lang="pt-BR"/>
              <a:t> o número de processos arquivados definitivamente na fase de execução em relação a 2025</a:t>
            </a:r>
            <a:r>
              <a:rPr lang="pt-BR"/>
              <a:t> </a:t>
            </a:r>
            <a:endParaRPr/>
          </a:p>
          <a:p>
            <a:pPr indent="0" lvl="0" marL="0" rtl="0" algn="just">
              <a:lnSpc>
                <a:spcPct val="100000"/>
              </a:lnSpc>
              <a:spcBef>
                <a:spcPts val="0"/>
              </a:spcBef>
              <a:spcAft>
                <a:spcPts val="0"/>
              </a:spcAft>
              <a:buSzPts val="2000"/>
              <a:buNone/>
            </a:pPr>
            <a:r>
              <a:t/>
            </a:r>
            <a:endParaRPr/>
          </a:p>
          <a:p>
            <a:pPr indent="0" lvl="0" marL="0" rtl="0" algn="just">
              <a:lnSpc>
                <a:spcPct val="100000"/>
              </a:lnSpc>
              <a:spcBef>
                <a:spcPts val="0"/>
              </a:spcBef>
              <a:spcAft>
                <a:spcPts val="0"/>
              </a:spcAft>
              <a:buSzPts val="2000"/>
              <a:buNone/>
            </a:pPr>
            <a:r>
              <a:t/>
            </a:r>
            <a:endParaRPr>
              <a:solidFill>
                <a:srgbClr val="01426A"/>
              </a:solidFill>
            </a:endParaRPr>
          </a:p>
          <a:p>
            <a:pPr indent="0" lvl="0" marL="0" rtl="0" algn="l">
              <a:lnSpc>
                <a:spcPct val="100000"/>
              </a:lnSpc>
              <a:spcBef>
                <a:spcPts val="0"/>
              </a:spcBef>
              <a:spcAft>
                <a:spcPts val="0"/>
              </a:spcAft>
              <a:buSzPts val="2000"/>
              <a:buNone/>
            </a:pPr>
            <a:r>
              <a:t/>
            </a:r>
            <a:endParaRPr/>
          </a:p>
        </p:txBody>
      </p:sp>
      <p:sp>
        <p:nvSpPr>
          <p:cNvPr id="450" name="Google Shape;450;p33"/>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600"/>
              <a:buNone/>
            </a:pPr>
            <a:r>
              <a:rPr lang="pt-BR"/>
              <a:t>Meta 4.5 TRT4</a:t>
            </a:r>
            <a:endParaRPr/>
          </a:p>
        </p:txBody>
      </p:sp>
      <p:sp>
        <p:nvSpPr>
          <p:cNvPr id="451" name="Google Shape;451;p33"/>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 </a:t>
            </a:r>
            <a:endParaRPr/>
          </a:p>
        </p:txBody>
      </p:sp>
      <p:sp>
        <p:nvSpPr>
          <p:cNvPr id="452" name="Google Shape;452;p33"/>
          <p:cNvSpPr txBox="1"/>
          <p:nvPr>
            <p:ph idx="4" type="title"/>
          </p:nvPr>
        </p:nvSpPr>
        <p:spPr>
          <a:xfrm>
            <a:off x="396875" y="2329125"/>
            <a:ext cx="3587700" cy="1112100"/>
          </a:xfrm>
          <a:prstGeom prst="rect">
            <a:avLst/>
          </a:prstGeom>
          <a:noFill/>
          <a:ln>
            <a:noFill/>
          </a:ln>
        </p:spPr>
        <p:txBody>
          <a:bodyPr anchorCtr="0" anchor="t" bIns="91425" lIns="72000" spcFirstLastPara="1" rIns="0" wrap="square" tIns="91425">
            <a:noAutofit/>
          </a:bodyPr>
          <a:lstStyle/>
          <a:p>
            <a:pPr indent="0" lvl="0" marL="0" rtl="0" algn="l">
              <a:lnSpc>
                <a:spcPct val="100000"/>
              </a:lnSpc>
              <a:spcBef>
                <a:spcPts val="0"/>
              </a:spcBef>
              <a:spcAft>
                <a:spcPts val="0"/>
              </a:spcAft>
              <a:buSzPts val="2800"/>
              <a:buNone/>
            </a:pPr>
            <a:r>
              <a:rPr i="1" lang="pt-BR" sz="1600"/>
              <a:t>Compõem o quantitativo da meta os processos arquivados definitivamente.</a:t>
            </a:r>
            <a:endParaRPr i="1" sz="1600"/>
          </a:p>
        </p:txBody>
      </p:sp>
      <p:pic>
        <p:nvPicPr>
          <p:cNvPr id="453" name="Google Shape;453;p33"/>
          <p:cNvPicPr preferRelativeResize="0"/>
          <p:nvPr/>
        </p:nvPicPr>
        <p:blipFill rotWithShape="1">
          <a:blip r:embed="rId3">
            <a:alphaModFix/>
          </a:blip>
          <a:srcRect b="30410" l="0" r="0" t="0"/>
          <a:stretch/>
        </p:blipFill>
        <p:spPr>
          <a:xfrm>
            <a:off x="4054375" y="2105625"/>
            <a:ext cx="3139625" cy="2828375"/>
          </a:xfrm>
          <a:prstGeom prst="rect">
            <a:avLst/>
          </a:prstGeom>
          <a:noFill/>
          <a:ln>
            <a:noFill/>
          </a:ln>
        </p:spPr>
      </p:pic>
      <p:grpSp>
        <p:nvGrpSpPr>
          <p:cNvPr id="454" name="Google Shape;454;p33"/>
          <p:cNvGrpSpPr/>
          <p:nvPr/>
        </p:nvGrpSpPr>
        <p:grpSpPr>
          <a:xfrm>
            <a:off x="7423264" y="2402156"/>
            <a:ext cx="1252432" cy="1093171"/>
            <a:chOff x="7433878" y="2513090"/>
            <a:chExt cx="1198500" cy="1043700"/>
          </a:xfrm>
        </p:grpSpPr>
        <p:sp>
          <p:nvSpPr>
            <p:cNvPr id="455" name="Google Shape;455;p33"/>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56" name="Google Shape;456;p33"/>
            <p:cNvSpPr/>
            <p:nvPr/>
          </p:nvSpPr>
          <p:spPr>
            <a:xfrm>
              <a:off x="8249764" y="2928001"/>
              <a:ext cx="263700" cy="249600"/>
            </a:xfrm>
            <a:prstGeom prst="ellipse">
              <a:avLst/>
            </a:prstGeom>
            <a:solidFill>
              <a:schemeClr val="dk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57" name="Google Shape;457;p33"/>
            <p:cNvSpPr/>
            <p:nvPr/>
          </p:nvSpPr>
          <p:spPr>
            <a:xfrm>
              <a:off x="8249765" y="3206679"/>
              <a:ext cx="263700" cy="249600"/>
            </a:xfrm>
            <a:prstGeom prst="ellipse">
              <a:avLst/>
            </a:prstGeom>
            <a:solidFill>
              <a:schemeClr val="lt1"/>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34"/>
          <p:cNvSpPr txBox="1"/>
          <p:nvPr>
            <p:ph type="title"/>
          </p:nvPr>
        </p:nvSpPr>
        <p:spPr>
          <a:xfrm>
            <a:off x="235500" y="1005925"/>
            <a:ext cx="8520600" cy="1093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a:t>
            </a:r>
            <a:r>
              <a:rPr b="1" lang="pt-BR"/>
              <a:t>ir, até dezembro de 2026, em 20 dias o tempo médio de tramitação dos processos pendentes de conhecimento em relação ao observado em 2025 </a:t>
            </a:r>
            <a:endParaRPr b="1"/>
          </a:p>
          <a:p>
            <a:pPr indent="0" lvl="0" marL="0" rtl="0" algn="just">
              <a:lnSpc>
                <a:spcPct val="100000"/>
              </a:lnSpc>
              <a:spcBef>
                <a:spcPts val="0"/>
              </a:spcBef>
              <a:spcAft>
                <a:spcPts val="0"/>
              </a:spcAft>
              <a:buSzPts val="2000"/>
              <a:buNone/>
            </a:pPr>
            <a:r>
              <a:t/>
            </a:r>
            <a:endParaRPr/>
          </a:p>
          <a:p>
            <a:pPr indent="0" lvl="0" marL="0" rtl="0" algn="l">
              <a:lnSpc>
                <a:spcPct val="100000"/>
              </a:lnSpc>
              <a:spcBef>
                <a:spcPts val="0"/>
              </a:spcBef>
              <a:spcAft>
                <a:spcPts val="0"/>
              </a:spcAft>
              <a:buSzPts val="2000"/>
              <a:buNone/>
            </a:pPr>
            <a:r>
              <a:t/>
            </a:r>
            <a:endParaRPr/>
          </a:p>
        </p:txBody>
      </p:sp>
      <p:sp>
        <p:nvSpPr>
          <p:cNvPr id="463" name="Google Shape;463;p34"/>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600"/>
              <a:buNone/>
            </a:pPr>
            <a:r>
              <a:rPr lang="pt-BR"/>
              <a:t>Meta 4.7 TRT4</a:t>
            </a:r>
            <a:endParaRPr/>
          </a:p>
        </p:txBody>
      </p:sp>
      <p:sp>
        <p:nvSpPr>
          <p:cNvPr id="464" name="Google Shape;464;p34"/>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465" name="Google Shape;465;p34"/>
          <p:cNvSpPr txBox="1"/>
          <p:nvPr>
            <p:ph idx="4" type="title"/>
          </p:nvPr>
        </p:nvSpPr>
        <p:spPr>
          <a:xfrm>
            <a:off x="396875" y="2256400"/>
            <a:ext cx="6492000" cy="11349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b="1" i="1" lang="pt-BR" sz="1600"/>
              <a:t>Mas preste atenção:</a:t>
            </a:r>
            <a:endParaRPr b="1" i="1" sz="1600"/>
          </a:p>
          <a:p>
            <a:pPr indent="0" lvl="0" marL="0" rtl="0" algn="just">
              <a:lnSpc>
                <a:spcPct val="100000"/>
              </a:lnSpc>
              <a:spcBef>
                <a:spcPts val="0"/>
              </a:spcBef>
              <a:spcAft>
                <a:spcPts val="0"/>
              </a:spcAft>
              <a:buSzPts val="2800"/>
              <a:buNone/>
            </a:pPr>
            <a:r>
              <a:t/>
            </a:r>
            <a:endParaRPr b="1" i="1" sz="1000"/>
          </a:p>
          <a:p>
            <a:pPr indent="0" lvl="0" marL="0" rtl="0" algn="just">
              <a:lnSpc>
                <a:spcPct val="100000"/>
              </a:lnSpc>
              <a:spcBef>
                <a:spcPts val="0"/>
              </a:spcBef>
              <a:spcAft>
                <a:spcPts val="0"/>
              </a:spcAft>
              <a:buSzPts val="2800"/>
              <a:buNone/>
            </a:pPr>
            <a:r>
              <a:rPr i="1" lang="pt-BR" sz="1600"/>
              <a:t>Verifica-se o tempo médio decorrido de todos os processos pendentes de </a:t>
            </a:r>
            <a:r>
              <a:rPr b="1" i="1" lang="pt-BR" sz="1600"/>
              <a:t>conhecimento</a:t>
            </a:r>
            <a:r>
              <a:rPr i="1" lang="pt-BR" sz="1600"/>
              <a:t>, exceto os que se encontram suspensos.</a:t>
            </a:r>
            <a:endParaRPr i="1" sz="1600">
              <a:solidFill>
                <a:srgbClr val="01426A"/>
              </a:solidFill>
            </a:endParaRPr>
          </a:p>
        </p:txBody>
      </p:sp>
      <p:sp>
        <p:nvSpPr>
          <p:cNvPr id="466" name="Google Shape;466;p34"/>
          <p:cNvSpPr/>
          <p:nvPr/>
        </p:nvSpPr>
        <p:spPr>
          <a:xfrm>
            <a:off x="1065575" y="3583075"/>
            <a:ext cx="4044600" cy="1341000"/>
          </a:xfrm>
          <a:prstGeom prst="wedgeRectCallout">
            <a:avLst>
              <a:gd fmla="val -33534" name="adj1"/>
              <a:gd fmla="val -70440" name="adj2"/>
            </a:avLst>
          </a:prstGeom>
          <a:noFill/>
          <a:ln cap="flat" cmpd="sng" w="9525">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00000"/>
              </a:lnSpc>
              <a:spcBef>
                <a:spcPts val="0"/>
              </a:spcBef>
              <a:spcAft>
                <a:spcPts val="0"/>
              </a:spcAft>
              <a:buClr>
                <a:srgbClr val="000000"/>
              </a:buClr>
              <a:buSzPts val="1200"/>
              <a:buFont typeface="Arial"/>
              <a:buNone/>
            </a:pPr>
            <a:r>
              <a:rPr b="1" i="0" lang="pt-BR" sz="1200" u="none" cap="none" strike="noStrike">
                <a:solidFill>
                  <a:srgbClr val="666666"/>
                </a:solidFill>
                <a:latin typeface="Montserrat"/>
                <a:ea typeface="Montserrat"/>
                <a:cs typeface="Montserrat"/>
                <a:sym typeface="Montserrat"/>
              </a:rPr>
              <a:t>Na fase de conhecimento, o juiz recebe os fatos e os fundamentos jurídicos dos envolvidos na causa para reunir as informações necessárias para análise. Nessa fase, as provas de ambos os lados são apresentadas e, se houver necessidade, há audiências para ouvir as partes e as testemunhas.</a:t>
            </a:r>
            <a:endParaRPr b="1" i="0" sz="1200" u="none" cap="none" strike="noStrike">
              <a:solidFill>
                <a:srgbClr val="666666"/>
              </a:solidFill>
              <a:latin typeface="Montserrat"/>
              <a:ea typeface="Montserrat"/>
              <a:cs typeface="Montserrat"/>
              <a:sym typeface="Montserrat"/>
            </a:endParaRPr>
          </a:p>
        </p:txBody>
      </p:sp>
      <p:grpSp>
        <p:nvGrpSpPr>
          <p:cNvPr id="467" name="Google Shape;467;p34"/>
          <p:cNvGrpSpPr/>
          <p:nvPr/>
        </p:nvGrpSpPr>
        <p:grpSpPr>
          <a:xfrm>
            <a:off x="7347614" y="2373781"/>
            <a:ext cx="1252432" cy="1093171"/>
            <a:chOff x="7433878" y="2513090"/>
            <a:chExt cx="1198500" cy="1043700"/>
          </a:xfrm>
        </p:grpSpPr>
        <p:sp>
          <p:nvSpPr>
            <p:cNvPr id="468" name="Google Shape;468;p34"/>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69" name="Google Shape;469;p34"/>
            <p:cNvSpPr/>
            <p:nvPr/>
          </p:nvSpPr>
          <p:spPr>
            <a:xfrm>
              <a:off x="8249764" y="2928001"/>
              <a:ext cx="263700" cy="249600"/>
            </a:xfrm>
            <a:prstGeom prst="ellipse">
              <a:avLst/>
            </a:prstGeom>
            <a:solidFill>
              <a:schemeClr val="dk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70" name="Google Shape;470;p34"/>
            <p:cNvSpPr/>
            <p:nvPr/>
          </p:nvSpPr>
          <p:spPr>
            <a:xfrm>
              <a:off x="8249765" y="3206679"/>
              <a:ext cx="263700" cy="249600"/>
            </a:xfrm>
            <a:prstGeom prst="ellipse">
              <a:avLst/>
            </a:prstGeom>
            <a:solidFill>
              <a:schemeClr val="lt1"/>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35"/>
          <p:cNvSpPr txBox="1"/>
          <p:nvPr>
            <p:ph type="title"/>
          </p:nvPr>
        </p:nvSpPr>
        <p:spPr>
          <a:xfrm>
            <a:off x="254425" y="1041925"/>
            <a:ext cx="8552100" cy="10011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a:t>
            </a:r>
            <a:r>
              <a:rPr b="1" lang="pt-BR">
                <a:solidFill>
                  <a:srgbClr val="01426A"/>
                </a:solidFill>
              </a:rPr>
              <a:t>em </a:t>
            </a:r>
            <a:r>
              <a:rPr b="1" lang="pt-BR"/>
              <a:t>7</a:t>
            </a:r>
            <a:r>
              <a:rPr b="1" lang="pt-BR">
                <a:solidFill>
                  <a:srgbClr val="01426A"/>
                </a:solidFill>
              </a:rPr>
              <a:t>0 dias o </a:t>
            </a:r>
            <a:r>
              <a:rPr b="1" lang="pt-BR"/>
              <a:t>tempo médio de tramitação dos processos pendentes de execução em relação a 2025</a:t>
            </a:r>
            <a:endParaRPr b="1"/>
          </a:p>
          <a:p>
            <a:pPr indent="0" lvl="0" marL="0" rtl="0" algn="just">
              <a:lnSpc>
                <a:spcPct val="100000"/>
              </a:lnSpc>
              <a:spcBef>
                <a:spcPts val="0"/>
              </a:spcBef>
              <a:spcAft>
                <a:spcPts val="0"/>
              </a:spcAft>
              <a:buSzPts val="2000"/>
              <a:buNone/>
            </a:pPr>
            <a:r>
              <a:t/>
            </a:r>
            <a:endParaRPr b="1"/>
          </a:p>
          <a:p>
            <a:pPr indent="0" lvl="0" marL="457200" rtl="0" algn="just">
              <a:lnSpc>
                <a:spcPct val="100000"/>
              </a:lnSpc>
              <a:spcBef>
                <a:spcPts val="0"/>
              </a:spcBef>
              <a:spcAft>
                <a:spcPts val="0"/>
              </a:spcAft>
              <a:buSzPts val="2000"/>
              <a:buNone/>
            </a:pPr>
            <a:r>
              <a:t/>
            </a:r>
            <a:endParaRPr>
              <a:solidFill>
                <a:srgbClr val="01426A"/>
              </a:solidFill>
            </a:endParaRPr>
          </a:p>
          <a:p>
            <a:pPr indent="0" lvl="0" marL="0" rtl="0" algn="just">
              <a:lnSpc>
                <a:spcPct val="100000"/>
              </a:lnSpc>
              <a:spcBef>
                <a:spcPts val="0"/>
              </a:spcBef>
              <a:spcAft>
                <a:spcPts val="0"/>
              </a:spcAft>
              <a:buSzPts val="2000"/>
              <a:buNone/>
            </a:pPr>
            <a:r>
              <a:t/>
            </a:r>
            <a:endParaRPr>
              <a:solidFill>
                <a:srgbClr val="FFFF00"/>
              </a:solidFill>
            </a:endParaRPr>
          </a:p>
        </p:txBody>
      </p:sp>
      <p:sp>
        <p:nvSpPr>
          <p:cNvPr id="476" name="Google Shape;476;p35"/>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600"/>
              <a:buNone/>
            </a:pPr>
            <a:r>
              <a:rPr lang="pt-BR"/>
              <a:t>Meta 4.8 TRT4</a:t>
            </a:r>
            <a:endParaRPr/>
          </a:p>
        </p:txBody>
      </p:sp>
      <p:sp>
        <p:nvSpPr>
          <p:cNvPr id="477" name="Google Shape;477;p35"/>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478" name="Google Shape;478;p35"/>
          <p:cNvSpPr txBox="1"/>
          <p:nvPr>
            <p:ph idx="4" type="title"/>
          </p:nvPr>
        </p:nvSpPr>
        <p:spPr>
          <a:xfrm>
            <a:off x="396475" y="2223850"/>
            <a:ext cx="4794300" cy="18216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b="1" i="1" lang="pt-BR" sz="1700"/>
              <a:t>Mas preste atenção:</a:t>
            </a:r>
            <a:endParaRPr b="1" i="1" sz="1700"/>
          </a:p>
          <a:p>
            <a:pPr indent="0" lvl="0" marL="0" rtl="0" algn="just">
              <a:lnSpc>
                <a:spcPct val="100000"/>
              </a:lnSpc>
              <a:spcBef>
                <a:spcPts val="0"/>
              </a:spcBef>
              <a:spcAft>
                <a:spcPts val="0"/>
              </a:spcAft>
              <a:buSzPts val="2800"/>
              <a:buNone/>
            </a:pPr>
            <a:r>
              <a:t/>
            </a:r>
            <a:endParaRPr i="1" sz="1400"/>
          </a:p>
          <a:p>
            <a:pPr indent="0" lvl="0" marL="0" rtl="0" algn="just">
              <a:lnSpc>
                <a:spcPct val="100000"/>
              </a:lnSpc>
              <a:spcBef>
                <a:spcPts val="0"/>
              </a:spcBef>
              <a:spcAft>
                <a:spcPts val="0"/>
              </a:spcAft>
              <a:buSzPts val="2800"/>
              <a:buNone/>
            </a:pPr>
            <a:r>
              <a:rPr i="1" lang="pt-BR" sz="1500">
                <a:solidFill>
                  <a:srgbClr val="01426A"/>
                </a:solidFill>
              </a:rPr>
              <a:t>Verifica-se o tempo médio decorrido de todos os processos pendentes de execução, exceto os que se encontram suspensos na fase de execução e os processos suspensos por execução frustrada.</a:t>
            </a:r>
            <a:endParaRPr i="1" sz="1500">
              <a:solidFill>
                <a:srgbClr val="01426A"/>
              </a:solidFill>
            </a:endParaRPr>
          </a:p>
        </p:txBody>
      </p:sp>
      <p:pic>
        <p:nvPicPr>
          <p:cNvPr id="479" name="Google Shape;479;p35"/>
          <p:cNvPicPr preferRelativeResize="0"/>
          <p:nvPr/>
        </p:nvPicPr>
        <p:blipFill rotWithShape="1">
          <a:blip r:embed="rId3">
            <a:alphaModFix/>
          </a:blip>
          <a:srcRect b="0" l="0" r="0" t="0"/>
          <a:stretch/>
        </p:blipFill>
        <p:spPr>
          <a:xfrm>
            <a:off x="5554625" y="2329125"/>
            <a:ext cx="1716324" cy="1716324"/>
          </a:xfrm>
          <a:prstGeom prst="rect">
            <a:avLst/>
          </a:prstGeom>
          <a:noFill/>
          <a:ln>
            <a:noFill/>
          </a:ln>
        </p:spPr>
      </p:pic>
      <p:grpSp>
        <p:nvGrpSpPr>
          <p:cNvPr id="480" name="Google Shape;480;p35"/>
          <p:cNvGrpSpPr/>
          <p:nvPr/>
        </p:nvGrpSpPr>
        <p:grpSpPr>
          <a:xfrm>
            <a:off x="7489464" y="2329131"/>
            <a:ext cx="1252432" cy="1093171"/>
            <a:chOff x="7433878" y="2513090"/>
            <a:chExt cx="1198500" cy="1043700"/>
          </a:xfrm>
        </p:grpSpPr>
        <p:sp>
          <p:nvSpPr>
            <p:cNvPr id="481" name="Google Shape;481;p35"/>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82" name="Google Shape;482;p35"/>
            <p:cNvSpPr/>
            <p:nvPr/>
          </p:nvSpPr>
          <p:spPr>
            <a:xfrm>
              <a:off x="8249764" y="2928001"/>
              <a:ext cx="263700" cy="249600"/>
            </a:xfrm>
            <a:prstGeom prst="ellipse">
              <a:avLst/>
            </a:prstGeom>
            <a:solidFill>
              <a:schemeClr val="dk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83" name="Google Shape;483;p35"/>
            <p:cNvSpPr/>
            <p:nvPr/>
          </p:nvSpPr>
          <p:spPr>
            <a:xfrm>
              <a:off x="8249765" y="3206679"/>
              <a:ext cx="263700" cy="249600"/>
            </a:xfrm>
            <a:prstGeom prst="ellipse">
              <a:avLst/>
            </a:prstGeom>
            <a:solidFill>
              <a:schemeClr val="lt1"/>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36"/>
          <p:cNvSpPr txBox="1"/>
          <p:nvPr>
            <p:ph type="title"/>
          </p:nvPr>
        </p:nvSpPr>
        <p:spPr>
          <a:xfrm>
            <a:off x="311700" y="1246275"/>
            <a:ext cx="8520600" cy="1276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em 7 dias o</a:t>
            </a:r>
            <a:r>
              <a:rPr b="1" i="1" lang="pt-BR"/>
              <a:t> </a:t>
            </a:r>
            <a:r>
              <a:rPr b="1" lang="pt-BR"/>
              <a:t>tempo médio de tramitação dos recursos de revista pendentes em relação a 2025</a:t>
            </a:r>
            <a:endParaRPr b="1"/>
          </a:p>
          <a:p>
            <a:pPr indent="0" lvl="0" marL="0" rtl="0" algn="l">
              <a:lnSpc>
                <a:spcPct val="100000"/>
              </a:lnSpc>
              <a:spcBef>
                <a:spcPts val="0"/>
              </a:spcBef>
              <a:spcAft>
                <a:spcPts val="0"/>
              </a:spcAft>
              <a:buSzPts val="2000"/>
              <a:buNone/>
            </a:pPr>
            <a:r>
              <a:t/>
            </a:r>
            <a:endParaRPr b="1"/>
          </a:p>
          <a:p>
            <a:pPr indent="0" lvl="0" marL="0" rtl="0" algn="just">
              <a:lnSpc>
                <a:spcPct val="100000"/>
              </a:lnSpc>
              <a:spcBef>
                <a:spcPts val="0"/>
              </a:spcBef>
              <a:spcAft>
                <a:spcPts val="0"/>
              </a:spcAft>
              <a:buSzPts val="2000"/>
              <a:buNone/>
            </a:pPr>
            <a:r>
              <a:t/>
            </a:r>
            <a:endParaRPr>
              <a:solidFill>
                <a:srgbClr val="01426A"/>
              </a:solidFill>
            </a:endParaRPr>
          </a:p>
          <a:p>
            <a:pPr indent="0" lvl="0" marL="0" rtl="0" algn="l">
              <a:lnSpc>
                <a:spcPct val="100000"/>
              </a:lnSpc>
              <a:spcBef>
                <a:spcPts val="0"/>
              </a:spcBef>
              <a:spcAft>
                <a:spcPts val="0"/>
              </a:spcAft>
              <a:buSzPts val="2000"/>
              <a:buNone/>
            </a:pPr>
            <a:r>
              <a:t/>
            </a:r>
            <a:endParaRPr b="1"/>
          </a:p>
        </p:txBody>
      </p:sp>
      <p:sp>
        <p:nvSpPr>
          <p:cNvPr id="489" name="Google Shape;489;p36"/>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600"/>
              <a:buNone/>
            </a:pPr>
            <a:r>
              <a:rPr lang="pt-BR"/>
              <a:t>Meta 4.9 TRT4</a:t>
            </a:r>
            <a:endParaRPr/>
          </a:p>
        </p:txBody>
      </p:sp>
      <p:sp>
        <p:nvSpPr>
          <p:cNvPr id="490" name="Google Shape;490;p36"/>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491" name="Google Shape;491;p36"/>
          <p:cNvSpPr txBox="1"/>
          <p:nvPr>
            <p:ph idx="4" type="title"/>
          </p:nvPr>
        </p:nvSpPr>
        <p:spPr>
          <a:xfrm>
            <a:off x="396875" y="2889425"/>
            <a:ext cx="6551400" cy="8790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i="1" lang="pt-BR" sz="1600"/>
              <a:t>Verifica-se o tempo médio decorrido de todos os recursos de revista pendentes, exceto os suspensos e sobrestados.</a:t>
            </a:r>
            <a:endParaRPr i="1" sz="1600"/>
          </a:p>
        </p:txBody>
      </p:sp>
      <p:sp>
        <p:nvSpPr>
          <p:cNvPr id="492" name="Google Shape;492;p36"/>
          <p:cNvSpPr txBox="1"/>
          <p:nvPr/>
        </p:nvSpPr>
        <p:spPr>
          <a:xfrm>
            <a:off x="3864350" y="4492000"/>
            <a:ext cx="708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3" name="Google Shape;493;p36"/>
          <p:cNvGrpSpPr/>
          <p:nvPr/>
        </p:nvGrpSpPr>
        <p:grpSpPr>
          <a:xfrm>
            <a:off x="7168189" y="2766106"/>
            <a:ext cx="1252432" cy="1093171"/>
            <a:chOff x="7433878" y="2381586"/>
            <a:chExt cx="1198500" cy="1043700"/>
          </a:xfrm>
        </p:grpSpPr>
        <p:sp>
          <p:nvSpPr>
            <p:cNvPr id="494" name="Google Shape;494;p36"/>
            <p:cNvSpPr/>
            <p:nvPr/>
          </p:nvSpPr>
          <p:spPr>
            <a:xfrm>
              <a:off x="7433878" y="2381586"/>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495" name="Google Shape;495;p36"/>
            <p:cNvSpPr/>
            <p:nvPr/>
          </p:nvSpPr>
          <p:spPr>
            <a:xfrm>
              <a:off x="8249764" y="2794134"/>
              <a:ext cx="263700" cy="249600"/>
            </a:xfrm>
            <a:prstGeom prst="ellipse">
              <a:avLst/>
            </a:prstGeom>
            <a:solidFill>
              <a:schemeClr val="lt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496" name="Google Shape;496;p36"/>
            <p:cNvSpPr/>
            <p:nvPr/>
          </p:nvSpPr>
          <p:spPr>
            <a:xfrm>
              <a:off x="8249765" y="3088935"/>
              <a:ext cx="263700" cy="2496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grpSp>
        <p:nvGrpSpPr>
          <p:cNvPr id="88" name="Google Shape;88;p10"/>
          <p:cNvGrpSpPr/>
          <p:nvPr/>
        </p:nvGrpSpPr>
        <p:grpSpPr>
          <a:xfrm>
            <a:off x="10147775" y="309175"/>
            <a:ext cx="540000" cy="3240000"/>
            <a:chOff x="10147775" y="0"/>
            <a:chExt cx="540000" cy="3240000"/>
          </a:xfrm>
        </p:grpSpPr>
        <p:sp>
          <p:nvSpPr>
            <p:cNvPr id="89" name="Google Shape;89;p10"/>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0"/>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0"/>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0"/>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0"/>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0"/>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 name="Google Shape;95;p10"/>
          <p:cNvSpPr/>
          <p:nvPr/>
        </p:nvSpPr>
        <p:spPr>
          <a:xfrm>
            <a:off x="1063450" y="847725"/>
            <a:ext cx="4771800" cy="4015800"/>
          </a:xfrm>
          <a:prstGeom prst="wedgeRoundRectCallout">
            <a:avLst>
              <a:gd fmla="val 69320" name="adj1"/>
              <a:gd fmla="val -28360" name="adj2"/>
              <a:gd fmla="val 0" name="adj3"/>
            </a:avLst>
          </a:prstGeom>
          <a:solidFill>
            <a:srgbClr val="FFF2CC"/>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500"/>
              <a:buFont typeface="Arial"/>
              <a:buNone/>
            </a:pPr>
            <a:r>
              <a:t/>
            </a:r>
            <a:endParaRPr b="1" i="0" sz="1500" u="none" cap="none" strike="noStrike">
              <a:solidFill>
                <a:srgbClr val="01426A"/>
              </a:solidFill>
              <a:latin typeface="Montserrat"/>
              <a:ea typeface="Montserrat"/>
              <a:cs typeface="Montserrat"/>
              <a:sym typeface="Montserrat"/>
            </a:endParaRPr>
          </a:p>
          <a:p>
            <a:pPr indent="0" lvl="0" marL="0" marR="0" rtl="0" algn="ctr">
              <a:lnSpc>
                <a:spcPct val="115000"/>
              </a:lnSpc>
              <a:spcBef>
                <a:spcPts val="0"/>
              </a:spcBef>
              <a:spcAft>
                <a:spcPts val="0"/>
              </a:spcAft>
              <a:buClr>
                <a:srgbClr val="000000"/>
              </a:buClr>
              <a:buSzPts val="1500"/>
              <a:buFont typeface="Arial"/>
              <a:buNone/>
            </a:pPr>
            <a:r>
              <a:t/>
            </a:r>
            <a:endParaRPr b="1" i="0" sz="1500" u="none" cap="none" strike="noStrike">
              <a:solidFill>
                <a:srgbClr val="01426A"/>
              </a:solidFill>
              <a:latin typeface="Montserrat"/>
              <a:ea typeface="Montserrat"/>
              <a:cs typeface="Montserrat"/>
              <a:sym typeface="Montserrat"/>
            </a:endParaRPr>
          </a:p>
          <a:p>
            <a:pPr indent="0" lvl="0" marL="0" marR="0" rtl="0" algn="ctr">
              <a:lnSpc>
                <a:spcPct val="150000"/>
              </a:lnSpc>
              <a:spcBef>
                <a:spcPts val="0"/>
              </a:spcBef>
              <a:spcAft>
                <a:spcPts val="0"/>
              </a:spcAft>
              <a:buClr>
                <a:srgbClr val="000000"/>
              </a:buClr>
              <a:buSzPts val="1600"/>
              <a:buFont typeface="Arial"/>
              <a:buNone/>
            </a:pPr>
            <a:r>
              <a:rPr b="1" i="0" lang="pt-BR" sz="1600" u="none" cap="none" strike="noStrike">
                <a:solidFill>
                  <a:srgbClr val="01426A"/>
                </a:solidFill>
                <a:latin typeface="Arial"/>
                <a:ea typeface="Arial"/>
                <a:cs typeface="Arial"/>
                <a:sym typeface="Arial"/>
              </a:rPr>
              <a:t>As metas existem para que o </a:t>
            </a:r>
            <a:r>
              <a:rPr b="1" i="0" lang="pt-BR" sz="1600" u="sng" cap="none" strike="noStrike">
                <a:solidFill>
                  <a:srgbClr val="01426A"/>
                </a:solidFill>
                <a:latin typeface="Arial"/>
                <a:ea typeface="Arial"/>
                <a:cs typeface="Arial"/>
                <a:sym typeface="Arial"/>
              </a:rPr>
              <a:t>desempenho</a:t>
            </a:r>
            <a:r>
              <a:rPr b="1" i="0" lang="pt-BR" sz="1600" u="none" cap="none" strike="noStrike">
                <a:solidFill>
                  <a:srgbClr val="01426A"/>
                </a:solidFill>
                <a:latin typeface="Arial"/>
                <a:ea typeface="Arial"/>
                <a:cs typeface="Arial"/>
                <a:sym typeface="Arial"/>
              </a:rPr>
              <a:t> dos órgãos públicos seja monitorado de forma </a:t>
            </a:r>
            <a:r>
              <a:rPr b="1" i="0" lang="pt-BR" sz="1600" u="sng" cap="none" strike="noStrike">
                <a:solidFill>
                  <a:srgbClr val="01426A"/>
                </a:solidFill>
                <a:latin typeface="Arial"/>
                <a:ea typeface="Arial"/>
                <a:cs typeface="Arial"/>
                <a:sym typeface="Arial"/>
              </a:rPr>
              <a:t>objetiva</a:t>
            </a:r>
            <a:r>
              <a:rPr b="1" i="0" lang="pt-BR" sz="1600" u="none" cap="none" strike="noStrike">
                <a:solidFill>
                  <a:srgbClr val="01426A"/>
                </a:solidFill>
                <a:latin typeface="Arial"/>
                <a:ea typeface="Arial"/>
                <a:cs typeface="Arial"/>
                <a:sym typeface="Arial"/>
              </a:rPr>
              <a:t>. Elas são a formalização do compromisso de magistrados e servidores com o aperfeiçoamento da prestação jurisdicional, buscando sempre proporcionar à sociedade </a:t>
            </a:r>
            <a:r>
              <a:rPr b="1" i="0" lang="pt-BR" sz="1600" u="sng" cap="none" strike="noStrike">
                <a:solidFill>
                  <a:srgbClr val="01426A"/>
                </a:solidFill>
                <a:latin typeface="Arial"/>
                <a:ea typeface="Arial"/>
                <a:cs typeface="Arial"/>
                <a:sym typeface="Arial"/>
              </a:rPr>
              <a:t>serviços públicos mais ágeis, eficientes e de qualidade</a:t>
            </a:r>
            <a:r>
              <a:rPr b="1" i="0" lang="pt-BR" sz="1600" u="none" cap="none" strike="noStrike">
                <a:solidFill>
                  <a:srgbClr val="01426A"/>
                </a:solidFill>
                <a:latin typeface="Arial"/>
                <a:ea typeface="Arial"/>
                <a:cs typeface="Arial"/>
                <a:sym typeface="Arial"/>
              </a:rPr>
              <a:t>. Na área judiciária, as metas são calculadas de acordo com as etapas da tramitação dos processos. </a:t>
            </a:r>
            <a:endParaRPr b="1" i="0" sz="1600" u="none" cap="none" strike="noStrike">
              <a:solidFill>
                <a:srgbClr val="01426A"/>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01426A"/>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rgbClr val="01426A"/>
              </a:solidFill>
              <a:latin typeface="Montserrat"/>
              <a:ea typeface="Montserrat"/>
              <a:cs typeface="Montserrat"/>
              <a:sym typeface="Montserrat"/>
            </a:endParaRPr>
          </a:p>
        </p:txBody>
      </p:sp>
      <p:pic>
        <p:nvPicPr>
          <p:cNvPr id="96" name="Google Shape;96;p10"/>
          <p:cNvPicPr preferRelativeResize="0"/>
          <p:nvPr/>
        </p:nvPicPr>
        <p:blipFill rotWithShape="1">
          <a:blip r:embed="rId3">
            <a:alphaModFix amt="94000"/>
          </a:blip>
          <a:srcRect b="16534" l="0" r="0" t="0"/>
          <a:stretch/>
        </p:blipFill>
        <p:spPr>
          <a:xfrm>
            <a:off x="5835250" y="1179950"/>
            <a:ext cx="2951875" cy="38053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7"/>
          <p:cNvSpPr txBox="1"/>
          <p:nvPr>
            <p:ph type="title"/>
          </p:nvPr>
        </p:nvSpPr>
        <p:spPr>
          <a:xfrm>
            <a:off x="311700" y="1246275"/>
            <a:ext cx="8520600" cy="12762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000"/>
              <a:buNone/>
            </a:pPr>
            <a:r>
              <a:rPr b="1" lang="pt-BR"/>
              <a:t>Reduzir, até dezembro de 2026, em 2 dias o</a:t>
            </a:r>
            <a:r>
              <a:rPr b="1" i="1" lang="pt-BR"/>
              <a:t> </a:t>
            </a:r>
            <a:r>
              <a:rPr b="1" lang="pt-BR"/>
              <a:t>tempo médio de tramitação dos processos pendentes de julgamento no 2º Grau em relação a 2025</a:t>
            </a:r>
            <a:endParaRPr b="1"/>
          </a:p>
          <a:p>
            <a:pPr indent="0" lvl="0" marL="0" rtl="0" algn="l">
              <a:lnSpc>
                <a:spcPct val="100000"/>
              </a:lnSpc>
              <a:spcBef>
                <a:spcPts val="0"/>
              </a:spcBef>
              <a:spcAft>
                <a:spcPts val="0"/>
              </a:spcAft>
              <a:buSzPts val="2000"/>
              <a:buNone/>
            </a:pPr>
            <a:r>
              <a:t/>
            </a:r>
            <a:endParaRPr b="1"/>
          </a:p>
          <a:p>
            <a:pPr indent="0" lvl="0" marL="0" rtl="0" algn="just">
              <a:lnSpc>
                <a:spcPct val="100000"/>
              </a:lnSpc>
              <a:spcBef>
                <a:spcPts val="0"/>
              </a:spcBef>
              <a:spcAft>
                <a:spcPts val="0"/>
              </a:spcAft>
              <a:buSzPts val="2000"/>
              <a:buNone/>
            </a:pPr>
            <a:r>
              <a:t/>
            </a:r>
            <a:endParaRPr>
              <a:solidFill>
                <a:srgbClr val="01426A"/>
              </a:solidFill>
            </a:endParaRPr>
          </a:p>
          <a:p>
            <a:pPr indent="0" lvl="0" marL="0" rtl="0" algn="l">
              <a:lnSpc>
                <a:spcPct val="100000"/>
              </a:lnSpc>
              <a:spcBef>
                <a:spcPts val="0"/>
              </a:spcBef>
              <a:spcAft>
                <a:spcPts val="0"/>
              </a:spcAft>
              <a:buSzPts val="2000"/>
              <a:buNone/>
            </a:pPr>
            <a:r>
              <a:t/>
            </a:r>
            <a:endParaRPr b="1"/>
          </a:p>
        </p:txBody>
      </p:sp>
      <p:sp>
        <p:nvSpPr>
          <p:cNvPr id="502" name="Google Shape;502;p37"/>
          <p:cNvSpPr txBox="1"/>
          <p:nvPr>
            <p:ph idx="3" type="title"/>
          </p:nvPr>
        </p:nvSpPr>
        <p:spPr>
          <a:xfrm>
            <a:off x="0" y="47700"/>
            <a:ext cx="37143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SzPts val="1600"/>
              <a:buNone/>
            </a:pPr>
            <a:r>
              <a:rPr lang="pt-BR"/>
              <a:t>Meta 4.10 TRT4</a:t>
            </a:r>
            <a:endParaRPr/>
          </a:p>
        </p:txBody>
      </p:sp>
      <p:sp>
        <p:nvSpPr>
          <p:cNvPr id="503" name="Google Shape;503;p37"/>
          <p:cNvSpPr txBox="1"/>
          <p:nvPr>
            <p:ph idx="2" type="title"/>
          </p:nvPr>
        </p:nvSpPr>
        <p:spPr>
          <a:xfrm>
            <a:off x="1955325" y="10050"/>
            <a:ext cx="7012500" cy="3948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300"/>
              <a:buNone/>
            </a:pPr>
            <a:r>
              <a:rPr lang="pt-BR"/>
              <a:t>Objetivo Estratégico: Garantir a duração razoável do processo</a:t>
            </a:r>
            <a:endParaRPr/>
          </a:p>
        </p:txBody>
      </p:sp>
      <p:sp>
        <p:nvSpPr>
          <p:cNvPr id="504" name="Google Shape;504;p37"/>
          <p:cNvSpPr txBox="1"/>
          <p:nvPr>
            <p:ph idx="4" type="title"/>
          </p:nvPr>
        </p:nvSpPr>
        <p:spPr>
          <a:xfrm>
            <a:off x="529550" y="2889425"/>
            <a:ext cx="6418800" cy="879000"/>
          </a:xfrm>
          <a:prstGeom prst="rect">
            <a:avLst/>
          </a:prstGeom>
          <a:noFill/>
          <a:ln>
            <a:noFill/>
          </a:ln>
        </p:spPr>
        <p:txBody>
          <a:bodyPr anchorCtr="0" anchor="t" bIns="91425" lIns="72000" spcFirstLastPara="1" rIns="0" wrap="square" tIns="91425">
            <a:noAutofit/>
          </a:bodyPr>
          <a:lstStyle/>
          <a:p>
            <a:pPr indent="0" lvl="0" marL="0" rtl="0" algn="just">
              <a:lnSpc>
                <a:spcPct val="100000"/>
              </a:lnSpc>
              <a:spcBef>
                <a:spcPts val="0"/>
              </a:spcBef>
              <a:spcAft>
                <a:spcPts val="0"/>
              </a:spcAft>
              <a:buSzPts val="2800"/>
              <a:buNone/>
            </a:pPr>
            <a:r>
              <a:rPr i="1" lang="pt-BR" sz="1600"/>
              <a:t>Verifica-se o tempo médio decorrido dos os processos pendentes de julgamento no 2º Grau, exceto os suspensos.</a:t>
            </a:r>
            <a:endParaRPr i="1" sz="1600"/>
          </a:p>
        </p:txBody>
      </p:sp>
      <p:sp>
        <p:nvSpPr>
          <p:cNvPr id="505" name="Google Shape;505;p37"/>
          <p:cNvSpPr txBox="1"/>
          <p:nvPr/>
        </p:nvSpPr>
        <p:spPr>
          <a:xfrm>
            <a:off x="3855350" y="4519025"/>
            <a:ext cx="708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6" name="Google Shape;506;p37"/>
          <p:cNvGrpSpPr/>
          <p:nvPr/>
        </p:nvGrpSpPr>
        <p:grpSpPr>
          <a:xfrm>
            <a:off x="7243839" y="2782331"/>
            <a:ext cx="1252432" cy="1093171"/>
            <a:chOff x="7433878" y="2513090"/>
            <a:chExt cx="1198500" cy="1043700"/>
          </a:xfrm>
        </p:grpSpPr>
        <p:sp>
          <p:nvSpPr>
            <p:cNvPr id="507" name="Google Shape;507;p37"/>
            <p:cNvSpPr/>
            <p:nvPr/>
          </p:nvSpPr>
          <p:spPr>
            <a:xfrm>
              <a:off x="7433878" y="2513090"/>
              <a:ext cx="1198500" cy="1043700"/>
            </a:xfrm>
            <a:prstGeom prst="rect">
              <a:avLst/>
            </a:prstGeom>
            <a:solidFill>
              <a:srgbClr val="FFFFFF">
                <a:alpha val="65490"/>
              </a:srgbClr>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ctr">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Meta </a:t>
              </a:r>
              <a:r>
                <a:rPr b="1" lang="pt-BR" sz="1302">
                  <a:solidFill>
                    <a:srgbClr val="0067A0"/>
                  </a:solidFill>
                  <a:latin typeface="Montserrat"/>
                  <a:ea typeface="Montserrat"/>
                  <a:cs typeface="Montserrat"/>
                  <a:sym typeface="Montserrat"/>
                </a:rPr>
                <a:t>para:</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1º grau</a:t>
              </a:r>
              <a:endParaRPr b="1" i="0" sz="1302" u="none" cap="none" strike="noStrike">
                <a:solidFill>
                  <a:srgbClr val="0067A0"/>
                </a:solidFill>
                <a:latin typeface="Montserrat"/>
                <a:ea typeface="Montserrat"/>
                <a:cs typeface="Montserrat"/>
                <a:sym typeface="Montserrat"/>
              </a:endParaRPr>
            </a:p>
            <a:p>
              <a:pPr indent="0" lvl="0" marL="0" marR="0" rtl="0" algn="l">
                <a:lnSpc>
                  <a:spcPct val="150000"/>
                </a:lnSpc>
                <a:spcBef>
                  <a:spcPts val="0"/>
                </a:spcBef>
                <a:spcAft>
                  <a:spcPts val="0"/>
                </a:spcAft>
                <a:buClr>
                  <a:srgbClr val="000000"/>
                </a:buClr>
                <a:buSzPts val="1302"/>
                <a:buFont typeface="Arial"/>
                <a:buNone/>
              </a:pPr>
              <a:r>
                <a:rPr b="1" i="0" lang="pt-BR" sz="1302" u="none" cap="none" strike="noStrike">
                  <a:solidFill>
                    <a:srgbClr val="0067A0"/>
                  </a:solidFill>
                  <a:latin typeface="Montserrat"/>
                  <a:ea typeface="Montserrat"/>
                  <a:cs typeface="Montserrat"/>
                  <a:sym typeface="Montserrat"/>
                </a:rPr>
                <a:t>2º grau</a:t>
              </a:r>
              <a:endParaRPr b="1" i="0" sz="1302" u="none" cap="none" strike="noStrike">
                <a:solidFill>
                  <a:srgbClr val="0067A0"/>
                </a:solidFill>
                <a:latin typeface="Montserrat"/>
                <a:ea typeface="Montserrat"/>
                <a:cs typeface="Montserrat"/>
                <a:sym typeface="Montserrat"/>
              </a:endParaRPr>
            </a:p>
          </p:txBody>
        </p:sp>
        <p:sp>
          <p:nvSpPr>
            <p:cNvPr id="508" name="Google Shape;508;p37"/>
            <p:cNvSpPr/>
            <p:nvPr/>
          </p:nvSpPr>
          <p:spPr>
            <a:xfrm>
              <a:off x="8249764" y="2928001"/>
              <a:ext cx="263700" cy="249600"/>
            </a:xfrm>
            <a:prstGeom prst="ellipse">
              <a:avLst/>
            </a:prstGeom>
            <a:solidFill>
              <a:schemeClr val="lt1"/>
            </a:solidFill>
            <a:ln cap="flat" cmpd="sng" w="8850">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latin typeface="Arial"/>
                <a:ea typeface="Arial"/>
                <a:cs typeface="Arial"/>
                <a:sym typeface="Arial"/>
              </a:endParaRPr>
            </a:p>
          </p:txBody>
        </p:sp>
        <p:sp>
          <p:nvSpPr>
            <p:cNvPr id="509" name="Google Shape;509;p37"/>
            <p:cNvSpPr/>
            <p:nvPr/>
          </p:nvSpPr>
          <p:spPr>
            <a:xfrm>
              <a:off x="8249765" y="3206679"/>
              <a:ext cx="263700" cy="249600"/>
            </a:xfrm>
            <a:prstGeom prst="ellipse">
              <a:avLst/>
            </a:prstGeom>
            <a:solidFill>
              <a:srgbClr val="0067A0"/>
            </a:solidFill>
            <a:ln cap="flat" cmpd="sng" w="9525">
              <a:solidFill>
                <a:srgbClr val="0067A0"/>
              </a:solidFill>
              <a:prstDash val="solid"/>
              <a:round/>
              <a:headEnd len="sm" w="sm" type="none"/>
              <a:tailEnd len="sm" w="sm" type="none"/>
            </a:ln>
          </p:spPr>
          <p:txBody>
            <a:bodyPr anchorCtr="0" anchor="ctr" bIns="85050" lIns="85050" spcFirstLastPara="1" rIns="85050" wrap="square" tIns="85050">
              <a:noAutofit/>
            </a:bodyPr>
            <a:lstStyle/>
            <a:p>
              <a:pPr indent="0" lvl="0" marL="0" marR="0" rtl="0" algn="l">
                <a:lnSpc>
                  <a:spcPct val="100000"/>
                </a:lnSpc>
                <a:spcBef>
                  <a:spcPts val="0"/>
                </a:spcBef>
                <a:spcAft>
                  <a:spcPts val="0"/>
                </a:spcAft>
                <a:buClr>
                  <a:srgbClr val="000000"/>
                </a:buClr>
                <a:buSzPts val="1302"/>
                <a:buFont typeface="Arial"/>
                <a:buNone/>
              </a:pPr>
              <a:r>
                <a:t/>
              </a:r>
              <a:endParaRPr b="0" i="0" sz="1302" u="none" cap="none" strike="noStrike">
                <a:solidFill>
                  <a:srgbClr val="000000"/>
                </a:solidFill>
                <a:highlight>
                  <a:srgbClr val="FFFFFF"/>
                </a:highlight>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grpSp>
        <p:nvGrpSpPr>
          <p:cNvPr id="101" name="Google Shape;101;p11"/>
          <p:cNvGrpSpPr/>
          <p:nvPr/>
        </p:nvGrpSpPr>
        <p:grpSpPr>
          <a:xfrm>
            <a:off x="10147775" y="309175"/>
            <a:ext cx="540000" cy="3240000"/>
            <a:chOff x="10147775" y="0"/>
            <a:chExt cx="540000" cy="3240000"/>
          </a:xfrm>
        </p:grpSpPr>
        <p:sp>
          <p:nvSpPr>
            <p:cNvPr id="102" name="Google Shape;102;p11"/>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1"/>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1"/>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1"/>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1"/>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 name="Google Shape;108;p11"/>
          <p:cNvSpPr/>
          <p:nvPr/>
        </p:nvSpPr>
        <p:spPr>
          <a:xfrm>
            <a:off x="1051650" y="1220275"/>
            <a:ext cx="5172000" cy="3675600"/>
          </a:xfrm>
          <a:prstGeom prst="wedgeRoundRectCallout">
            <a:avLst>
              <a:gd fmla="val 58735" name="adj1"/>
              <a:gd fmla="val -16776" name="adj2"/>
              <a:gd fmla="val 0" name="adj3"/>
            </a:avLst>
          </a:prstGeom>
          <a:solidFill>
            <a:srgbClr val="D9EAD3"/>
          </a:solid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600"/>
              <a:buFont typeface="Arial"/>
              <a:buNone/>
            </a:pPr>
            <a:r>
              <a:rPr b="1" i="0" lang="pt-BR" sz="1600" u="none" cap="none" strike="noStrike">
                <a:solidFill>
                  <a:srgbClr val="01426A"/>
                </a:solidFill>
                <a:latin typeface="Arial"/>
                <a:ea typeface="Arial"/>
                <a:cs typeface="Arial"/>
                <a:sym typeface="Arial"/>
              </a:rPr>
              <a:t>Mas as Metas não existem por si só! Elas fazem parte do </a:t>
            </a:r>
            <a:r>
              <a:rPr b="1" i="0" lang="pt-BR" sz="1600" u="sng" cap="none" strike="noStrike">
                <a:solidFill>
                  <a:srgbClr val="01426A"/>
                </a:solidFill>
                <a:latin typeface="Arial"/>
                <a:ea typeface="Arial"/>
                <a:cs typeface="Arial"/>
                <a:sym typeface="Arial"/>
              </a:rPr>
              <a:t>Plano Estratégico</a:t>
            </a:r>
            <a:r>
              <a:rPr b="1" i="0" lang="pt-BR" sz="1600" u="none" cap="none" strike="noStrike">
                <a:solidFill>
                  <a:srgbClr val="01426A"/>
                </a:solidFill>
                <a:latin typeface="Arial"/>
                <a:ea typeface="Arial"/>
                <a:cs typeface="Arial"/>
                <a:sym typeface="Arial"/>
              </a:rPr>
              <a:t> do nosso Tribunal, que tem como objetivo organizar todas as ações necessárias para realizar a </a:t>
            </a:r>
            <a:r>
              <a:rPr b="1" i="0" lang="pt-BR" sz="1600" u="sng" cap="none" strike="noStrike">
                <a:solidFill>
                  <a:srgbClr val="01426A"/>
                </a:solidFill>
                <a:latin typeface="Arial"/>
                <a:ea typeface="Arial"/>
                <a:cs typeface="Arial"/>
                <a:sym typeface="Arial"/>
              </a:rPr>
              <a:t>Missão</a:t>
            </a:r>
            <a:r>
              <a:rPr b="1" i="0" lang="pt-BR" sz="1600" u="none" cap="none" strike="noStrike">
                <a:solidFill>
                  <a:srgbClr val="01426A"/>
                </a:solidFill>
                <a:latin typeface="Arial"/>
                <a:ea typeface="Arial"/>
                <a:cs typeface="Arial"/>
                <a:sym typeface="Arial"/>
              </a:rPr>
              <a:t>, que é a razão de existir do TRT4, e para alcançar a </a:t>
            </a:r>
            <a:r>
              <a:rPr b="1" i="0" lang="pt-BR" sz="1600" u="sng" cap="none" strike="noStrike">
                <a:solidFill>
                  <a:srgbClr val="01426A"/>
                </a:solidFill>
                <a:latin typeface="Arial"/>
                <a:ea typeface="Arial"/>
                <a:cs typeface="Arial"/>
                <a:sym typeface="Arial"/>
              </a:rPr>
              <a:t>Visão</a:t>
            </a:r>
            <a:r>
              <a:rPr b="1" i="0" lang="pt-BR" sz="1600" u="none" cap="none" strike="noStrike">
                <a:solidFill>
                  <a:srgbClr val="01426A"/>
                </a:solidFill>
                <a:latin typeface="Arial"/>
                <a:ea typeface="Arial"/>
                <a:cs typeface="Arial"/>
                <a:sym typeface="Arial"/>
              </a:rPr>
              <a:t>, ou seja, a situação desejada em termos de avanços para o futuro.</a:t>
            </a:r>
            <a:r>
              <a:rPr b="1" i="0" lang="pt-BR" sz="1600" u="none" cap="none" strike="noStrike">
                <a:solidFill>
                  <a:srgbClr val="01426A"/>
                </a:solidFill>
                <a:latin typeface="Montserrat"/>
                <a:ea typeface="Montserrat"/>
                <a:cs typeface="Montserrat"/>
                <a:sym typeface="Montserrat"/>
              </a:rPr>
              <a:t>  </a:t>
            </a:r>
            <a:endParaRPr b="1" i="0" sz="1600" u="none" cap="none" strike="noStrike">
              <a:solidFill>
                <a:srgbClr val="01426A"/>
              </a:solidFill>
              <a:latin typeface="Montserrat"/>
              <a:ea typeface="Montserrat"/>
              <a:cs typeface="Montserrat"/>
              <a:sym typeface="Montserrat"/>
            </a:endParaRPr>
          </a:p>
        </p:txBody>
      </p:sp>
      <p:pic>
        <p:nvPicPr>
          <p:cNvPr id="109" name="Google Shape;109;p11"/>
          <p:cNvPicPr preferRelativeResize="0"/>
          <p:nvPr/>
        </p:nvPicPr>
        <p:blipFill rotWithShape="1">
          <a:blip r:embed="rId3">
            <a:alphaModFix/>
          </a:blip>
          <a:srcRect b="0" l="0" r="0" t="0"/>
          <a:stretch/>
        </p:blipFill>
        <p:spPr>
          <a:xfrm>
            <a:off x="6686276" y="1130675"/>
            <a:ext cx="2333975" cy="3854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12"/>
          <p:cNvPicPr preferRelativeResize="0"/>
          <p:nvPr/>
        </p:nvPicPr>
        <p:blipFill rotWithShape="1">
          <a:blip r:embed="rId3">
            <a:alphaModFix/>
          </a:blip>
          <a:srcRect b="0" l="0" r="0" t="0"/>
          <a:stretch/>
        </p:blipFill>
        <p:spPr>
          <a:xfrm>
            <a:off x="6622075" y="927425"/>
            <a:ext cx="1724025" cy="4143375"/>
          </a:xfrm>
          <a:prstGeom prst="rect">
            <a:avLst/>
          </a:prstGeom>
          <a:noFill/>
          <a:ln>
            <a:noFill/>
          </a:ln>
        </p:spPr>
      </p:pic>
      <p:grpSp>
        <p:nvGrpSpPr>
          <p:cNvPr id="115" name="Google Shape;115;p12"/>
          <p:cNvGrpSpPr/>
          <p:nvPr/>
        </p:nvGrpSpPr>
        <p:grpSpPr>
          <a:xfrm>
            <a:off x="10147775" y="309175"/>
            <a:ext cx="540000" cy="3240000"/>
            <a:chOff x="10147775" y="0"/>
            <a:chExt cx="540000" cy="3240000"/>
          </a:xfrm>
        </p:grpSpPr>
        <p:sp>
          <p:nvSpPr>
            <p:cNvPr id="116" name="Google Shape;116;p12"/>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2"/>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2"/>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2"/>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2"/>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2"/>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2" name="Google Shape;122;p12"/>
          <p:cNvSpPr/>
          <p:nvPr/>
        </p:nvSpPr>
        <p:spPr>
          <a:xfrm>
            <a:off x="1038375" y="880500"/>
            <a:ext cx="4915200" cy="3954900"/>
          </a:xfrm>
          <a:prstGeom prst="wedgeRoundRectCallout">
            <a:avLst>
              <a:gd fmla="val 62309" name="adj1"/>
              <a:gd fmla="val -19630" name="adj2"/>
              <a:gd fmla="val 0" name="adj3"/>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600"/>
              <a:buFont typeface="Arial"/>
              <a:buNone/>
            </a:pPr>
            <a:r>
              <a:rPr b="1" i="0" lang="pt-BR" sz="1600" u="none" cap="none" strike="noStrike">
                <a:solidFill>
                  <a:srgbClr val="01426A"/>
                </a:solidFill>
                <a:latin typeface="Arial"/>
                <a:ea typeface="Arial"/>
                <a:cs typeface="Arial"/>
                <a:sym typeface="Arial"/>
              </a:rPr>
              <a:t>Você sabe quem é responsável pelo estabelecimento das metas?</a:t>
            </a:r>
            <a:endParaRPr b="1" i="0" sz="1600" u="none" cap="none" strike="noStrike">
              <a:solidFill>
                <a:srgbClr val="01426A"/>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000"/>
              <a:buFont typeface="Arial"/>
              <a:buNone/>
            </a:pPr>
            <a:r>
              <a:t/>
            </a:r>
            <a:endParaRPr b="1" i="0" sz="800" u="none" cap="none" strike="noStrike">
              <a:solidFill>
                <a:srgbClr val="01426A"/>
              </a:solidFill>
              <a:latin typeface="Arial"/>
              <a:ea typeface="Arial"/>
              <a:cs typeface="Arial"/>
              <a:sym typeface="Arial"/>
            </a:endParaRPr>
          </a:p>
          <a:p>
            <a:pPr indent="0" lvl="0" marL="0" marR="0" rtl="0" algn="just">
              <a:lnSpc>
                <a:spcPct val="150000"/>
              </a:lnSpc>
              <a:spcBef>
                <a:spcPts val="0"/>
              </a:spcBef>
              <a:spcAft>
                <a:spcPts val="0"/>
              </a:spcAft>
              <a:buClr>
                <a:srgbClr val="000000"/>
              </a:buClr>
              <a:buSzPts val="1600"/>
              <a:buFont typeface="Arial"/>
              <a:buNone/>
            </a:pPr>
            <a:r>
              <a:rPr b="1" i="0" lang="pt-BR" sz="1600" u="none" cap="none" strike="noStrike">
                <a:solidFill>
                  <a:srgbClr val="01426A"/>
                </a:solidFill>
                <a:latin typeface="Arial"/>
                <a:ea typeface="Arial"/>
                <a:cs typeface="Arial"/>
                <a:sym typeface="Arial"/>
              </a:rPr>
              <a:t>Todos os órgãos do Poder Judiciário  seguem etapas específicas definidas pelo CNJ para a elaboração das metas. Diferentemente do que muitos pensam, elas não são impostas, mas sim fixadas de acordo com cálculos que refletem as demandas da sociedade a serem atendidas pela atuação de cada Tribunal.</a:t>
            </a:r>
            <a:endParaRPr b="0" i="0" sz="1600" u="none" cap="none" strike="noStrike">
              <a:solidFill>
                <a:srgbClr val="01426A"/>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grpSp>
        <p:nvGrpSpPr>
          <p:cNvPr id="127" name="Google Shape;127;p13"/>
          <p:cNvGrpSpPr/>
          <p:nvPr/>
        </p:nvGrpSpPr>
        <p:grpSpPr>
          <a:xfrm>
            <a:off x="10147775" y="309175"/>
            <a:ext cx="540000" cy="3240000"/>
            <a:chOff x="10147775" y="0"/>
            <a:chExt cx="540000" cy="3240000"/>
          </a:xfrm>
        </p:grpSpPr>
        <p:sp>
          <p:nvSpPr>
            <p:cNvPr id="128" name="Google Shape;128;p13"/>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3"/>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3"/>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3"/>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3"/>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3"/>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p13"/>
          <p:cNvSpPr txBox="1"/>
          <p:nvPr>
            <p:ph idx="4294967295" type="title"/>
          </p:nvPr>
        </p:nvSpPr>
        <p:spPr>
          <a:xfrm>
            <a:off x="1083000" y="848175"/>
            <a:ext cx="4908000" cy="557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pt-BR">
                <a:solidFill>
                  <a:srgbClr val="0067A0"/>
                </a:solidFill>
              </a:rPr>
              <a:t>Metas Nacionais - CNJ</a:t>
            </a:r>
            <a:endParaRPr>
              <a:solidFill>
                <a:srgbClr val="0067A0"/>
              </a:solidFill>
            </a:endParaRPr>
          </a:p>
        </p:txBody>
      </p:sp>
      <p:sp>
        <p:nvSpPr>
          <p:cNvPr id="135" name="Google Shape;135;p13"/>
          <p:cNvSpPr txBox="1"/>
          <p:nvPr>
            <p:ph idx="4294967295" type="title"/>
          </p:nvPr>
        </p:nvSpPr>
        <p:spPr>
          <a:xfrm>
            <a:off x="1083000" y="1490325"/>
            <a:ext cx="7999500" cy="3544800"/>
          </a:xfrm>
          <a:prstGeom prst="rect">
            <a:avLst/>
          </a:prstGeom>
          <a:noFill/>
          <a:ln>
            <a:noFill/>
          </a:ln>
        </p:spPr>
        <p:txBody>
          <a:bodyPr anchorCtr="0" anchor="t" bIns="91425" lIns="91425" spcFirstLastPara="1" rIns="91425" wrap="square" tIns="91425">
            <a:noAutofit/>
          </a:bodyPr>
          <a:lstStyle/>
          <a:p>
            <a:pPr indent="0" lvl="0" marL="0" rtl="0" algn="just">
              <a:lnSpc>
                <a:spcPct val="150000"/>
              </a:lnSpc>
              <a:spcBef>
                <a:spcPts val="0"/>
              </a:spcBef>
              <a:spcAft>
                <a:spcPts val="0"/>
              </a:spcAft>
              <a:buSzPts val="2800"/>
              <a:buNone/>
            </a:pPr>
            <a:r>
              <a:rPr b="1" lang="pt-BR" sz="1600">
                <a:solidFill>
                  <a:srgbClr val="0B5394"/>
                </a:solidFill>
              </a:rPr>
              <a:t>Mas como é definida uma meta?</a:t>
            </a:r>
            <a:endParaRPr b="1" sz="1600">
              <a:solidFill>
                <a:srgbClr val="0B5394"/>
              </a:solidFill>
            </a:endParaRPr>
          </a:p>
          <a:p>
            <a:pPr indent="0" lvl="0" marL="0" marR="1602390" rtl="0" algn="just">
              <a:lnSpc>
                <a:spcPct val="150000"/>
              </a:lnSpc>
              <a:spcBef>
                <a:spcPts val="0"/>
              </a:spcBef>
              <a:spcAft>
                <a:spcPts val="0"/>
              </a:spcAft>
              <a:buSzPts val="2800"/>
              <a:buNone/>
            </a:pPr>
            <a:r>
              <a:rPr b="1" lang="pt-BR" sz="1600" u="sng">
                <a:solidFill>
                  <a:srgbClr val="007B5F"/>
                </a:solidFill>
              </a:rPr>
              <a:t>Todos os órgãos do Poder Judiciário colaboram</a:t>
            </a:r>
            <a:r>
              <a:rPr b="1" lang="pt-BR" sz="1600">
                <a:solidFill>
                  <a:srgbClr val="007B5F"/>
                </a:solidFill>
              </a:rPr>
              <a:t> ao longo de cada ano, realizando análises e cálculos para identificar o que será adequado ou necessário estabelecer como meta para o ano seguinte. Por ser um processo </a:t>
            </a:r>
            <a:r>
              <a:rPr b="1" lang="pt-BR" sz="1600" u="sng">
                <a:solidFill>
                  <a:srgbClr val="007B5F"/>
                </a:solidFill>
              </a:rPr>
              <a:t>participativo</a:t>
            </a:r>
            <a:r>
              <a:rPr b="1" lang="pt-BR" sz="1600">
                <a:solidFill>
                  <a:srgbClr val="007B5F"/>
                </a:solidFill>
              </a:rPr>
              <a:t>, formado por várias </a:t>
            </a:r>
            <a:r>
              <a:rPr b="1" lang="pt-BR" sz="1600" u="sng">
                <a:solidFill>
                  <a:srgbClr val="007B5F"/>
                </a:solidFill>
              </a:rPr>
              <a:t>etapas</a:t>
            </a:r>
            <a:r>
              <a:rPr b="1" lang="pt-BR" sz="1600">
                <a:solidFill>
                  <a:srgbClr val="007B5F"/>
                </a:solidFill>
              </a:rPr>
              <a:t>, de forma alguma pode ser visto como arbitrário ou impositivo. </a:t>
            </a:r>
            <a:endParaRPr b="1" sz="1600">
              <a:solidFill>
                <a:srgbClr val="007B5F"/>
              </a:solidFill>
            </a:endParaRPr>
          </a:p>
          <a:p>
            <a:pPr indent="0" lvl="0" marL="2069999" marR="165159" rtl="0" algn="just">
              <a:lnSpc>
                <a:spcPct val="115000"/>
              </a:lnSpc>
              <a:spcBef>
                <a:spcPts val="0"/>
              </a:spcBef>
              <a:spcAft>
                <a:spcPts val="0"/>
              </a:spcAft>
              <a:buSzPts val="2800"/>
              <a:buNone/>
            </a:pPr>
            <a:br>
              <a:rPr b="1" lang="pt-BR" sz="1600">
                <a:solidFill>
                  <a:srgbClr val="007B5F"/>
                </a:solidFill>
                <a:latin typeface="Montserrat"/>
                <a:ea typeface="Montserrat"/>
                <a:cs typeface="Montserrat"/>
                <a:sym typeface="Montserrat"/>
              </a:rPr>
            </a:br>
            <a:endParaRPr sz="1200">
              <a:solidFill>
                <a:srgbClr val="007B5F"/>
              </a:solidFill>
            </a:endParaRPr>
          </a:p>
        </p:txBody>
      </p:sp>
      <p:pic>
        <p:nvPicPr>
          <p:cNvPr id="136" name="Google Shape;136;p13"/>
          <p:cNvPicPr preferRelativeResize="0"/>
          <p:nvPr/>
        </p:nvPicPr>
        <p:blipFill rotWithShape="1">
          <a:blip r:embed="rId3">
            <a:alphaModFix/>
          </a:blip>
          <a:srcRect b="0" l="0" r="0" t="0"/>
          <a:stretch/>
        </p:blipFill>
        <p:spPr>
          <a:xfrm>
            <a:off x="3066825" y="3622075"/>
            <a:ext cx="1505200" cy="1413050"/>
          </a:xfrm>
          <a:prstGeom prst="rect">
            <a:avLst/>
          </a:prstGeom>
          <a:noFill/>
          <a:ln>
            <a:noFill/>
          </a:ln>
        </p:spPr>
      </p:pic>
      <p:pic>
        <p:nvPicPr>
          <p:cNvPr id="137" name="Google Shape;137;p13"/>
          <p:cNvPicPr preferRelativeResize="0"/>
          <p:nvPr/>
        </p:nvPicPr>
        <p:blipFill rotWithShape="1">
          <a:blip r:embed="rId4">
            <a:alphaModFix/>
          </a:blip>
          <a:srcRect b="0" l="0" r="0" t="0"/>
          <a:stretch/>
        </p:blipFill>
        <p:spPr>
          <a:xfrm>
            <a:off x="7560325" y="1658050"/>
            <a:ext cx="1583674" cy="16635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grpSp>
        <p:nvGrpSpPr>
          <p:cNvPr id="142" name="Google Shape;142;p14"/>
          <p:cNvGrpSpPr/>
          <p:nvPr/>
        </p:nvGrpSpPr>
        <p:grpSpPr>
          <a:xfrm>
            <a:off x="10147775" y="309175"/>
            <a:ext cx="540000" cy="3240000"/>
            <a:chOff x="10147775" y="0"/>
            <a:chExt cx="540000" cy="3240000"/>
          </a:xfrm>
        </p:grpSpPr>
        <p:sp>
          <p:nvSpPr>
            <p:cNvPr id="143" name="Google Shape;143;p14"/>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4"/>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4"/>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4"/>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4"/>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4"/>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9" name="Google Shape;149;p14"/>
          <p:cNvSpPr txBox="1"/>
          <p:nvPr/>
        </p:nvSpPr>
        <p:spPr>
          <a:xfrm>
            <a:off x="882500" y="71825"/>
            <a:ext cx="8261400" cy="5031900"/>
          </a:xfrm>
          <a:prstGeom prst="rect">
            <a:avLst/>
          </a:prstGeom>
          <a:noFill/>
          <a:ln>
            <a:noFill/>
          </a:ln>
        </p:spPr>
        <p:txBody>
          <a:bodyPr anchorCtr="0" anchor="t" bIns="91425" lIns="91425" spcFirstLastPara="1" rIns="91425" wrap="square" tIns="91425">
            <a:noAutofit/>
          </a:bodyPr>
          <a:lstStyle/>
          <a:p>
            <a:pPr indent="0" lvl="0" marL="0" marR="1048477" rtl="0" algn="l">
              <a:lnSpc>
                <a:spcPct val="114000"/>
              </a:lnSpc>
              <a:spcBef>
                <a:spcPts val="1000"/>
              </a:spcBef>
              <a:spcAft>
                <a:spcPts val="0"/>
              </a:spcAft>
              <a:buClr>
                <a:srgbClr val="000000"/>
              </a:buClr>
              <a:buSzPts val="2300"/>
              <a:buFont typeface="Arial"/>
              <a:buNone/>
            </a:pPr>
            <a:r>
              <a:t/>
            </a:r>
            <a:endParaRPr b="1" i="0" sz="2300" u="none" cap="none" strike="noStrike">
              <a:solidFill>
                <a:srgbClr val="0067A0"/>
              </a:solidFill>
              <a:latin typeface="Montserrat"/>
              <a:ea typeface="Montserrat"/>
              <a:cs typeface="Montserrat"/>
              <a:sym typeface="Montserrat"/>
            </a:endParaRPr>
          </a:p>
          <a:p>
            <a:pPr indent="0" lvl="0" marL="0" marR="1048477" rtl="0" algn="l">
              <a:lnSpc>
                <a:spcPct val="115000"/>
              </a:lnSpc>
              <a:spcBef>
                <a:spcPts val="1000"/>
              </a:spcBef>
              <a:spcAft>
                <a:spcPts val="0"/>
              </a:spcAft>
              <a:buClr>
                <a:srgbClr val="000000"/>
              </a:buClr>
              <a:buSzPts val="1000"/>
              <a:buFont typeface="Arial"/>
              <a:buNone/>
            </a:pPr>
            <a:r>
              <a:t/>
            </a:r>
            <a:endParaRPr b="1" i="0" sz="1000" u="none" cap="none" strike="noStrike">
              <a:solidFill>
                <a:srgbClr val="0067A0"/>
              </a:solidFill>
              <a:latin typeface="Montserrat"/>
              <a:ea typeface="Montserrat"/>
              <a:cs typeface="Montserrat"/>
              <a:sym typeface="Montserrat"/>
            </a:endParaRPr>
          </a:p>
          <a:p>
            <a:pPr indent="0" lvl="0" marL="0" marR="1048477" rtl="0" algn="l">
              <a:lnSpc>
                <a:spcPct val="115000"/>
              </a:lnSpc>
              <a:spcBef>
                <a:spcPts val="1000"/>
              </a:spcBef>
              <a:spcAft>
                <a:spcPts val="0"/>
              </a:spcAft>
              <a:buClr>
                <a:srgbClr val="000000"/>
              </a:buClr>
              <a:buSzPts val="2300"/>
              <a:buFont typeface="Arial"/>
              <a:buNone/>
            </a:pPr>
            <a:r>
              <a:rPr b="1" i="0" lang="pt-BR" sz="2300" u="none" cap="none" strike="noStrike">
                <a:solidFill>
                  <a:srgbClr val="0067A0"/>
                </a:solidFill>
                <a:latin typeface="Arial"/>
                <a:ea typeface="Arial"/>
                <a:cs typeface="Arial"/>
                <a:sym typeface="Arial"/>
              </a:rPr>
              <a:t>Como saber se as metas são adequadas?</a:t>
            </a:r>
            <a:endParaRPr b="1" i="0" sz="2300" u="none" cap="none" strike="noStrike">
              <a:solidFill>
                <a:srgbClr val="0067A0"/>
              </a:solidFill>
              <a:latin typeface="Arial"/>
              <a:ea typeface="Arial"/>
              <a:cs typeface="Arial"/>
              <a:sym typeface="Arial"/>
            </a:endParaRPr>
          </a:p>
          <a:p>
            <a:pPr indent="0" lvl="0" marL="899999" marR="4738478" rtl="0" algn="l">
              <a:lnSpc>
                <a:spcPct val="115000"/>
              </a:lnSpc>
              <a:spcBef>
                <a:spcPts val="0"/>
              </a:spcBef>
              <a:spcAft>
                <a:spcPts val="0"/>
              </a:spcAft>
              <a:buClr>
                <a:srgbClr val="000000"/>
              </a:buClr>
              <a:buSzPts val="2000"/>
              <a:buFont typeface="Arial"/>
              <a:buNone/>
            </a:pPr>
            <a:r>
              <a:t/>
            </a:r>
            <a:endParaRPr b="1" i="0" sz="2000" u="none" cap="none" strike="noStrike">
              <a:solidFill>
                <a:srgbClr val="FF0000"/>
              </a:solidFill>
              <a:latin typeface="Montserrat"/>
              <a:ea typeface="Montserrat"/>
              <a:cs typeface="Montserrat"/>
              <a:sym typeface="Montserrat"/>
            </a:endParaRPr>
          </a:p>
          <a:p>
            <a:pPr indent="0" lvl="0" marL="179999" marR="4744433" rtl="0" algn="l">
              <a:lnSpc>
                <a:spcPct val="115000"/>
              </a:lnSpc>
              <a:spcBef>
                <a:spcPts val="1000"/>
              </a:spcBef>
              <a:spcAft>
                <a:spcPts val="0"/>
              </a:spcAft>
              <a:buClr>
                <a:srgbClr val="000000"/>
              </a:buClr>
              <a:buSzPts val="1800"/>
              <a:buFont typeface="Arial"/>
              <a:buNone/>
            </a:pPr>
            <a:r>
              <a:rPr b="1" i="0" lang="pt-BR" sz="1600" u="none" cap="none" strike="noStrike">
                <a:solidFill>
                  <a:srgbClr val="007B5F"/>
                </a:solidFill>
              </a:rPr>
              <a:t>Elas devem apresentar estas 5 características ao mesmo tempo:</a:t>
            </a:r>
            <a:endParaRPr b="1" i="0" sz="1600" u="none" cap="none" strike="noStrike">
              <a:solidFill>
                <a:srgbClr val="007B5F"/>
              </a:solidFill>
            </a:endParaRPr>
          </a:p>
          <a:p>
            <a:pPr indent="0" lvl="0" marL="179999" marR="0" rtl="0" algn="just">
              <a:lnSpc>
                <a:spcPct val="112000"/>
              </a:lnSpc>
              <a:spcBef>
                <a:spcPts val="1000"/>
              </a:spcBef>
              <a:spcAft>
                <a:spcPts val="500"/>
              </a:spcAft>
              <a:buClr>
                <a:srgbClr val="000000"/>
              </a:buClr>
              <a:buSzPts val="1800"/>
              <a:buFont typeface="Arial"/>
              <a:buNone/>
            </a:pPr>
            <a:r>
              <a:t/>
            </a:r>
            <a:endParaRPr b="1" i="0" sz="1800" u="none" cap="none" strike="noStrike">
              <a:solidFill>
                <a:srgbClr val="FF0000"/>
              </a:solidFill>
              <a:latin typeface="Montserrat"/>
              <a:ea typeface="Montserrat"/>
              <a:cs typeface="Montserrat"/>
              <a:sym typeface="Montserrat"/>
            </a:endParaRPr>
          </a:p>
        </p:txBody>
      </p:sp>
      <p:pic>
        <p:nvPicPr>
          <p:cNvPr id="150" name="Google Shape;150;p14"/>
          <p:cNvPicPr preferRelativeResize="0"/>
          <p:nvPr/>
        </p:nvPicPr>
        <p:blipFill rotWithShape="1">
          <a:blip r:embed="rId3">
            <a:alphaModFix/>
          </a:blip>
          <a:srcRect b="0" l="0" r="0" t="0"/>
          <a:stretch/>
        </p:blipFill>
        <p:spPr>
          <a:xfrm>
            <a:off x="4693325" y="1439375"/>
            <a:ext cx="4287750" cy="3664300"/>
          </a:xfrm>
          <a:prstGeom prst="rect">
            <a:avLst/>
          </a:prstGeom>
          <a:noFill/>
          <a:ln>
            <a:noFill/>
          </a:ln>
        </p:spPr>
      </p:pic>
      <p:sp>
        <p:nvSpPr>
          <p:cNvPr id="151" name="Google Shape;151;p14"/>
          <p:cNvSpPr/>
          <p:nvPr/>
        </p:nvSpPr>
        <p:spPr>
          <a:xfrm>
            <a:off x="7829900" y="4146075"/>
            <a:ext cx="1314000" cy="957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2" name="Google Shape;152;p14"/>
          <p:cNvPicPr preferRelativeResize="0"/>
          <p:nvPr/>
        </p:nvPicPr>
        <p:blipFill rotWithShape="1">
          <a:blip r:embed="rId4">
            <a:alphaModFix/>
          </a:blip>
          <a:srcRect b="0" l="0" r="0" t="0"/>
          <a:stretch/>
        </p:blipFill>
        <p:spPr>
          <a:xfrm>
            <a:off x="3860025" y="2715875"/>
            <a:ext cx="833299" cy="8332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pSp>
        <p:nvGrpSpPr>
          <p:cNvPr id="157" name="Google Shape;157;p15"/>
          <p:cNvGrpSpPr/>
          <p:nvPr/>
        </p:nvGrpSpPr>
        <p:grpSpPr>
          <a:xfrm>
            <a:off x="10147775" y="309175"/>
            <a:ext cx="540000" cy="3240000"/>
            <a:chOff x="10147775" y="0"/>
            <a:chExt cx="540000" cy="3240000"/>
          </a:xfrm>
        </p:grpSpPr>
        <p:sp>
          <p:nvSpPr>
            <p:cNvPr id="158" name="Google Shape;158;p15"/>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5"/>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5"/>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5"/>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5"/>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5"/>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4" name="Google Shape;164;p15"/>
          <p:cNvSpPr txBox="1"/>
          <p:nvPr/>
        </p:nvSpPr>
        <p:spPr>
          <a:xfrm>
            <a:off x="882500" y="55800"/>
            <a:ext cx="8261400" cy="5031900"/>
          </a:xfrm>
          <a:prstGeom prst="rect">
            <a:avLst/>
          </a:prstGeom>
          <a:noFill/>
          <a:ln>
            <a:noFill/>
          </a:ln>
        </p:spPr>
        <p:txBody>
          <a:bodyPr anchorCtr="0" anchor="t" bIns="91425" lIns="91425" spcFirstLastPara="1" rIns="91425" wrap="square" tIns="91425">
            <a:noAutofit/>
          </a:bodyPr>
          <a:lstStyle/>
          <a:p>
            <a:pPr indent="0" lvl="0" marL="0" marR="1048477" rtl="0" algn="l">
              <a:lnSpc>
                <a:spcPct val="114000"/>
              </a:lnSpc>
              <a:spcBef>
                <a:spcPts val="1000"/>
              </a:spcBef>
              <a:spcAft>
                <a:spcPts val="0"/>
              </a:spcAft>
              <a:buClr>
                <a:srgbClr val="000000"/>
              </a:buClr>
              <a:buSzPts val="2300"/>
              <a:buFont typeface="Arial"/>
              <a:buNone/>
            </a:pPr>
            <a:r>
              <a:t/>
            </a:r>
            <a:endParaRPr b="1" i="0" sz="2300" u="none" cap="none" strike="noStrike">
              <a:solidFill>
                <a:srgbClr val="0067A0"/>
              </a:solidFill>
              <a:latin typeface="Montserrat"/>
              <a:ea typeface="Montserrat"/>
              <a:cs typeface="Montserrat"/>
              <a:sym typeface="Montserrat"/>
            </a:endParaRPr>
          </a:p>
          <a:p>
            <a:pPr indent="0" lvl="0" marL="0" marR="1048477" rtl="0" algn="l">
              <a:lnSpc>
                <a:spcPct val="115000"/>
              </a:lnSpc>
              <a:spcBef>
                <a:spcPts val="1000"/>
              </a:spcBef>
              <a:spcAft>
                <a:spcPts val="0"/>
              </a:spcAft>
              <a:buClr>
                <a:srgbClr val="000000"/>
              </a:buClr>
              <a:buSzPts val="1000"/>
              <a:buFont typeface="Arial"/>
              <a:buNone/>
            </a:pPr>
            <a:r>
              <a:t/>
            </a:r>
            <a:endParaRPr b="1" i="0" sz="1000" u="none" cap="none" strike="noStrike">
              <a:solidFill>
                <a:srgbClr val="0067A0"/>
              </a:solidFill>
              <a:latin typeface="Montserrat"/>
              <a:ea typeface="Montserrat"/>
              <a:cs typeface="Montserrat"/>
              <a:sym typeface="Montserrat"/>
            </a:endParaRPr>
          </a:p>
          <a:p>
            <a:pPr indent="0" lvl="0" marL="0" marR="1048477" rtl="0" algn="l">
              <a:lnSpc>
                <a:spcPct val="115000"/>
              </a:lnSpc>
              <a:spcBef>
                <a:spcPts val="1000"/>
              </a:spcBef>
              <a:spcAft>
                <a:spcPts val="0"/>
              </a:spcAft>
              <a:buClr>
                <a:srgbClr val="000000"/>
              </a:buClr>
              <a:buSzPts val="2300"/>
              <a:buFont typeface="Arial"/>
              <a:buNone/>
            </a:pPr>
            <a:r>
              <a:t/>
            </a:r>
            <a:endParaRPr b="1" i="0" sz="2300" u="none" cap="none" strike="noStrike">
              <a:solidFill>
                <a:srgbClr val="0067A0"/>
              </a:solidFill>
              <a:latin typeface="Montserrat"/>
              <a:ea typeface="Montserrat"/>
              <a:cs typeface="Montserrat"/>
              <a:sym typeface="Montserrat"/>
            </a:endParaRPr>
          </a:p>
          <a:p>
            <a:pPr indent="0" lvl="0" marL="899999" marR="4738478" rtl="0" algn="l">
              <a:lnSpc>
                <a:spcPct val="115000"/>
              </a:lnSpc>
              <a:spcBef>
                <a:spcPts val="0"/>
              </a:spcBef>
              <a:spcAft>
                <a:spcPts val="0"/>
              </a:spcAft>
              <a:buClr>
                <a:srgbClr val="000000"/>
              </a:buClr>
              <a:buSzPts val="2000"/>
              <a:buFont typeface="Arial"/>
              <a:buNone/>
            </a:pPr>
            <a:r>
              <a:t/>
            </a:r>
            <a:endParaRPr b="1" i="0" sz="2000" u="none" cap="none" strike="noStrike">
              <a:solidFill>
                <a:srgbClr val="FF0000"/>
              </a:solidFill>
              <a:latin typeface="Montserrat"/>
              <a:ea typeface="Montserrat"/>
              <a:cs typeface="Montserrat"/>
              <a:sym typeface="Montserrat"/>
            </a:endParaRPr>
          </a:p>
          <a:p>
            <a:pPr indent="0" lvl="0" marL="179999" marR="4744433" rtl="0" algn="l">
              <a:lnSpc>
                <a:spcPct val="115000"/>
              </a:lnSpc>
              <a:spcBef>
                <a:spcPts val="1000"/>
              </a:spcBef>
              <a:spcAft>
                <a:spcPts val="0"/>
              </a:spcAft>
              <a:buClr>
                <a:srgbClr val="000000"/>
              </a:buClr>
              <a:buSzPts val="2000"/>
              <a:buFont typeface="Arial"/>
              <a:buNone/>
            </a:pPr>
            <a:r>
              <a:t/>
            </a:r>
            <a:endParaRPr b="1" i="0" sz="2000" u="none" cap="none" strike="noStrike">
              <a:solidFill>
                <a:srgbClr val="FF0000"/>
              </a:solidFill>
              <a:latin typeface="Montserrat"/>
              <a:ea typeface="Montserrat"/>
              <a:cs typeface="Montserrat"/>
              <a:sym typeface="Montserrat"/>
            </a:endParaRPr>
          </a:p>
          <a:p>
            <a:pPr indent="0" lvl="0" marL="179999" marR="0" rtl="0" algn="just">
              <a:lnSpc>
                <a:spcPct val="112000"/>
              </a:lnSpc>
              <a:spcBef>
                <a:spcPts val="1000"/>
              </a:spcBef>
              <a:spcAft>
                <a:spcPts val="500"/>
              </a:spcAft>
              <a:buClr>
                <a:srgbClr val="000000"/>
              </a:buClr>
              <a:buSzPts val="1800"/>
              <a:buFont typeface="Arial"/>
              <a:buNone/>
            </a:pPr>
            <a:r>
              <a:t/>
            </a:r>
            <a:endParaRPr b="1" i="0" sz="1800" u="none" cap="none" strike="noStrike">
              <a:solidFill>
                <a:srgbClr val="FF0000"/>
              </a:solidFill>
              <a:latin typeface="Montserrat"/>
              <a:ea typeface="Montserrat"/>
              <a:cs typeface="Montserrat"/>
              <a:sym typeface="Montserrat"/>
            </a:endParaRPr>
          </a:p>
        </p:txBody>
      </p:sp>
      <p:sp>
        <p:nvSpPr>
          <p:cNvPr id="165" name="Google Shape;165;p15"/>
          <p:cNvSpPr/>
          <p:nvPr/>
        </p:nvSpPr>
        <p:spPr>
          <a:xfrm>
            <a:off x="7829900" y="4146075"/>
            <a:ext cx="1314000" cy="957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5"/>
          <p:cNvSpPr txBox="1"/>
          <p:nvPr>
            <p:ph idx="4294967295" type="title"/>
          </p:nvPr>
        </p:nvSpPr>
        <p:spPr>
          <a:xfrm>
            <a:off x="1326150" y="1281375"/>
            <a:ext cx="6503700" cy="957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2800"/>
              <a:buNone/>
            </a:pPr>
            <a:r>
              <a:rPr b="1" lang="pt-BR" sz="1600">
                <a:solidFill>
                  <a:srgbClr val="0067A0"/>
                </a:solidFill>
              </a:rPr>
              <a:t>Antes de saber quais são as metas que a área </a:t>
            </a:r>
            <a:r>
              <a:rPr b="1" lang="pt-BR" sz="1600" u="sng">
                <a:solidFill>
                  <a:srgbClr val="0067A0"/>
                </a:solidFill>
              </a:rPr>
              <a:t>judiciária</a:t>
            </a:r>
            <a:r>
              <a:rPr b="1" lang="pt-BR" sz="1600">
                <a:solidFill>
                  <a:srgbClr val="0067A0"/>
                </a:solidFill>
              </a:rPr>
              <a:t> buscará cumprir em 2026, é importante que você conheça as unidades que colaboram para o seu cumprimento:</a:t>
            </a:r>
            <a:endParaRPr b="1" sz="1600">
              <a:solidFill>
                <a:srgbClr val="0067A0"/>
              </a:solidFill>
            </a:endParaRPr>
          </a:p>
        </p:txBody>
      </p:sp>
      <p:sp>
        <p:nvSpPr>
          <p:cNvPr id="167" name="Google Shape;167;p15"/>
          <p:cNvSpPr txBox="1"/>
          <p:nvPr/>
        </p:nvSpPr>
        <p:spPr>
          <a:xfrm>
            <a:off x="2522900" y="3556675"/>
            <a:ext cx="708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5"/>
          <p:cNvSpPr txBox="1"/>
          <p:nvPr/>
        </p:nvSpPr>
        <p:spPr>
          <a:xfrm>
            <a:off x="3692050" y="3962800"/>
            <a:ext cx="70887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9" name="Google Shape;169;p15"/>
          <p:cNvPicPr preferRelativeResize="0"/>
          <p:nvPr/>
        </p:nvPicPr>
        <p:blipFill rotWithShape="1">
          <a:blip r:embed="rId3">
            <a:alphaModFix/>
          </a:blip>
          <a:srcRect b="0" l="0" r="0" t="0"/>
          <a:stretch/>
        </p:blipFill>
        <p:spPr>
          <a:xfrm>
            <a:off x="1326150" y="2616725"/>
            <a:ext cx="6996450" cy="193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grpSp>
        <p:nvGrpSpPr>
          <p:cNvPr id="174" name="Google Shape;174;p16"/>
          <p:cNvGrpSpPr/>
          <p:nvPr/>
        </p:nvGrpSpPr>
        <p:grpSpPr>
          <a:xfrm>
            <a:off x="10147775" y="309175"/>
            <a:ext cx="540000" cy="3240000"/>
            <a:chOff x="10147775" y="0"/>
            <a:chExt cx="540000" cy="3240000"/>
          </a:xfrm>
        </p:grpSpPr>
        <p:sp>
          <p:nvSpPr>
            <p:cNvPr id="175" name="Google Shape;175;p16"/>
            <p:cNvSpPr/>
            <p:nvPr/>
          </p:nvSpPr>
          <p:spPr>
            <a:xfrm>
              <a:off x="10147775" y="0"/>
              <a:ext cx="540000" cy="540000"/>
            </a:xfrm>
            <a:prstGeom prst="rect">
              <a:avLst/>
            </a:prstGeom>
            <a:solidFill>
              <a:srgbClr val="01426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6"/>
            <p:cNvSpPr/>
            <p:nvPr/>
          </p:nvSpPr>
          <p:spPr>
            <a:xfrm>
              <a:off x="10147775" y="540000"/>
              <a:ext cx="540000" cy="540000"/>
            </a:xfrm>
            <a:prstGeom prst="rect">
              <a:avLst/>
            </a:prstGeom>
            <a:solidFill>
              <a:srgbClr val="0067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6"/>
            <p:cNvSpPr/>
            <p:nvPr/>
          </p:nvSpPr>
          <p:spPr>
            <a:xfrm>
              <a:off x="10147775" y="1080000"/>
              <a:ext cx="540000" cy="540000"/>
            </a:xfrm>
            <a:prstGeom prst="rect">
              <a:avLst/>
            </a:prstGeom>
            <a:solidFill>
              <a:srgbClr val="007B5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6"/>
            <p:cNvSpPr/>
            <p:nvPr/>
          </p:nvSpPr>
          <p:spPr>
            <a:xfrm>
              <a:off x="10147775" y="1620000"/>
              <a:ext cx="540000" cy="540000"/>
            </a:xfrm>
            <a:prstGeom prst="rect">
              <a:avLst/>
            </a:prstGeom>
            <a:solidFill>
              <a:srgbClr val="00B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6"/>
            <p:cNvSpPr/>
            <p:nvPr/>
          </p:nvSpPr>
          <p:spPr>
            <a:xfrm>
              <a:off x="10147775" y="2160000"/>
              <a:ext cx="540000" cy="540000"/>
            </a:xfrm>
            <a:prstGeom prst="rect">
              <a:avLst/>
            </a:prstGeom>
            <a:solidFill>
              <a:srgbClr val="FFCD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6"/>
            <p:cNvSpPr/>
            <p:nvPr/>
          </p:nvSpPr>
          <p:spPr>
            <a:xfrm>
              <a:off x="10147775" y="2700000"/>
              <a:ext cx="540000" cy="540000"/>
            </a:xfrm>
            <a:prstGeom prst="rect">
              <a:avLst/>
            </a:prstGeom>
            <a:solidFill>
              <a:srgbClr val="FBDB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1" name="Google Shape;181;p16"/>
          <p:cNvSpPr txBox="1"/>
          <p:nvPr/>
        </p:nvSpPr>
        <p:spPr>
          <a:xfrm>
            <a:off x="974600" y="848175"/>
            <a:ext cx="4434300" cy="2917800"/>
          </a:xfrm>
          <a:prstGeom prst="rect">
            <a:avLst/>
          </a:prstGeom>
          <a:noFill/>
          <a:ln>
            <a:noFill/>
          </a:ln>
        </p:spPr>
        <p:txBody>
          <a:bodyPr anchorCtr="0" anchor="t" bIns="91425" lIns="91425" spcFirstLastPara="1" rIns="91425" wrap="square" tIns="91425">
            <a:noAutofit/>
          </a:bodyPr>
          <a:lstStyle/>
          <a:p>
            <a:pPr indent="0" lvl="0" marL="0" marR="0" rtl="0" algn="just">
              <a:lnSpc>
                <a:spcPct val="114000"/>
              </a:lnSpc>
              <a:spcBef>
                <a:spcPts val="0"/>
              </a:spcBef>
              <a:spcAft>
                <a:spcPts val="0"/>
              </a:spcAft>
              <a:buClr>
                <a:srgbClr val="000000"/>
              </a:buClr>
              <a:buSzPts val="1800"/>
              <a:buFont typeface="Arial"/>
              <a:buNone/>
            </a:pPr>
            <a:r>
              <a:t/>
            </a:r>
            <a:endParaRPr b="1" i="0" sz="1800" u="none" cap="none" strike="noStrike">
              <a:solidFill>
                <a:srgbClr val="0067A0"/>
              </a:solidFill>
              <a:latin typeface="Arial"/>
              <a:ea typeface="Arial"/>
              <a:cs typeface="Arial"/>
              <a:sym typeface="Arial"/>
            </a:endParaRPr>
          </a:p>
          <a:p>
            <a:pPr indent="0" lvl="0" marL="0" marR="0" rtl="0" algn="just">
              <a:lnSpc>
                <a:spcPct val="150000"/>
              </a:lnSpc>
              <a:spcBef>
                <a:spcPts val="1000"/>
              </a:spcBef>
              <a:spcAft>
                <a:spcPts val="0"/>
              </a:spcAft>
              <a:buClr>
                <a:srgbClr val="000000"/>
              </a:buClr>
              <a:buSzPts val="1800"/>
              <a:buFont typeface="Arial"/>
              <a:buNone/>
            </a:pPr>
            <a:r>
              <a:rPr b="1" i="0" lang="pt-BR" sz="1600" u="none" cap="none" strike="noStrike">
                <a:solidFill>
                  <a:srgbClr val="007B5F"/>
                </a:solidFill>
                <a:latin typeface="Arial"/>
                <a:ea typeface="Arial"/>
                <a:cs typeface="Arial"/>
                <a:sym typeface="Arial"/>
              </a:rPr>
              <a:t>A seguir serão apresentadas as metas em vigor no ano de 202</a:t>
            </a:r>
            <a:r>
              <a:rPr b="1" lang="pt-BR" sz="1600">
                <a:solidFill>
                  <a:srgbClr val="007B5F"/>
                </a:solidFill>
              </a:rPr>
              <a:t>6</a:t>
            </a:r>
            <a:r>
              <a:rPr b="1" i="0" lang="pt-BR" sz="1600" u="none" cap="none" strike="noStrike">
                <a:solidFill>
                  <a:srgbClr val="007B5F"/>
                </a:solidFill>
                <a:latin typeface="Arial"/>
                <a:ea typeface="Arial"/>
                <a:cs typeface="Arial"/>
                <a:sym typeface="Arial"/>
              </a:rPr>
              <a:t>, identificando o objetivo estratégico ao qual estão vinculadas, assim como as áreas/unidades que colaboram para o seu cumprimento.</a:t>
            </a:r>
            <a:endParaRPr b="1" i="0" sz="1600" u="none" cap="none" strike="noStrike">
              <a:solidFill>
                <a:srgbClr val="007B5F"/>
              </a:solidFill>
              <a:latin typeface="Arial"/>
              <a:ea typeface="Arial"/>
              <a:cs typeface="Arial"/>
              <a:sym typeface="Arial"/>
            </a:endParaRPr>
          </a:p>
          <a:p>
            <a:pPr indent="0" lvl="0" marL="179999" marR="0" rtl="0" algn="just">
              <a:lnSpc>
                <a:spcPct val="112000"/>
              </a:lnSpc>
              <a:spcBef>
                <a:spcPts val="1000"/>
              </a:spcBef>
              <a:spcAft>
                <a:spcPts val="500"/>
              </a:spcAft>
              <a:buClr>
                <a:srgbClr val="000000"/>
              </a:buClr>
              <a:buSzPts val="1800"/>
              <a:buFont typeface="Arial"/>
              <a:buNone/>
            </a:pPr>
            <a:r>
              <a:t/>
            </a:r>
            <a:endParaRPr b="1" i="0" sz="1800" u="none" cap="none" strike="noStrike">
              <a:solidFill>
                <a:srgbClr val="0067A0"/>
              </a:solidFill>
              <a:latin typeface="Arial"/>
              <a:ea typeface="Arial"/>
              <a:cs typeface="Arial"/>
              <a:sym typeface="Arial"/>
            </a:endParaRPr>
          </a:p>
        </p:txBody>
      </p:sp>
      <p:pic>
        <p:nvPicPr>
          <p:cNvPr id="182" name="Google Shape;182;p16"/>
          <p:cNvPicPr preferRelativeResize="0"/>
          <p:nvPr/>
        </p:nvPicPr>
        <p:blipFill rotWithShape="1">
          <a:blip r:embed="rId3">
            <a:alphaModFix/>
          </a:blip>
          <a:srcRect b="0" l="0" r="0" t="0"/>
          <a:stretch/>
        </p:blipFill>
        <p:spPr>
          <a:xfrm>
            <a:off x="5671300" y="1773975"/>
            <a:ext cx="2738374" cy="273837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B37C"/>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